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1" r:id="rId2"/>
    <p:sldId id="283" r:id="rId3"/>
    <p:sldId id="315" r:id="rId4"/>
    <p:sldId id="307" r:id="rId5"/>
    <p:sldId id="308" r:id="rId6"/>
    <p:sldId id="309" r:id="rId7"/>
    <p:sldId id="310" r:id="rId8"/>
    <p:sldId id="311" r:id="rId9"/>
    <p:sldId id="312" r:id="rId10"/>
    <p:sldId id="318" r:id="rId11"/>
    <p:sldId id="320" r:id="rId12"/>
    <p:sldId id="319" r:id="rId13"/>
    <p:sldId id="316" r:id="rId14"/>
    <p:sldId id="314" r:id="rId15"/>
    <p:sldId id="31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FF1997"/>
    <a:srgbClr val="FE008B"/>
    <a:srgbClr val="E6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5F1C8-111D-496E-9CA4-A0A05A7A4E1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B776C-D4F9-45CB-82CA-5CA273BB2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5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1EE52E-12E6-4314-AD0C-BE8D1E8345EC}"/>
              </a:ext>
            </a:extLst>
          </p:cNvPr>
          <p:cNvGrpSpPr/>
          <p:nvPr userDrawn="1"/>
        </p:nvGrpSpPr>
        <p:grpSpPr>
          <a:xfrm>
            <a:off x="149665" y="5511187"/>
            <a:ext cx="2087734" cy="770331"/>
            <a:chOff x="99134" y="5951144"/>
            <a:chExt cx="2087734" cy="7703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C17A8CF-E155-44FC-88A2-553D5424B5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4" y="5951144"/>
              <a:ext cx="789373" cy="77033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68BC8FE-4C2B-471E-9942-559ED3E5E8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64834" y="6167436"/>
              <a:ext cx="1322034" cy="337746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64E51B-5522-4474-987E-CEF2642401C8}"/>
              </a:ext>
            </a:extLst>
          </p:cNvPr>
          <p:cNvSpPr/>
          <p:nvPr userDrawn="1"/>
        </p:nvSpPr>
        <p:spPr>
          <a:xfrm>
            <a:off x="402672" y="301385"/>
            <a:ext cx="11386656" cy="52299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6917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0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1B4F92-EF68-445A-9F39-9956CF3E705F}"/>
              </a:ext>
            </a:extLst>
          </p:cNvPr>
          <p:cNvGrpSpPr/>
          <p:nvPr userDrawn="1"/>
        </p:nvGrpSpPr>
        <p:grpSpPr>
          <a:xfrm>
            <a:off x="149665" y="5511187"/>
            <a:ext cx="2087734" cy="770331"/>
            <a:chOff x="99134" y="5951144"/>
            <a:chExt cx="2087734" cy="7703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5E50FCC-D24E-4669-B3F8-1932F653FD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4" y="5951144"/>
              <a:ext cx="789373" cy="77033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4A2CC3F-E36A-494E-9BB9-6A1B98F224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64834" y="6167436"/>
              <a:ext cx="1322034" cy="33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74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0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0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DD5377-7B63-4B03-B59A-DF171C579A23}"/>
              </a:ext>
            </a:extLst>
          </p:cNvPr>
          <p:cNvGrpSpPr/>
          <p:nvPr userDrawn="1"/>
        </p:nvGrpSpPr>
        <p:grpSpPr>
          <a:xfrm>
            <a:off x="149665" y="5511187"/>
            <a:ext cx="2087734" cy="770331"/>
            <a:chOff x="99134" y="5951144"/>
            <a:chExt cx="2087734" cy="7703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57A288-E2A1-481F-B006-5B943BF2A9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4" y="5951144"/>
              <a:ext cx="789373" cy="77033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0F0AF48-D971-4E23-B464-1638B93839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64834" y="6167436"/>
              <a:ext cx="1322034" cy="33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75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7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17CA78-73C0-4C76-8558-8B525F289F6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0C2A68-803F-4EED-844C-C5DE3F7ACF57}"/>
              </a:ext>
            </a:extLst>
          </p:cNvPr>
          <p:cNvGrpSpPr/>
          <p:nvPr userDrawn="1"/>
        </p:nvGrpSpPr>
        <p:grpSpPr>
          <a:xfrm>
            <a:off x="149665" y="5511187"/>
            <a:ext cx="2087734" cy="770331"/>
            <a:chOff x="99134" y="5951144"/>
            <a:chExt cx="2087734" cy="7703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A1FF6F5-7F65-4864-A8C4-18367F5F0E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4" y="5951144"/>
              <a:ext cx="789373" cy="77033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F860590-3FD2-4B7A-B5C4-0CA2BFBF0B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64834" y="6167436"/>
              <a:ext cx="1322034" cy="337746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3B751E-02DC-447E-8D7D-08CC11824F39}"/>
              </a:ext>
            </a:extLst>
          </p:cNvPr>
          <p:cNvSpPr/>
          <p:nvPr userDrawn="1"/>
        </p:nvSpPr>
        <p:spPr>
          <a:xfrm>
            <a:off x="402672" y="301385"/>
            <a:ext cx="11386656" cy="52299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33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kim3068.tistory.com/49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EA2ADE-52B1-4ABA-AC9E-4DCF0F661218}"/>
              </a:ext>
            </a:extLst>
          </p:cNvPr>
          <p:cNvSpPr txBox="1">
            <a:spLocks/>
          </p:cNvSpPr>
          <p:nvPr/>
        </p:nvSpPr>
        <p:spPr>
          <a:xfrm>
            <a:off x="2053701" y="2671891"/>
            <a:ext cx="8084598" cy="10348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600" b="1" dirty="0">
                <a:latin typeface="+mj-ea"/>
              </a:rPr>
              <a:t>비전 기반 형상 계측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F4C2EBD-3757-4C15-A1FF-D185BDFF93B8}"/>
              </a:ext>
            </a:extLst>
          </p:cNvPr>
          <p:cNvSpPr txBox="1">
            <a:spLocks/>
          </p:cNvSpPr>
          <p:nvPr/>
        </p:nvSpPr>
        <p:spPr>
          <a:xfrm>
            <a:off x="2544932" y="4379409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조 </a:t>
            </a:r>
            <a:r>
              <a:rPr lang="ko-KR" altLang="en-US" b="1" dirty="0" err="1">
                <a:solidFill>
                  <a:schemeClr val="tx1"/>
                </a:solidFill>
              </a:rPr>
              <a:t>지승환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조문진</a:t>
            </a:r>
            <a:r>
              <a:rPr lang="ko-KR" altLang="en-US" b="1" dirty="0">
                <a:solidFill>
                  <a:schemeClr val="tx1"/>
                </a:solidFill>
              </a:rPr>
              <a:t> 박경완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424CC0-3D2A-4EE0-8700-6021B37502A7}"/>
              </a:ext>
            </a:extLst>
          </p:cNvPr>
          <p:cNvSpPr/>
          <p:nvPr/>
        </p:nvSpPr>
        <p:spPr>
          <a:xfrm>
            <a:off x="0" y="0"/>
            <a:ext cx="12192000" cy="2840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제어계측시스템설계 </a:t>
            </a: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</a:rPr>
              <a:t>조 발표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8B108A-4094-4C2D-8516-65EDA65C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7118"/>
            <a:ext cx="231976" cy="1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2C174-9799-41E1-BB88-3BABF4674AC6}"/>
              </a:ext>
            </a:extLst>
          </p:cNvPr>
          <p:cNvSpPr txBox="1"/>
          <p:nvPr/>
        </p:nvSpPr>
        <p:spPr>
          <a:xfrm>
            <a:off x="0" y="0"/>
            <a:ext cx="38325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 </a:t>
            </a:r>
            <a:r>
              <a:rPr lang="en-US" altLang="ko-KR" sz="2000" b="1" dirty="0"/>
              <a:t>(standard)</a:t>
            </a:r>
            <a:endParaRPr lang="ko-KR" altLang="en-US" sz="3500" b="1" dirty="0"/>
          </a:p>
        </p:txBody>
      </p:sp>
      <p:pic>
        <p:nvPicPr>
          <p:cNvPr id="4" name="그림 3" descr="플레이트, 음식, 실내, 테이블이(가) 표시된 사진&#10;&#10;자동 생성된 설명">
            <a:extLst>
              <a:ext uri="{FF2B5EF4-FFF2-40B4-BE49-F238E27FC236}">
                <a16:creationId xmlns:a16="http://schemas.microsoft.com/office/drawing/2014/main" id="{19085A1B-3EEF-4AC6-90B8-3C26A2DAC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68" y="891959"/>
            <a:ext cx="2130826" cy="2841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9370E-E605-4622-9C97-B73F8628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86" y="893435"/>
            <a:ext cx="2130826" cy="283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AEDA0B-183E-4510-AF65-016E73991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604" y="891959"/>
            <a:ext cx="3600453" cy="2839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571E05-A180-47B2-93DA-E443AC8DEA57}"/>
              </a:ext>
            </a:extLst>
          </p:cNvPr>
          <p:cNvSpPr txBox="1"/>
          <p:nvPr/>
        </p:nvSpPr>
        <p:spPr>
          <a:xfrm>
            <a:off x="286958" y="4145872"/>
            <a:ext cx="26272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Scale Factor : 0.198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실제 직경 </a:t>
            </a:r>
            <a:r>
              <a:rPr lang="en-US" altLang="ko-KR" dirty="0"/>
              <a:t>: 144 mm</a:t>
            </a:r>
          </a:p>
          <a:p>
            <a:pPr algn="ctr"/>
            <a:r>
              <a:rPr lang="ko-KR" altLang="en-US" dirty="0"/>
              <a:t>측정 직경 </a:t>
            </a:r>
            <a:r>
              <a:rPr lang="en-US" altLang="ko-KR" dirty="0"/>
              <a:t>: 140 mm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931FA77-BA60-4BAA-AD74-DBF87243FF8F}"/>
              </a:ext>
            </a:extLst>
          </p:cNvPr>
          <p:cNvSpPr/>
          <p:nvPr/>
        </p:nvSpPr>
        <p:spPr>
          <a:xfrm>
            <a:off x="3158027" y="46812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9996-214E-494A-A77F-86F3E2985652}"/>
              </a:ext>
            </a:extLst>
          </p:cNvPr>
          <p:cNvSpPr txBox="1"/>
          <p:nvPr/>
        </p:nvSpPr>
        <p:spPr>
          <a:xfrm>
            <a:off x="4366395" y="4738924"/>
            <a:ext cx="574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Standard</a:t>
            </a:r>
            <a:r>
              <a:rPr lang="ko-KR" altLang="en-US" dirty="0"/>
              <a:t> 계측 조건을 기준으로 다른 사진의 물체의 직경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8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37BF6-DB42-454E-8767-9B5CA9C7DEB7}"/>
              </a:ext>
            </a:extLst>
          </p:cNvPr>
          <p:cNvSpPr txBox="1"/>
          <p:nvPr/>
        </p:nvSpPr>
        <p:spPr>
          <a:xfrm>
            <a:off x="0" y="0"/>
            <a:ext cx="2630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EF928-52A2-479D-BB15-DC035186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328" y="735380"/>
            <a:ext cx="2473033" cy="3306054"/>
          </a:xfrm>
          <a:prstGeom prst="rect">
            <a:avLst/>
          </a:prstGeom>
        </p:spPr>
      </p:pic>
      <p:pic>
        <p:nvPicPr>
          <p:cNvPr id="6" name="그림 5" descr="벽, 실내, 하얀색이(가) 표시된 사진&#10;&#10;자동 생성된 설명">
            <a:extLst>
              <a:ext uri="{FF2B5EF4-FFF2-40B4-BE49-F238E27FC236}">
                <a16:creationId xmlns:a16="http://schemas.microsoft.com/office/drawing/2014/main" id="{75BF71B9-510F-4A86-8EC9-37D5008D7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77" y="735380"/>
            <a:ext cx="2479541" cy="3306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3F3AA2-ABE8-4A3A-9CE0-922C42D0F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371" y="735380"/>
            <a:ext cx="4232856" cy="3306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194D3-4F6E-4A1C-8482-B54F957574DC}"/>
              </a:ext>
            </a:extLst>
          </p:cNvPr>
          <p:cNvSpPr txBox="1"/>
          <p:nvPr/>
        </p:nvSpPr>
        <p:spPr>
          <a:xfrm>
            <a:off x="5463732" y="4287914"/>
            <a:ext cx="26272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Scale Factor : 0.198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실제 직경 </a:t>
            </a:r>
            <a:r>
              <a:rPr lang="en-US" altLang="ko-KR" dirty="0"/>
              <a:t>: 20 mm</a:t>
            </a:r>
          </a:p>
          <a:p>
            <a:pPr algn="ctr"/>
            <a:r>
              <a:rPr lang="ko-KR" altLang="en-US" dirty="0"/>
              <a:t>측정 직경 </a:t>
            </a:r>
            <a:r>
              <a:rPr lang="en-US" altLang="ko-KR" dirty="0"/>
              <a:t>: 16.0 mm</a:t>
            </a:r>
          </a:p>
        </p:txBody>
      </p:sp>
    </p:spTree>
    <p:extLst>
      <p:ext uri="{BB962C8B-B14F-4D97-AF65-F5344CB8AC3E}">
        <p14:creationId xmlns:p14="http://schemas.microsoft.com/office/powerpoint/2010/main" val="385032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AB8F5-C6A1-465A-BBF8-FC669A01F16D}"/>
              </a:ext>
            </a:extLst>
          </p:cNvPr>
          <p:cNvSpPr txBox="1"/>
          <p:nvPr/>
        </p:nvSpPr>
        <p:spPr>
          <a:xfrm>
            <a:off x="0" y="0"/>
            <a:ext cx="2630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E487619-6149-4815-802E-8BA87155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29" y="837650"/>
            <a:ext cx="2327344" cy="31015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577CE2-7249-467F-9B91-E3559F3E5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10" y="837651"/>
            <a:ext cx="3930758" cy="3101512"/>
          </a:xfrm>
          <a:prstGeom prst="rect">
            <a:avLst/>
          </a:prstGeom>
        </p:spPr>
      </p:pic>
      <p:pic>
        <p:nvPicPr>
          <p:cNvPr id="17" name="그림 16" descr="벽이(가) 표시된 사진&#10;&#10;자동 생성된 설명">
            <a:extLst>
              <a:ext uri="{FF2B5EF4-FFF2-40B4-BE49-F238E27FC236}">
                <a16:creationId xmlns:a16="http://schemas.microsoft.com/office/drawing/2014/main" id="{3D12B063-1369-4906-9429-8A97DC410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77" y="837650"/>
            <a:ext cx="2326134" cy="3101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6EA378-4444-4036-87F4-C9E276818632}"/>
              </a:ext>
            </a:extLst>
          </p:cNvPr>
          <p:cNvSpPr txBox="1"/>
          <p:nvPr/>
        </p:nvSpPr>
        <p:spPr>
          <a:xfrm>
            <a:off x="4782371" y="4287916"/>
            <a:ext cx="26272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Scale Factor : 0.198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실제 직경 </a:t>
            </a:r>
            <a:r>
              <a:rPr lang="en-US" altLang="ko-KR" dirty="0"/>
              <a:t>: 30 mm</a:t>
            </a:r>
          </a:p>
          <a:p>
            <a:pPr algn="ctr"/>
            <a:r>
              <a:rPr lang="ko-KR" altLang="en-US" dirty="0"/>
              <a:t>측정 직경 </a:t>
            </a:r>
            <a:r>
              <a:rPr lang="en-US" altLang="ko-KR" dirty="0"/>
              <a:t>: 26.4 mm</a:t>
            </a:r>
          </a:p>
        </p:txBody>
      </p:sp>
    </p:spTree>
    <p:extLst>
      <p:ext uri="{BB962C8B-B14F-4D97-AF65-F5344CB8AC3E}">
        <p14:creationId xmlns:p14="http://schemas.microsoft.com/office/powerpoint/2010/main" val="298479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A318BA-213A-4D82-A928-104C35CF0079}"/>
              </a:ext>
            </a:extLst>
          </p:cNvPr>
          <p:cNvSpPr txBox="1"/>
          <p:nvPr/>
        </p:nvSpPr>
        <p:spPr>
          <a:xfrm>
            <a:off x="1115031" y="2345230"/>
            <a:ext cx="10115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/>
              <a:t>사각형 형상 길이 계측</a:t>
            </a:r>
          </a:p>
        </p:txBody>
      </p:sp>
    </p:spTree>
    <p:extLst>
      <p:ext uri="{BB962C8B-B14F-4D97-AF65-F5344CB8AC3E}">
        <p14:creationId xmlns:p14="http://schemas.microsoft.com/office/powerpoint/2010/main" val="224474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E9CCF-E644-4067-AD57-CED03A928BE3}"/>
              </a:ext>
            </a:extLst>
          </p:cNvPr>
          <p:cNvSpPr txBox="1"/>
          <p:nvPr/>
        </p:nvSpPr>
        <p:spPr>
          <a:xfrm>
            <a:off x="0" y="0"/>
            <a:ext cx="2081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방법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19B51F4-6C98-47AB-9416-51A8456DC7B4}"/>
              </a:ext>
            </a:extLst>
          </p:cNvPr>
          <p:cNvGrpSpPr/>
          <p:nvPr/>
        </p:nvGrpSpPr>
        <p:grpSpPr>
          <a:xfrm>
            <a:off x="133164" y="914400"/>
            <a:ext cx="3411511" cy="4101483"/>
            <a:chOff x="133164" y="914400"/>
            <a:chExt cx="3411511" cy="41014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B3B8FC-C25A-4590-888C-69F99D805C89}"/>
                </a:ext>
              </a:extLst>
            </p:cNvPr>
            <p:cNvSpPr txBox="1"/>
            <p:nvPr/>
          </p:nvSpPr>
          <p:spPr>
            <a:xfrm>
              <a:off x="133164" y="914400"/>
              <a:ext cx="3411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1. </a:t>
              </a:r>
              <a:r>
                <a:rPr lang="ko-KR" altLang="en-US" sz="2400" b="1" dirty="0"/>
                <a:t>이미지를 불러들인다</a:t>
              </a:r>
            </a:p>
          </p:txBody>
        </p:sp>
        <p:pic>
          <p:nvPicPr>
            <p:cNvPr id="6" name="그림 5" descr="사람, 전자기기, 쥐고있는, 벽이(가) 표시된 사진&#10;&#10;자동 생성된 설명">
              <a:extLst>
                <a:ext uri="{FF2B5EF4-FFF2-40B4-BE49-F238E27FC236}">
                  <a16:creationId xmlns:a16="http://schemas.microsoft.com/office/drawing/2014/main" id="{8E2C27B7-127B-4C3A-A8F7-92688EB61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22" y="1842116"/>
              <a:ext cx="3191253" cy="317376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171467-6DC8-4A90-B93D-F57E2ABA75E3}"/>
              </a:ext>
            </a:extLst>
          </p:cNvPr>
          <p:cNvGrpSpPr/>
          <p:nvPr/>
        </p:nvGrpSpPr>
        <p:grpSpPr>
          <a:xfrm>
            <a:off x="3544675" y="914400"/>
            <a:ext cx="5233168" cy="4811697"/>
            <a:chOff x="4578374" y="914400"/>
            <a:chExt cx="5233168" cy="4811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5507CE-9C74-4FA6-8664-2530945C2471}"/>
                </a:ext>
              </a:extLst>
            </p:cNvPr>
            <p:cNvSpPr txBox="1"/>
            <p:nvPr/>
          </p:nvSpPr>
          <p:spPr>
            <a:xfrm>
              <a:off x="8725988" y="258357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(532,182)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7304AE-1C51-433A-83FC-315F454DFD63}"/>
                </a:ext>
              </a:extLst>
            </p:cNvPr>
            <p:cNvSpPr txBox="1"/>
            <p:nvPr/>
          </p:nvSpPr>
          <p:spPr>
            <a:xfrm>
              <a:off x="5235816" y="914400"/>
              <a:ext cx="3084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2.</a:t>
              </a:r>
              <a:r>
                <a:rPr lang="ko-KR" altLang="en-US" sz="2400" b="1" dirty="0"/>
                <a:t>양자화 및 </a:t>
              </a:r>
              <a:r>
                <a:rPr lang="en-US" altLang="ko-KR" sz="2400" b="1" dirty="0"/>
                <a:t>Edge </a:t>
              </a:r>
              <a:r>
                <a:rPr lang="ko-KR" altLang="en-US" sz="2400" b="1" dirty="0"/>
                <a:t>검출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E48B36D-53C3-43B1-8D67-A434996C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3035" y="1816591"/>
              <a:ext cx="3152953" cy="3224815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9317D42-F4DD-493B-AA43-224BA7C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5383757" y="2512381"/>
              <a:ext cx="36132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91BD957-84D9-4426-B461-9A1D56611DD6}"/>
                </a:ext>
              </a:extLst>
            </p:cNvPr>
            <p:cNvCxnSpPr/>
            <p:nvPr/>
          </p:nvCxnSpPr>
          <p:spPr>
            <a:xfrm>
              <a:off x="7149511" y="1571348"/>
              <a:ext cx="0" cy="415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81FF65-F9CC-4486-82B0-AC6FFD5AD2CF}"/>
                </a:ext>
              </a:extLst>
            </p:cNvPr>
            <p:cNvSpPr txBox="1"/>
            <p:nvPr/>
          </p:nvSpPr>
          <p:spPr>
            <a:xfrm>
              <a:off x="4578374" y="2572959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(196,182)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83095B-9A73-4B45-839E-C6AFA557D834}"/>
                </a:ext>
              </a:extLst>
            </p:cNvPr>
            <p:cNvSpPr txBox="1"/>
            <p:nvPr/>
          </p:nvSpPr>
          <p:spPr>
            <a:xfrm>
              <a:off x="7149511" y="1447259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(365,33)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CAE315-3FC6-4D0F-BDDB-40D7E739126D}"/>
                </a:ext>
              </a:extLst>
            </p:cNvPr>
            <p:cNvSpPr txBox="1"/>
            <p:nvPr/>
          </p:nvSpPr>
          <p:spPr>
            <a:xfrm>
              <a:off x="7149511" y="504140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(365,706)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06F1199-0CAE-4A4B-8D16-61EBAF4FEFDD}"/>
              </a:ext>
            </a:extLst>
          </p:cNvPr>
          <p:cNvSpPr txBox="1"/>
          <p:nvPr/>
        </p:nvSpPr>
        <p:spPr>
          <a:xfrm>
            <a:off x="8883224" y="3896016"/>
            <a:ext cx="205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Scale Factor : 0.21</a:t>
            </a:r>
          </a:p>
          <a:p>
            <a:r>
              <a:rPr lang="en-US" altLang="ko-KR" dirty="0"/>
              <a:t>Y Scale Factor : 0.21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D1270-3601-418A-AB45-DE63D79DD52A}"/>
              </a:ext>
            </a:extLst>
          </p:cNvPr>
          <p:cNvSpPr txBox="1"/>
          <p:nvPr/>
        </p:nvSpPr>
        <p:spPr>
          <a:xfrm>
            <a:off x="8830542" y="5226072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크기 </a:t>
            </a:r>
            <a:r>
              <a:rPr lang="en-US" altLang="ko-KR" dirty="0"/>
              <a:t>: 77.9 x</a:t>
            </a:r>
            <a:r>
              <a:rPr lang="ko-KR" altLang="en-US" dirty="0"/>
              <a:t> </a:t>
            </a:r>
            <a:r>
              <a:rPr lang="en-US" altLang="ko-KR" dirty="0"/>
              <a:t>158.2 mm</a:t>
            </a:r>
          </a:p>
          <a:p>
            <a:r>
              <a:rPr lang="ko-KR" altLang="en-US" dirty="0"/>
              <a:t>측정 크기 </a:t>
            </a:r>
            <a:r>
              <a:rPr lang="en-US" altLang="ko-KR" dirty="0"/>
              <a:t>: 78.0 x 141.0 mm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966690-B4EE-44AB-B8CD-ED350AC16D8F}"/>
              </a:ext>
            </a:extLst>
          </p:cNvPr>
          <p:cNvSpPr txBox="1"/>
          <p:nvPr/>
        </p:nvSpPr>
        <p:spPr>
          <a:xfrm>
            <a:off x="7692289" y="3542295"/>
            <a:ext cx="50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사진의 </a:t>
            </a:r>
            <a:r>
              <a:rPr lang="en-US" altLang="ko-KR" dirty="0"/>
              <a:t>x</a:t>
            </a:r>
            <a:r>
              <a:rPr lang="ko-KR" altLang="en-US" dirty="0"/>
              <a:t>방향과 </a:t>
            </a:r>
            <a:r>
              <a:rPr lang="en-US" altLang="ko-KR" dirty="0"/>
              <a:t>y</a:t>
            </a:r>
            <a:r>
              <a:rPr lang="ko-KR" altLang="en-US" dirty="0"/>
              <a:t>방향 </a:t>
            </a:r>
            <a:r>
              <a:rPr lang="en-US" altLang="ko-KR" dirty="0"/>
              <a:t>Scale [mm/pixels] </a:t>
            </a:r>
            <a:r>
              <a:rPr lang="ko-KR" altLang="en-US" dirty="0"/>
              <a:t>계산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29C171D-726D-490D-9C3C-887F28BEF1D1}"/>
              </a:ext>
            </a:extLst>
          </p:cNvPr>
          <p:cNvSpPr/>
          <p:nvPr/>
        </p:nvSpPr>
        <p:spPr>
          <a:xfrm>
            <a:off x="9600985" y="4542347"/>
            <a:ext cx="48463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4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5F6C2-4C38-428C-98AB-EFAAC09B9754}"/>
              </a:ext>
            </a:extLst>
          </p:cNvPr>
          <p:cNvSpPr txBox="1"/>
          <p:nvPr/>
        </p:nvSpPr>
        <p:spPr>
          <a:xfrm>
            <a:off x="0" y="0"/>
            <a:ext cx="307968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다른 사진 계측</a:t>
            </a:r>
          </a:p>
        </p:txBody>
      </p:sp>
      <p:pic>
        <p:nvPicPr>
          <p:cNvPr id="7" name="그림 6" descr="실내, 사진, 앉아있는, 모니터이(가) 표시된 사진&#10;&#10;자동 생성된 설명">
            <a:extLst>
              <a:ext uri="{FF2B5EF4-FFF2-40B4-BE49-F238E27FC236}">
                <a16:creationId xmlns:a16="http://schemas.microsoft.com/office/drawing/2014/main" id="{A3D7288C-6EE2-47E6-8244-17E6AF2E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8" t="21610" r="33373" b="12630"/>
          <a:stretch/>
        </p:blipFill>
        <p:spPr>
          <a:xfrm>
            <a:off x="325101" y="845126"/>
            <a:ext cx="2148396" cy="45098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E266E0-C893-4660-998C-AA95B9E5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432" y="695953"/>
            <a:ext cx="2638298" cy="480820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5ABA72-D83D-4344-811A-6E6645D307D2}"/>
              </a:ext>
            </a:extLst>
          </p:cNvPr>
          <p:cNvCxnSpPr>
            <a:cxnSpLocks/>
          </p:cNvCxnSpPr>
          <p:nvPr/>
        </p:nvCxnSpPr>
        <p:spPr>
          <a:xfrm>
            <a:off x="2796465" y="1391743"/>
            <a:ext cx="44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1078A7-4F9F-4900-906B-EAF72B1B79B7}"/>
              </a:ext>
            </a:extLst>
          </p:cNvPr>
          <p:cNvCxnSpPr>
            <a:cxnSpLocks/>
          </p:cNvCxnSpPr>
          <p:nvPr/>
        </p:nvCxnSpPr>
        <p:spPr>
          <a:xfrm>
            <a:off x="4938970" y="450710"/>
            <a:ext cx="0" cy="538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88A70F-F84A-409D-B42F-9ACE8BB64B2F}"/>
              </a:ext>
            </a:extLst>
          </p:cNvPr>
          <p:cNvSpPr txBox="1"/>
          <p:nvPr/>
        </p:nvSpPr>
        <p:spPr>
          <a:xfrm>
            <a:off x="2536886" y="1452321"/>
            <a:ext cx="10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(21,136)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2FA5C-18BB-4158-B244-7767DAEAE269}"/>
              </a:ext>
            </a:extLst>
          </p:cNvPr>
          <p:cNvSpPr txBox="1"/>
          <p:nvPr/>
        </p:nvSpPr>
        <p:spPr>
          <a:xfrm>
            <a:off x="6194730" y="1454052"/>
            <a:ext cx="10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(252,136)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5E3C4-006F-4F28-ADA3-7CCB38F137AA}"/>
              </a:ext>
            </a:extLst>
          </p:cNvPr>
          <p:cNvSpPr txBox="1"/>
          <p:nvPr/>
        </p:nvSpPr>
        <p:spPr>
          <a:xfrm>
            <a:off x="4938970" y="32662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(250,8)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AF915-1470-4669-8295-38320AE5E60D}"/>
              </a:ext>
            </a:extLst>
          </p:cNvPr>
          <p:cNvSpPr txBox="1"/>
          <p:nvPr/>
        </p:nvSpPr>
        <p:spPr>
          <a:xfrm>
            <a:off x="4875581" y="5627534"/>
            <a:ext cx="10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(250,485)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81778F-3D7C-4BDB-A3E9-8FB1EFBB547E}"/>
              </a:ext>
            </a:extLst>
          </p:cNvPr>
          <p:cNvSpPr txBox="1"/>
          <p:nvPr/>
        </p:nvSpPr>
        <p:spPr>
          <a:xfrm>
            <a:off x="7658112" y="2480513"/>
            <a:ext cx="2260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 Scale Factor : 0.26</a:t>
            </a:r>
          </a:p>
          <a:p>
            <a:r>
              <a:rPr lang="en-US" altLang="ko-KR" sz="2000" dirty="0"/>
              <a:t>Y Scale Factor : 0.26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5389-6A10-425F-BD8A-90344B5A7F5E}"/>
              </a:ext>
            </a:extLst>
          </p:cNvPr>
          <p:cNvSpPr txBox="1"/>
          <p:nvPr/>
        </p:nvSpPr>
        <p:spPr>
          <a:xfrm>
            <a:off x="7658112" y="3968318"/>
            <a:ext cx="318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실제 크기 </a:t>
            </a:r>
            <a:r>
              <a:rPr lang="en-US" altLang="ko-KR" sz="2000" dirty="0"/>
              <a:t>: 67.0 x 138.0 mm</a:t>
            </a:r>
          </a:p>
          <a:p>
            <a:r>
              <a:rPr lang="ko-KR" altLang="en-US" sz="2000" dirty="0"/>
              <a:t>측정 크기 </a:t>
            </a:r>
            <a:r>
              <a:rPr lang="en-US" altLang="ko-KR" sz="2000" dirty="0"/>
              <a:t>: 60.0 x</a:t>
            </a:r>
            <a:r>
              <a:rPr lang="ko-KR" altLang="en-US" sz="2000" dirty="0"/>
              <a:t> </a:t>
            </a:r>
            <a:r>
              <a:rPr lang="en-US" altLang="ko-KR" sz="2000" dirty="0"/>
              <a:t>124.0 mm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38B3E-7907-413F-8ECE-28E62CAF0B59}"/>
              </a:ext>
            </a:extLst>
          </p:cNvPr>
          <p:cNvSpPr txBox="1"/>
          <p:nvPr/>
        </p:nvSpPr>
        <p:spPr>
          <a:xfrm>
            <a:off x="7214276" y="2052023"/>
            <a:ext cx="500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사진의 </a:t>
            </a:r>
            <a:r>
              <a:rPr lang="en-US" altLang="ko-KR" sz="2000" dirty="0"/>
              <a:t>x</a:t>
            </a:r>
            <a:r>
              <a:rPr lang="ko-KR" altLang="en-US" sz="2000" dirty="0"/>
              <a:t>방향과 </a:t>
            </a:r>
            <a:r>
              <a:rPr lang="en-US" altLang="ko-KR" sz="2000" dirty="0"/>
              <a:t>y</a:t>
            </a:r>
            <a:r>
              <a:rPr lang="ko-KR" altLang="en-US" sz="2000" dirty="0"/>
              <a:t>방향 </a:t>
            </a:r>
            <a:r>
              <a:rPr lang="en-US" altLang="ko-KR" sz="2000" dirty="0"/>
              <a:t>Scale [mm/pixels] </a:t>
            </a:r>
            <a:r>
              <a:rPr lang="ko-KR" altLang="en-US" sz="2000" dirty="0"/>
              <a:t>계산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0F37D23-9B25-4612-9E0F-FE600314FB03}"/>
              </a:ext>
            </a:extLst>
          </p:cNvPr>
          <p:cNvSpPr/>
          <p:nvPr/>
        </p:nvSpPr>
        <p:spPr>
          <a:xfrm>
            <a:off x="8545945" y="3251048"/>
            <a:ext cx="484632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DFB5C6-28E2-461D-9F7D-3693F37C6DBC}"/>
              </a:ext>
            </a:extLst>
          </p:cNvPr>
          <p:cNvSpPr txBox="1"/>
          <p:nvPr/>
        </p:nvSpPr>
        <p:spPr>
          <a:xfrm>
            <a:off x="8674060" y="5354982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약 </a:t>
            </a:r>
            <a:r>
              <a:rPr lang="en-US" altLang="ko-KR" sz="2000" b="1" dirty="0">
                <a:solidFill>
                  <a:srgbClr val="FF0000"/>
                </a:solidFill>
              </a:rPr>
              <a:t>10% </a:t>
            </a:r>
            <a:r>
              <a:rPr lang="ko-KR" altLang="en-US" sz="2000" b="1" dirty="0">
                <a:solidFill>
                  <a:srgbClr val="FF0000"/>
                </a:solidFill>
              </a:rPr>
              <a:t>오차 발생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4F88B2B-7B08-4D50-8AEC-58DF6A45241F}"/>
              </a:ext>
            </a:extLst>
          </p:cNvPr>
          <p:cNvCxnSpPr>
            <a:cxnSpLocks/>
          </p:cNvCxnSpPr>
          <p:nvPr/>
        </p:nvCxnSpPr>
        <p:spPr>
          <a:xfrm>
            <a:off x="9030577" y="4802819"/>
            <a:ext cx="122301" cy="45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1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98CAE4-EC0A-4335-A94A-510153BD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A9C87-3B9A-488B-897B-89144DCC2A71}"/>
              </a:ext>
            </a:extLst>
          </p:cNvPr>
          <p:cNvSpPr txBox="1"/>
          <p:nvPr/>
        </p:nvSpPr>
        <p:spPr>
          <a:xfrm>
            <a:off x="1088994" y="2325950"/>
            <a:ext cx="10014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1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FDAB7-EFDD-421D-AC7D-2085FD44ABD9}"/>
              </a:ext>
            </a:extLst>
          </p:cNvPr>
          <p:cNvSpPr txBox="1"/>
          <p:nvPr/>
        </p:nvSpPr>
        <p:spPr>
          <a:xfrm>
            <a:off x="5655439" y="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5810AA-AF8F-436F-AB9B-D2818E23ED02}"/>
              </a:ext>
            </a:extLst>
          </p:cNvPr>
          <p:cNvSpPr/>
          <p:nvPr/>
        </p:nvSpPr>
        <p:spPr>
          <a:xfrm>
            <a:off x="3923931" y="588147"/>
            <a:ext cx="4492100" cy="53598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0CE57-F6A0-41D6-9827-57791F202104}"/>
              </a:ext>
            </a:extLst>
          </p:cNvPr>
          <p:cNvSpPr txBox="1"/>
          <p:nvPr/>
        </p:nvSpPr>
        <p:spPr>
          <a:xfrm>
            <a:off x="4651899" y="2414726"/>
            <a:ext cx="3507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원 형상 직경 측정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ko-KR" altLang="en-US" sz="2400" b="1" dirty="0"/>
              <a:t>사각형 형상 크기 측정</a:t>
            </a:r>
          </a:p>
        </p:txBody>
      </p:sp>
    </p:spTree>
    <p:extLst>
      <p:ext uri="{BB962C8B-B14F-4D97-AF65-F5344CB8AC3E}">
        <p14:creationId xmlns:p14="http://schemas.microsoft.com/office/powerpoint/2010/main" val="137209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A318BA-213A-4D82-A928-104C35CF0079}"/>
              </a:ext>
            </a:extLst>
          </p:cNvPr>
          <p:cNvSpPr txBox="1"/>
          <p:nvPr/>
        </p:nvSpPr>
        <p:spPr>
          <a:xfrm>
            <a:off x="2140953" y="2345230"/>
            <a:ext cx="8063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/>
              <a:t>원 형상 직경 계측</a:t>
            </a:r>
          </a:p>
        </p:txBody>
      </p:sp>
    </p:spTree>
    <p:extLst>
      <p:ext uri="{BB962C8B-B14F-4D97-AF65-F5344CB8AC3E}">
        <p14:creationId xmlns:p14="http://schemas.microsoft.com/office/powerpoint/2010/main" val="163107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11C55-4661-4B2D-8929-721AC6948C01}"/>
              </a:ext>
            </a:extLst>
          </p:cNvPr>
          <p:cNvSpPr txBox="1"/>
          <p:nvPr/>
        </p:nvSpPr>
        <p:spPr>
          <a:xfrm>
            <a:off x="0" y="0"/>
            <a:ext cx="2081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방법</a:t>
            </a:r>
          </a:p>
        </p:txBody>
      </p:sp>
      <p:pic>
        <p:nvPicPr>
          <p:cNvPr id="24" name="그림 23" descr="클립아트이(가) 표시된 사진&#10;&#10;자동 생성된 설명">
            <a:extLst>
              <a:ext uri="{FF2B5EF4-FFF2-40B4-BE49-F238E27FC236}">
                <a16:creationId xmlns:a16="http://schemas.microsoft.com/office/drawing/2014/main" id="{45588028-1A90-4FB3-853F-AB7DEDCF5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6" y="2376487"/>
            <a:ext cx="4305300" cy="2105025"/>
          </a:xfrm>
          <a:prstGeom prst="rect">
            <a:avLst/>
          </a:prstGeom>
        </p:spPr>
      </p:pic>
      <p:pic>
        <p:nvPicPr>
          <p:cNvPr id="25" name="그림 24" descr="개체이(가) 표시된 사진&#10;&#10;자동 생성된 설명">
            <a:extLst>
              <a:ext uri="{FF2B5EF4-FFF2-40B4-BE49-F238E27FC236}">
                <a16:creationId xmlns:a16="http://schemas.microsoft.com/office/drawing/2014/main" id="{57D54137-9146-497C-A5AB-506AA42C2E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7" t="11441" r="12591" b="17680"/>
          <a:stretch/>
        </p:blipFill>
        <p:spPr>
          <a:xfrm>
            <a:off x="5960335" y="3688672"/>
            <a:ext cx="4758431" cy="2254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9121A2-AEC7-46D3-BE92-43AED8B7B13E}"/>
              </a:ext>
            </a:extLst>
          </p:cNvPr>
          <p:cNvSpPr txBox="1"/>
          <p:nvPr/>
        </p:nvSpPr>
        <p:spPr>
          <a:xfrm>
            <a:off x="133164" y="91440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이미지를 불러들인다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0FF4D-E7FD-4D3C-8627-7E25EC6D3EE2}"/>
              </a:ext>
            </a:extLst>
          </p:cNvPr>
          <p:cNvSpPr txBox="1"/>
          <p:nvPr/>
        </p:nvSpPr>
        <p:spPr>
          <a:xfrm>
            <a:off x="5235816" y="914400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입력 데이터 양자화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11489-6E01-4B34-A91B-53B664580CC4}"/>
              </a:ext>
            </a:extLst>
          </p:cNvPr>
          <p:cNvSpPr txBox="1"/>
          <p:nvPr/>
        </p:nvSpPr>
        <p:spPr>
          <a:xfrm>
            <a:off x="5575176" y="1530351"/>
            <a:ext cx="5347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원본 이미지 </a:t>
            </a:r>
            <a:r>
              <a:rPr lang="en-US" altLang="ko-KR" dirty="0"/>
              <a:t>RGB </a:t>
            </a:r>
            <a:r>
              <a:rPr lang="ko-KR" altLang="en-US" dirty="0"/>
              <a:t>의 값 평균화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기준 문턱치 값을 설정하여 </a:t>
            </a:r>
            <a:r>
              <a:rPr lang="en-US" altLang="ko-KR" dirty="0"/>
              <a:t>0,1 </a:t>
            </a:r>
            <a:r>
              <a:rPr lang="ko-KR" altLang="en-US" dirty="0"/>
              <a:t>로 데이터 양자화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2225F-9908-429E-A396-05A539FD2E1F}"/>
              </a:ext>
            </a:extLst>
          </p:cNvPr>
          <p:cNvSpPr txBox="1"/>
          <p:nvPr/>
        </p:nvSpPr>
        <p:spPr>
          <a:xfrm>
            <a:off x="7452345" y="2582863"/>
            <a:ext cx="2087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문턱치</a:t>
            </a:r>
            <a:endParaRPr lang="en-US" altLang="ko-KR" dirty="0"/>
          </a:p>
          <a:p>
            <a:r>
              <a:rPr lang="en-US" altLang="ko-KR" dirty="0"/>
              <a:t>	if</a:t>
            </a:r>
            <a:r>
              <a:rPr lang="ko-KR" altLang="en-US" dirty="0"/>
              <a:t> </a:t>
            </a:r>
            <a:r>
              <a:rPr lang="en-US" altLang="ko-KR" dirty="0"/>
              <a:t>true -&gt; 1</a:t>
            </a:r>
          </a:p>
          <a:p>
            <a:r>
              <a:rPr lang="en-US" altLang="ko-KR" dirty="0"/>
              <a:t>	if False -&gt;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2032F-32E5-448D-BCA5-F312554C33F4}"/>
              </a:ext>
            </a:extLst>
          </p:cNvPr>
          <p:cNvSpPr txBox="1"/>
          <p:nvPr/>
        </p:nvSpPr>
        <p:spPr>
          <a:xfrm>
            <a:off x="2081019" y="4816136"/>
            <a:ext cx="64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9C47C-0049-49D3-9C21-9D5A2BDE91FA}"/>
              </a:ext>
            </a:extLst>
          </p:cNvPr>
          <p:cNvSpPr txBox="1"/>
          <p:nvPr/>
        </p:nvSpPr>
        <p:spPr>
          <a:xfrm>
            <a:off x="7151648" y="5758934"/>
            <a:ext cx="283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양자화 된 데이터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065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14174-AA17-40EC-BFAB-8639D4AA0DF4}"/>
              </a:ext>
            </a:extLst>
          </p:cNvPr>
          <p:cNvSpPr txBox="1"/>
          <p:nvPr/>
        </p:nvSpPr>
        <p:spPr>
          <a:xfrm>
            <a:off x="0" y="0"/>
            <a:ext cx="2081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79B92-202F-43F8-B60D-D0BD65EC1DCE}"/>
              </a:ext>
            </a:extLst>
          </p:cNvPr>
          <p:cNvSpPr txBox="1"/>
          <p:nvPr/>
        </p:nvSpPr>
        <p:spPr>
          <a:xfrm>
            <a:off x="133164" y="914400"/>
            <a:ext cx="215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Prewitt Filter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12E0D7-7AF2-4C3E-992C-BD99BED4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7" y="1813079"/>
            <a:ext cx="4238625" cy="205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810B9-5224-41FD-B844-033AFFC941BA}"/>
              </a:ext>
            </a:extLst>
          </p:cNvPr>
          <p:cNvSpPr txBox="1"/>
          <p:nvPr/>
        </p:nvSpPr>
        <p:spPr>
          <a:xfrm>
            <a:off x="1824026" y="4259987"/>
            <a:ext cx="16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Edge Detection 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77CF17D-D4FA-4905-9729-0200E90C489B}"/>
              </a:ext>
            </a:extLst>
          </p:cNvPr>
          <p:cNvCxnSpPr/>
          <p:nvPr/>
        </p:nvCxnSpPr>
        <p:spPr>
          <a:xfrm flipH="1" flipV="1">
            <a:off x="1824026" y="3700694"/>
            <a:ext cx="564527" cy="559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7D67C-CBD4-47AC-8F6C-365CD69D21F8}"/>
              </a:ext>
            </a:extLst>
          </p:cNvPr>
          <p:cNvSpPr txBox="1"/>
          <p:nvPr/>
        </p:nvSpPr>
        <p:spPr>
          <a:xfrm>
            <a:off x="5332149" y="914400"/>
            <a:ext cx="241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Laplacian Filter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083CAD-D902-46C0-B7B2-ABAD7440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493" y="1813079"/>
            <a:ext cx="4286250" cy="2028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3F229A-751D-4C43-9312-59F7BC2D6B0F}"/>
              </a:ext>
            </a:extLst>
          </p:cNvPr>
          <p:cNvSpPr txBox="1"/>
          <p:nvPr/>
        </p:nvSpPr>
        <p:spPr>
          <a:xfrm>
            <a:off x="7338539" y="4075321"/>
            <a:ext cx="16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Edge Detection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F7E19F-C088-4B7C-B317-A0462BBF57CC}"/>
              </a:ext>
            </a:extLst>
          </p:cNvPr>
          <p:cNvCxnSpPr/>
          <p:nvPr/>
        </p:nvCxnSpPr>
        <p:spPr>
          <a:xfrm flipH="1" flipV="1">
            <a:off x="7338539" y="3516028"/>
            <a:ext cx="564527" cy="559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C1E23-F046-4166-AD0C-0133090493D1}"/>
              </a:ext>
            </a:extLst>
          </p:cNvPr>
          <p:cNvSpPr txBox="1"/>
          <p:nvPr/>
        </p:nvSpPr>
        <p:spPr>
          <a:xfrm>
            <a:off x="1607730" y="144374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미분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C035C-D7C5-48FD-B4F2-5D17DC72C7F6}"/>
              </a:ext>
            </a:extLst>
          </p:cNvPr>
          <p:cNvSpPr txBox="1"/>
          <p:nvPr/>
        </p:nvSpPr>
        <p:spPr>
          <a:xfrm>
            <a:off x="6839979" y="1474179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미분 방법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EA4A3-E123-4EDC-AFED-0687056C5FD6}"/>
              </a:ext>
            </a:extLst>
          </p:cNvPr>
          <p:cNvSpPr/>
          <p:nvPr/>
        </p:nvSpPr>
        <p:spPr>
          <a:xfrm>
            <a:off x="4969554" y="4775757"/>
            <a:ext cx="7151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차 미분 방식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은 수평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수직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대각선 방향에 놓여진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Edge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에서 민감한 반응을 보이며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너무 많은 윤곽선을 추출하면 오히려 원하는 결과가 달라질 수 있다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이를 보완하는 방법 이 바로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 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차 미분 방식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 하지만 잡음에 약하다는 단점이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76C63-361E-49FD-8569-B73C858AB65F}"/>
              </a:ext>
            </a:extLst>
          </p:cNvPr>
          <p:cNvSpPr/>
          <p:nvPr/>
        </p:nvSpPr>
        <p:spPr>
          <a:xfrm>
            <a:off x="9890743" y="6506423"/>
            <a:ext cx="23439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sz="1050" dirty="0">
                <a:latin typeface="dotum" panose="020B0600000101010101" pitchFamily="50" charset="-127"/>
                <a:ea typeface="dotum" panose="020B0600000101010101" pitchFamily="50" charset="-127"/>
                <a:hlinkClick r:id="rId4"/>
              </a:rPr>
              <a:t>https://iskim3068.tistory.com/49</a:t>
            </a:r>
            <a:r>
              <a:rPr lang="ko-KR" altLang="en-US" sz="1050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5918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CC081-2555-464D-A2F9-258D4F0711B7}"/>
              </a:ext>
            </a:extLst>
          </p:cNvPr>
          <p:cNvSpPr txBox="1"/>
          <p:nvPr/>
        </p:nvSpPr>
        <p:spPr>
          <a:xfrm>
            <a:off x="0" y="0"/>
            <a:ext cx="2081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CBB00-59DE-4D8F-8066-8F330BA22CCA}"/>
              </a:ext>
            </a:extLst>
          </p:cNvPr>
          <p:cNvSpPr txBox="1"/>
          <p:nvPr/>
        </p:nvSpPr>
        <p:spPr>
          <a:xfrm>
            <a:off x="133164" y="914400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데이터 개수를 이용하여 원 직경 측정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5C6C3-948D-4E10-B365-558718ADF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66"/>
          <a:stretch/>
        </p:blipFill>
        <p:spPr>
          <a:xfrm>
            <a:off x="740375" y="1659523"/>
            <a:ext cx="2118234" cy="215461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D9336-17EB-4774-B551-FE0C95AD4FC2}"/>
              </a:ext>
            </a:extLst>
          </p:cNvPr>
          <p:cNvCxnSpPr>
            <a:cxnSpLocks/>
          </p:cNvCxnSpPr>
          <p:nvPr/>
        </p:nvCxnSpPr>
        <p:spPr>
          <a:xfrm>
            <a:off x="319596" y="2041864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57BA1E-8301-48F3-9468-5FB75F486FE2}"/>
              </a:ext>
            </a:extLst>
          </p:cNvPr>
          <p:cNvCxnSpPr>
            <a:cxnSpLocks/>
          </p:cNvCxnSpPr>
          <p:nvPr/>
        </p:nvCxnSpPr>
        <p:spPr>
          <a:xfrm>
            <a:off x="319595" y="2194264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3F2FE0-4BBE-476C-84D2-1A773EEB1597}"/>
              </a:ext>
            </a:extLst>
          </p:cNvPr>
          <p:cNvCxnSpPr>
            <a:cxnSpLocks/>
          </p:cNvCxnSpPr>
          <p:nvPr/>
        </p:nvCxnSpPr>
        <p:spPr>
          <a:xfrm>
            <a:off x="319596" y="1848035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B143-3C2C-451F-B3DC-8A468FC30761}"/>
              </a:ext>
            </a:extLst>
          </p:cNvPr>
          <p:cNvCxnSpPr>
            <a:cxnSpLocks/>
          </p:cNvCxnSpPr>
          <p:nvPr/>
        </p:nvCxnSpPr>
        <p:spPr>
          <a:xfrm>
            <a:off x="427608" y="3552547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E0086D-5F0F-4483-9C84-79AD6E65F987}"/>
              </a:ext>
            </a:extLst>
          </p:cNvPr>
          <p:cNvCxnSpPr>
            <a:cxnSpLocks/>
          </p:cNvCxnSpPr>
          <p:nvPr/>
        </p:nvCxnSpPr>
        <p:spPr>
          <a:xfrm>
            <a:off x="427607" y="3704947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78BA10-845E-4B82-97FF-F5D8262C1D34}"/>
              </a:ext>
            </a:extLst>
          </p:cNvPr>
          <p:cNvCxnSpPr>
            <a:cxnSpLocks/>
          </p:cNvCxnSpPr>
          <p:nvPr/>
        </p:nvCxnSpPr>
        <p:spPr>
          <a:xfrm>
            <a:off x="427608" y="3358718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C859C0-58AB-4651-B23B-6AFEB8EE3E01}"/>
              </a:ext>
            </a:extLst>
          </p:cNvPr>
          <p:cNvSpPr txBox="1"/>
          <p:nvPr/>
        </p:nvSpPr>
        <p:spPr>
          <a:xfrm>
            <a:off x="776640" y="235064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데이터 </a:t>
            </a:r>
            <a:r>
              <a:rPr lang="en-US" altLang="ko-KR" sz="1400" dirty="0">
                <a:solidFill>
                  <a:schemeClr val="bg1"/>
                </a:solidFill>
              </a:rPr>
              <a:t>“0”</a:t>
            </a:r>
            <a:r>
              <a:rPr lang="ko-KR" altLang="en-US" sz="1400" dirty="0">
                <a:solidFill>
                  <a:schemeClr val="bg1"/>
                </a:solidFill>
              </a:rPr>
              <a:t>셀 개수 세기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6FF7EA-AD5F-452A-87F8-30EA3032E16C}"/>
              </a:ext>
            </a:extLst>
          </p:cNvPr>
          <p:cNvCxnSpPr>
            <a:cxnSpLocks/>
          </p:cNvCxnSpPr>
          <p:nvPr/>
        </p:nvCxnSpPr>
        <p:spPr>
          <a:xfrm>
            <a:off x="1151422" y="1562470"/>
            <a:ext cx="12961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8B970C-784C-46A9-8F7F-0C6A6EE2AFCD}"/>
              </a:ext>
            </a:extLst>
          </p:cNvPr>
          <p:cNvCxnSpPr/>
          <p:nvPr/>
        </p:nvCxnSpPr>
        <p:spPr>
          <a:xfrm>
            <a:off x="150918" y="2098089"/>
            <a:ext cx="0" cy="1260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6C1636-E6BB-426B-9140-759384B24C94}"/>
                  </a:ext>
                </a:extLst>
              </p:cNvPr>
              <p:cNvSpPr txBox="1"/>
              <p:nvPr/>
            </p:nvSpPr>
            <p:spPr>
              <a:xfrm>
                <a:off x="3213716" y="1622070"/>
                <a:ext cx="8837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6C1636-E6BB-426B-9140-759384B24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716" y="1622070"/>
                <a:ext cx="88376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B30202-F97A-4F09-A819-AFC659BA913A}"/>
                  </a:ext>
                </a:extLst>
              </p:cNvPr>
              <p:cNvSpPr txBox="1"/>
              <p:nvPr/>
            </p:nvSpPr>
            <p:spPr>
              <a:xfrm>
                <a:off x="3212261" y="1855710"/>
                <a:ext cx="884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B30202-F97A-4F09-A819-AFC659BA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61" y="1855710"/>
                <a:ext cx="88479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EDF303-7AF4-41A1-9CD0-E5EEE8B7D6DB}"/>
                  </a:ext>
                </a:extLst>
              </p:cNvPr>
              <p:cNvSpPr txBox="1"/>
              <p:nvPr/>
            </p:nvSpPr>
            <p:spPr>
              <a:xfrm>
                <a:off x="3212261" y="2088754"/>
                <a:ext cx="870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EDF303-7AF4-41A1-9CD0-E5EEE8B7D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61" y="2088754"/>
                <a:ext cx="8708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CE93E-71CB-48D7-9761-EF1494D93219}"/>
                  </a:ext>
                </a:extLst>
              </p:cNvPr>
              <p:cNvSpPr txBox="1"/>
              <p:nvPr/>
            </p:nvSpPr>
            <p:spPr>
              <a:xfrm>
                <a:off x="3279388" y="3499282"/>
                <a:ext cx="9273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CE93E-71CB-48D7-9761-EF1494D9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88" y="3499282"/>
                <a:ext cx="9273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8933A7-0EF6-4CCE-B369-FDDC4CDFFA88}"/>
              </a:ext>
            </a:extLst>
          </p:cNvPr>
          <p:cNvCxnSpPr>
            <a:cxnSpLocks/>
          </p:cNvCxnSpPr>
          <p:nvPr/>
        </p:nvCxnSpPr>
        <p:spPr>
          <a:xfrm>
            <a:off x="2081019" y="3727533"/>
            <a:ext cx="422542" cy="6933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747ECBF-DB60-4B96-9986-AD0432523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51476"/>
              </p:ext>
            </p:extLst>
          </p:nvPr>
        </p:nvGraphicFramePr>
        <p:xfrm>
          <a:off x="213063" y="470069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21490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1229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2095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86370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13998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02062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5913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0889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22464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937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26290"/>
                  </a:ext>
                </a:extLst>
              </a:tr>
            </a:tbl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C987252-2762-4503-B1E7-2C3C0F8761E6}"/>
              </a:ext>
            </a:extLst>
          </p:cNvPr>
          <p:cNvSpPr/>
          <p:nvPr/>
        </p:nvSpPr>
        <p:spPr>
          <a:xfrm>
            <a:off x="1874667" y="4632337"/>
            <a:ext cx="1596502" cy="4868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BF021-F166-4732-97F7-7CDE4611AE3B}"/>
              </a:ext>
            </a:extLst>
          </p:cNvPr>
          <p:cNvSpPr txBox="1"/>
          <p:nvPr/>
        </p:nvSpPr>
        <p:spPr>
          <a:xfrm>
            <a:off x="2354016" y="5141741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Edge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186E2B2-0D71-4E23-BE60-B47EEB537E92}"/>
              </a:ext>
            </a:extLst>
          </p:cNvPr>
          <p:cNvSpPr/>
          <p:nvPr/>
        </p:nvSpPr>
        <p:spPr>
          <a:xfrm>
            <a:off x="4413353" y="23274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BB5C85-52BB-4437-8E7F-2CD9A2646A21}"/>
                  </a:ext>
                </a:extLst>
              </p:cNvPr>
              <p:cNvSpPr txBox="1"/>
              <p:nvPr/>
            </p:nvSpPr>
            <p:spPr>
              <a:xfrm>
                <a:off x="5429192" y="2336720"/>
                <a:ext cx="27420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 최대값 </a:t>
                </a:r>
                <a:r>
                  <a:rPr lang="en-US" altLang="ko-KR" sz="2000" dirty="0"/>
                  <a:t>= </a:t>
                </a:r>
                <a:r>
                  <a:rPr lang="ko-KR" altLang="en-US" sz="2000" dirty="0"/>
                  <a:t> 원의 직경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BB5C85-52BB-4437-8E7F-2CD9A2646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192" y="2336720"/>
                <a:ext cx="2742097" cy="400110"/>
              </a:xfrm>
              <a:prstGeom prst="rect">
                <a:avLst/>
              </a:prstGeom>
              <a:blipFill>
                <a:blip r:embed="rId7"/>
                <a:stretch>
                  <a:fillRect t="-10606" r="-1559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4FF3DF3-EBD6-4A23-83F0-EB5F12915023}"/>
              </a:ext>
            </a:extLst>
          </p:cNvPr>
          <p:cNvSpPr txBox="1"/>
          <p:nvPr/>
        </p:nvSpPr>
        <p:spPr>
          <a:xfrm>
            <a:off x="4206693" y="288040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처리</a:t>
            </a:r>
          </a:p>
        </p:txBody>
      </p:sp>
      <p:pic>
        <p:nvPicPr>
          <p:cNvPr id="34" name="그림 33" descr="개체이(가) 표시된 사진&#10;&#10;자동 생성된 설명">
            <a:extLst>
              <a:ext uri="{FF2B5EF4-FFF2-40B4-BE49-F238E27FC236}">
                <a16:creationId xmlns:a16="http://schemas.microsoft.com/office/drawing/2014/main" id="{5D719443-9297-4114-BDE0-7F63B40EA5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4" t="11441" r="51620" b="20833"/>
          <a:stretch/>
        </p:blipFill>
        <p:spPr>
          <a:xfrm>
            <a:off x="9333390" y="2037261"/>
            <a:ext cx="2118235" cy="215461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511E167-C34D-4BEF-A8FC-5AB4F4ED4E93}"/>
              </a:ext>
            </a:extLst>
          </p:cNvPr>
          <p:cNvCxnSpPr>
            <a:cxnSpLocks/>
          </p:cNvCxnSpPr>
          <p:nvPr/>
        </p:nvCxnSpPr>
        <p:spPr>
          <a:xfrm flipH="1">
            <a:off x="9244614" y="3114568"/>
            <a:ext cx="2118235" cy="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6A9F54-0A1C-4825-A25C-881924B6F55D}"/>
              </a:ext>
            </a:extLst>
          </p:cNvPr>
          <p:cNvSpPr txBox="1"/>
          <p:nvPr/>
        </p:nvSpPr>
        <p:spPr>
          <a:xfrm>
            <a:off x="8448426" y="311456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(91,155)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4565DB-2D57-4C14-9D41-A69745CD9D94}"/>
              </a:ext>
            </a:extLst>
          </p:cNvPr>
          <p:cNvSpPr txBox="1"/>
          <p:nvPr/>
        </p:nvSpPr>
        <p:spPr>
          <a:xfrm>
            <a:off x="11221615" y="310790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(291,155)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9FE261-18EC-4CB9-AE6A-A46BA6097E5F}"/>
              </a:ext>
            </a:extLst>
          </p:cNvPr>
          <p:cNvSpPr txBox="1"/>
          <p:nvPr/>
        </p:nvSpPr>
        <p:spPr>
          <a:xfrm>
            <a:off x="9244614" y="4202938"/>
            <a:ext cx="227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실제 직경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200 pixels</a:t>
            </a:r>
          </a:p>
          <a:p>
            <a:r>
              <a:rPr lang="ko-KR" altLang="en-US" b="1" dirty="0"/>
              <a:t>계산 직경 </a:t>
            </a:r>
            <a:r>
              <a:rPr lang="en-US" altLang="ko-KR" b="1" dirty="0"/>
              <a:t>: 200 pixels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929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E7474-5A6D-403C-961F-9BB06485C47C}"/>
              </a:ext>
            </a:extLst>
          </p:cNvPr>
          <p:cNvSpPr txBox="1"/>
          <p:nvPr/>
        </p:nvSpPr>
        <p:spPr>
          <a:xfrm>
            <a:off x="0" y="0"/>
            <a:ext cx="2630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CAE5E-C455-401B-A0A2-81A555135929}"/>
              </a:ext>
            </a:extLst>
          </p:cNvPr>
          <p:cNvSpPr txBox="1"/>
          <p:nvPr/>
        </p:nvSpPr>
        <p:spPr>
          <a:xfrm>
            <a:off x="133164" y="91440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계측 대상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FC6ED5-30BA-49E0-8DD0-4F784EBA3BDC}"/>
              </a:ext>
            </a:extLst>
          </p:cNvPr>
          <p:cNvGrpSpPr/>
          <p:nvPr/>
        </p:nvGrpSpPr>
        <p:grpSpPr>
          <a:xfrm>
            <a:off x="133164" y="1659523"/>
            <a:ext cx="3586579" cy="2308860"/>
            <a:chOff x="363985" y="1659523"/>
            <a:chExt cx="3586579" cy="2308860"/>
          </a:xfrm>
        </p:grpSpPr>
        <p:pic>
          <p:nvPicPr>
            <p:cNvPr id="5" name="그림 4" descr="도넛형, 도넛, 실내, 세면도구이(가) 표시된 사진&#10;&#10;자동 생성된 설명">
              <a:extLst>
                <a:ext uri="{FF2B5EF4-FFF2-40B4-BE49-F238E27FC236}">
                  <a16:creationId xmlns:a16="http://schemas.microsoft.com/office/drawing/2014/main" id="{2D90310D-E649-4E9E-9558-B63250C7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85" y="1659523"/>
              <a:ext cx="3586579" cy="230886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248E3-768A-4E64-8308-BE11772FFFD4}"/>
                </a:ext>
              </a:extLst>
            </p:cNvPr>
            <p:cNvSpPr/>
            <p:nvPr/>
          </p:nvSpPr>
          <p:spPr>
            <a:xfrm>
              <a:off x="1664562" y="2274901"/>
              <a:ext cx="1229557" cy="12295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1287E3-4D40-4B01-BFD0-0B1D5C86B0DB}"/>
                </a:ext>
              </a:extLst>
            </p:cNvPr>
            <p:cNvSpPr txBox="1"/>
            <p:nvPr/>
          </p:nvSpPr>
          <p:spPr>
            <a:xfrm>
              <a:off x="2682268" y="1810976"/>
              <a:ext cx="1268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/>
                <a:t>홍채 직경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0F423F-EDF0-45E3-B388-2CBA132832B9}"/>
              </a:ext>
            </a:extLst>
          </p:cNvPr>
          <p:cNvSpPr txBox="1"/>
          <p:nvPr/>
        </p:nvSpPr>
        <p:spPr>
          <a:xfrm>
            <a:off x="363985" y="4385366"/>
            <a:ext cx="4257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눈동자에 비친 조명 고려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속눈썹 및 피부에 의한 노이즈 최소화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92C27E-3CC1-4EB5-A1B0-645B626B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421" y="1659012"/>
            <a:ext cx="3586579" cy="230937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003E0C6-933A-44AB-BEF7-01A6071B7390}"/>
              </a:ext>
            </a:extLst>
          </p:cNvPr>
          <p:cNvSpPr/>
          <p:nvPr/>
        </p:nvSpPr>
        <p:spPr>
          <a:xfrm>
            <a:off x="3901845" y="26495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2CEEA6-A78A-465F-B6F5-51DA4C89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41" y="1656866"/>
            <a:ext cx="3586579" cy="23115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A0308F-3551-4929-9B66-3A992B8116E5}"/>
              </a:ext>
            </a:extLst>
          </p:cNvPr>
          <p:cNvSpPr txBox="1"/>
          <p:nvPr/>
        </p:nvSpPr>
        <p:spPr>
          <a:xfrm>
            <a:off x="6454066" y="41281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양자화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A7C2A-AD80-4C80-BDF8-5CEC88777B0E}"/>
              </a:ext>
            </a:extLst>
          </p:cNvPr>
          <p:cNvSpPr txBox="1"/>
          <p:nvPr/>
        </p:nvSpPr>
        <p:spPr>
          <a:xfrm>
            <a:off x="9924617" y="4128117"/>
            <a:ext cx="16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Edge Detection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8CA96F-B414-46C5-8EC1-08E7E40E571C}"/>
              </a:ext>
            </a:extLst>
          </p:cNvPr>
          <p:cNvSpPr txBox="1"/>
          <p:nvPr/>
        </p:nvSpPr>
        <p:spPr>
          <a:xfrm>
            <a:off x="4880253" y="914400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186603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46A5A-7E1B-4DB4-8F09-4206A191DFAB}"/>
              </a:ext>
            </a:extLst>
          </p:cNvPr>
          <p:cNvSpPr txBox="1"/>
          <p:nvPr/>
        </p:nvSpPr>
        <p:spPr>
          <a:xfrm>
            <a:off x="0" y="0"/>
            <a:ext cx="2630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86FF2D-0B53-4F47-9507-D1F6F2C759F5}"/>
              </a:ext>
            </a:extLst>
          </p:cNvPr>
          <p:cNvGrpSpPr/>
          <p:nvPr/>
        </p:nvGrpSpPr>
        <p:grpSpPr>
          <a:xfrm>
            <a:off x="131486" y="932117"/>
            <a:ext cx="11929028" cy="4361029"/>
            <a:chOff x="133164" y="488234"/>
            <a:chExt cx="11929028" cy="4361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988E0F-36EC-4B37-9E4C-84CEA4C555A2}"/>
                </a:ext>
              </a:extLst>
            </p:cNvPr>
            <p:cNvSpPr txBox="1"/>
            <p:nvPr/>
          </p:nvSpPr>
          <p:spPr>
            <a:xfrm>
              <a:off x="133164" y="488234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3. </a:t>
              </a:r>
              <a:r>
                <a:rPr lang="ko-KR" altLang="en-US" sz="2400" b="1" dirty="0"/>
                <a:t>계산 및 실제 측정값 비교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9917815-225E-459A-A3E1-1AF0D0AE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772" y="1376065"/>
              <a:ext cx="4572000" cy="2943225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B1B0137-B59B-4548-BB4D-5A00B429D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931" y="3082771"/>
              <a:ext cx="51756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8F6C1F7-998B-4297-935B-472B3BBED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931" y="3429000"/>
              <a:ext cx="5175682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56103BC-282B-4B9C-A652-2341B88B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931" y="2329648"/>
              <a:ext cx="3380914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869F5A9-D177-455B-A6B5-8E62FCE79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0166" y="2329648"/>
              <a:ext cx="584447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CE3ED9A-91C7-483B-8EAB-076A3FD5DB77}"/>
                </a:ext>
              </a:extLst>
            </p:cNvPr>
            <p:cNvSpPr/>
            <p:nvPr/>
          </p:nvSpPr>
          <p:spPr>
            <a:xfrm>
              <a:off x="5142389" y="3549944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1BCBC508-F652-4D69-9F10-BA462E0194B8}"/>
                </a:ext>
              </a:extLst>
            </p:cNvPr>
            <p:cNvSpPr/>
            <p:nvPr/>
          </p:nvSpPr>
          <p:spPr>
            <a:xfrm rot="10800000">
              <a:off x="5119854" y="1240323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74D242-67D5-43F8-A480-67B21FA11760}"/>
                </a:ext>
              </a:extLst>
            </p:cNvPr>
            <p:cNvSpPr txBox="1"/>
            <p:nvPr/>
          </p:nvSpPr>
          <p:spPr>
            <a:xfrm>
              <a:off x="5530788" y="1631415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노이즈 제거</a:t>
              </a:r>
            </a:p>
          </p:txBody>
        </p:sp>
        <p:sp>
          <p:nvSpPr>
            <p:cNvPr id="18" name="오른쪽 중괄호 17">
              <a:extLst>
                <a:ext uri="{FF2B5EF4-FFF2-40B4-BE49-F238E27FC236}">
                  <a16:creationId xmlns:a16="http://schemas.microsoft.com/office/drawing/2014/main" id="{40D3D5E1-B823-4B94-BC8D-0CCCDC06433E}"/>
                </a:ext>
              </a:extLst>
            </p:cNvPr>
            <p:cNvSpPr/>
            <p:nvPr/>
          </p:nvSpPr>
          <p:spPr>
            <a:xfrm>
              <a:off x="5486413" y="2309010"/>
              <a:ext cx="281215" cy="1164807"/>
            </a:xfrm>
            <a:prstGeom prst="rightBrac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BFF0D6-8CF4-4F8C-837B-B05017EDAC0F}"/>
                </a:ext>
              </a:extLst>
            </p:cNvPr>
            <p:cNvSpPr txBox="1"/>
            <p:nvPr/>
          </p:nvSpPr>
          <p:spPr>
            <a:xfrm>
              <a:off x="5805896" y="2616844"/>
              <a:ext cx="943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Scope</a:t>
              </a:r>
              <a:endParaRPr lang="ko-KR" altLang="en-US" sz="2400" b="1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5A629FD-4DFB-435A-9B05-19F66040542B}"/>
                </a:ext>
              </a:extLst>
            </p:cNvPr>
            <p:cNvGrpSpPr/>
            <p:nvPr/>
          </p:nvGrpSpPr>
          <p:grpSpPr>
            <a:xfrm>
              <a:off x="7503110" y="1376065"/>
              <a:ext cx="4559082" cy="2922817"/>
              <a:chOff x="363985" y="1659523"/>
              <a:chExt cx="3586579" cy="2308860"/>
            </a:xfrm>
          </p:grpSpPr>
          <p:pic>
            <p:nvPicPr>
              <p:cNvPr id="23" name="그림 22" descr="도넛형, 도넛, 실내, 세면도구이(가) 표시된 사진&#10;&#10;자동 생성된 설명">
                <a:extLst>
                  <a:ext uri="{FF2B5EF4-FFF2-40B4-BE49-F238E27FC236}">
                    <a16:creationId xmlns:a16="http://schemas.microsoft.com/office/drawing/2014/main" id="{84CB2D72-D59B-46D6-84E2-6ECCA49B6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985" y="1659523"/>
                <a:ext cx="3586579" cy="2308860"/>
              </a:xfrm>
              <a:prstGeom prst="rect">
                <a:avLst/>
              </a:prstGeom>
            </p:spPr>
          </p:pic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E390CC9-EBAF-490B-96F6-157007CD3CB6}"/>
                  </a:ext>
                </a:extLst>
              </p:cNvPr>
              <p:cNvSpPr/>
              <p:nvPr/>
            </p:nvSpPr>
            <p:spPr>
              <a:xfrm>
                <a:off x="1664562" y="2274901"/>
                <a:ext cx="1229557" cy="12295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EBA5B6-5431-48D3-BE9C-6322DB1F8ACE}"/>
                </a:ext>
              </a:extLst>
            </p:cNvPr>
            <p:cNvSpPr txBox="1"/>
            <p:nvPr/>
          </p:nvSpPr>
          <p:spPr>
            <a:xfrm>
              <a:off x="7997359" y="3149834"/>
              <a:ext cx="1189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(175,169)</a:t>
              </a:r>
              <a:endParaRPr lang="ko-KR" altLang="en-US" sz="20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8B76DD-0B3C-4B4C-AE5A-C1C204A846B9}"/>
                </a:ext>
              </a:extLst>
            </p:cNvPr>
            <p:cNvSpPr txBox="1"/>
            <p:nvPr/>
          </p:nvSpPr>
          <p:spPr>
            <a:xfrm>
              <a:off x="10719291" y="3149834"/>
              <a:ext cx="1189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(337,169)</a:t>
              </a:r>
              <a:endParaRPr lang="ko-KR" altLang="en-US" sz="20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13D4625-347F-4D35-A61F-374C27CE6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581" y="2933336"/>
              <a:ext cx="43441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A936010-F0A3-4306-9D2D-82B0CD1D31F6}"/>
                </a:ext>
              </a:extLst>
            </p:cNvPr>
            <p:cNvGrpSpPr/>
            <p:nvPr/>
          </p:nvGrpSpPr>
          <p:grpSpPr>
            <a:xfrm>
              <a:off x="9073580" y="2856645"/>
              <a:ext cx="173605" cy="150373"/>
              <a:chOff x="6748911" y="5379868"/>
              <a:chExt cx="277582" cy="24043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2A7E7DE-3DDF-4F87-A757-A4E134A7C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11" y="5379868"/>
                <a:ext cx="277582" cy="23562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CA7BED2-D27B-435D-A65F-61BB0A08FF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48911" y="5379868"/>
                <a:ext cx="264448" cy="24043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9C843D2-4F18-42E0-8824-C5C8A6B7965F}"/>
                </a:ext>
              </a:extLst>
            </p:cNvPr>
            <p:cNvGrpSpPr/>
            <p:nvPr/>
          </p:nvGrpSpPr>
          <p:grpSpPr>
            <a:xfrm>
              <a:off x="10661691" y="2858149"/>
              <a:ext cx="173605" cy="150373"/>
              <a:chOff x="6748911" y="5379868"/>
              <a:chExt cx="277582" cy="240436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A79D936-6593-403F-A74F-4B16C8F76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11" y="5379868"/>
                <a:ext cx="277582" cy="23562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CEE4A33-8AE2-43F4-9A59-6F3016ADD1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48911" y="5379868"/>
                <a:ext cx="264448" cy="24043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86D9AF-871F-4078-AEF5-644FB9652BF4}"/>
                </a:ext>
              </a:extLst>
            </p:cNvPr>
            <p:cNvSpPr txBox="1"/>
            <p:nvPr/>
          </p:nvSpPr>
          <p:spPr>
            <a:xfrm>
              <a:off x="8825091" y="3879465"/>
              <a:ext cx="2277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실제 직경 </a:t>
              </a:r>
              <a:r>
                <a:rPr lang="en-US" altLang="ko-KR" b="1" dirty="0"/>
                <a:t>: 152 pixels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B3DD8F-1165-4695-9B87-2E9BAFF444AF}"/>
                </a:ext>
              </a:extLst>
            </p:cNvPr>
            <p:cNvSpPr txBox="1"/>
            <p:nvPr/>
          </p:nvSpPr>
          <p:spPr>
            <a:xfrm>
              <a:off x="8825091" y="4479931"/>
              <a:ext cx="2277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계산 직경 </a:t>
              </a:r>
              <a:r>
                <a:rPr lang="en-US" altLang="ko-KR" b="1" dirty="0"/>
                <a:t>: 152 pixels</a:t>
              </a:r>
              <a:endParaRPr lang="ko-KR" altLang="en-US" b="1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FCFDDBA-659D-4335-B8C4-D3215F7B3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1969" y="914401"/>
              <a:ext cx="872417" cy="1799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C07D5B-5ABF-40BD-A5DB-BEAF9C960E35}"/>
                </a:ext>
              </a:extLst>
            </p:cNvPr>
            <p:cNvSpPr txBox="1"/>
            <p:nvPr/>
          </p:nvSpPr>
          <p:spPr>
            <a:xfrm>
              <a:off x="10386733" y="497137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u="sng" dirty="0"/>
                <a:t>오차 유발 요소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47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321D3-F741-49E5-96FA-A0128F9F0815}"/>
              </a:ext>
            </a:extLst>
          </p:cNvPr>
          <p:cNvSpPr txBox="1"/>
          <p:nvPr/>
        </p:nvSpPr>
        <p:spPr>
          <a:xfrm>
            <a:off x="0" y="0"/>
            <a:ext cx="2630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</a:t>
            </a:r>
          </a:p>
        </p:txBody>
      </p:sp>
      <p:pic>
        <p:nvPicPr>
          <p:cNvPr id="4" name="그림 3" descr="사람, 세면도구이(가) 표시된 사진&#10;&#10;자동 생성된 설명">
            <a:extLst>
              <a:ext uri="{FF2B5EF4-FFF2-40B4-BE49-F238E27FC236}">
                <a16:creationId xmlns:a16="http://schemas.microsoft.com/office/drawing/2014/main" id="{ACF4108B-BA25-4D26-9F41-8336B7970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4" y="932849"/>
            <a:ext cx="4177498" cy="313312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E084C0-6017-43A7-AC58-7B006E1E6C0E}"/>
              </a:ext>
            </a:extLst>
          </p:cNvPr>
          <p:cNvCxnSpPr>
            <a:cxnSpLocks/>
          </p:cNvCxnSpPr>
          <p:nvPr/>
        </p:nvCxnSpPr>
        <p:spPr>
          <a:xfrm flipV="1">
            <a:off x="2866760" y="2876432"/>
            <a:ext cx="53995" cy="1491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AB8D66-80BE-42A2-B820-D82351CA8062}"/>
              </a:ext>
            </a:extLst>
          </p:cNvPr>
          <p:cNvSpPr txBox="1"/>
          <p:nvPr/>
        </p:nvSpPr>
        <p:spPr>
          <a:xfrm>
            <a:off x="1707922" y="4528737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RGB</a:t>
            </a:r>
            <a:r>
              <a:rPr lang="ko-KR" altLang="en-US" b="1" dirty="0"/>
              <a:t> 값이 높은 색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i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/>
              <a:t>조명에 의한 노이즈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D0EFA5-2568-4CE3-A32C-764F37A5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56" y="2499411"/>
            <a:ext cx="2657035" cy="198437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52FF678-DD99-47DE-A9BE-11C5E20A4CCB}"/>
              </a:ext>
            </a:extLst>
          </p:cNvPr>
          <p:cNvSpPr/>
          <p:nvPr/>
        </p:nvSpPr>
        <p:spPr>
          <a:xfrm>
            <a:off x="10991005" y="1990224"/>
            <a:ext cx="745274" cy="3126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93CC4-1332-417B-99A6-E3EE8EF122D6}"/>
              </a:ext>
            </a:extLst>
          </p:cNvPr>
          <p:cNvSpPr txBox="1"/>
          <p:nvPr/>
        </p:nvSpPr>
        <p:spPr>
          <a:xfrm>
            <a:off x="10441634" y="3183955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양자화 감도 감소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문턱치 감소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0CF73F-37F6-491C-8C57-C3265DC33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424" y="400410"/>
            <a:ext cx="2742367" cy="20990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47B070-C8B6-410B-A398-413F79B61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630" y="4606373"/>
            <a:ext cx="2661836" cy="198437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86A601-F6E7-4D2D-A07D-20814825E3F2}"/>
              </a:ext>
            </a:extLst>
          </p:cNvPr>
          <p:cNvCxnSpPr/>
          <p:nvPr/>
        </p:nvCxnSpPr>
        <p:spPr>
          <a:xfrm flipV="1">
            <a:off x="6835806" y="1313895"/>
            <a:ext cx="2263806" cy="187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211C17-017E-4022-9E4E-16C7281367C5}"/>
              </a:ext>
            </a:extLst>
          </p:cNvPr>
          <p:cNvCxnSpPr/>
          <p:nvPr/>
        </p:nvCxnSpPr>
        <p:spPr>
          <a:xfrm>
            <a:off x="6755913" y="3429000"/>
            <a:ext cx="2490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789DF1-441B-4D39-B201-C7046B9007B7}"/>
              </a:ext>
            </a:extLst>
          </p:cNvPr>
          <p:cNvCxnSpPr/>
          <p:nvPr/>
        </p:nvCxnSpPr>
        <p:spPr>
          <a:xfrm>
            <a:off x="6747029" y="3773010"/>
            <a:ext cx="2503503" cy="17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CA0F24-9F2D-4E32-9BE9-C008FA66E599}"/>
              </a:ext>
            </a:extLst>
          </p:cNvPr>
          <p:cNvSpPr txBox="1"/>
          <p:nvPr/>
        </p:nvSpPr>
        <p:spPr>
          <a:xfrm>
            <a:off x="4651396" y="333317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노이즈 제거 어려움</a:t>
            </a:r>
          </a:p>
        </p:txBody>
      </p:sp>
    </p:spTree>
    <p:extLst>
      <p:ext uri="{BB962C8B-B14F-4D97-AF65-F5344CB8AC3E}">
        <p14:creationId xmlns:p14="http://schemas.microsoft.com/office/powerpoint/2010/main" val="318778879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1397</TotalTime>
  <Words>445</Words>
  <Application>Microsoft Office PowerPoint</Application>
  <PresentationFormat>와이드스크린</PresentationFormat>
  <Paragraphs>120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dotum</vt:lpstr>
      <vt:lpstr>맑은 고딕</vt:lpstr>
      <vt:lpstr>Calibri</vt:lpstr>
      <vt:lpstr>Calibri Light</vt:lpstr>
      <vt:lpstr>Cambria Math</vt:lpstr>
      <vt:lpstr>Wingdings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seunghwan</dc:creator>
  <cp:lastModifiedBy>ji seunghwan</cp:lastModifiedBy>
  <cp:revision>1236</cp:revision>
  <dcterms:created xsi:type="dcterms:W3CDTF">2019-03-19T10:07:17Z</dcterms:created>
  <dcterms:modified xsi:type="dcterms:W3CDTF">2019-06-06T14:27:18Z</dcterms:modified>
</cp:coreProperties>
</file>