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23"/>
  </p:notesMasterIdLst>
  <p:sldIdLst>
    <p:sldId id="256" r:id="rId2"/>
    <p:sldId id="269" r:id="rId3"/>
    <p:sldId id="268" r:id="rId4"/>
    <p:sldId id="270" r:id="rId5"/>
    <p:sldId id="258" r:id="rId6"/>
    <p:sldId id="259" r:id="rId7"/>
    <p:sldId id="275" r:id="rId8"/>
    <p:sldId id="276" r:id="rId9"/>
    <p:sldId id="277" r:id="rId10"/>
    <p:sldId id="272" r:id="rId11"/>
    <p:sldId id="283" r:id="rId12"/>
    <p:sldId id="278" r:id="rId13"/>
    <p:sldId id="274" r:id="rId14"/>
    <p:sldId id="285" r:id="rId15"/>
    <p:sldId id="284" r:id="rId16"/>
    <p:sldId id="287" r:id="rId17"/>
    <p:sldId id="280" r:id="rId18"/>
    <p:sldId id="281" r:id="rId19"/>
    <p:sldId id="282" r:id="rId20"/>
    <p:sldId id="263"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582"/>
  </p:normalViewPr>
  <p:slideViewPr>
    <p:cSldViewPr snapToGrid="0" snapToObjects="1">
      <p:cViewPr varScale="1">
        <p:scale>
          <a:sx n="90" d="100"/>
          <a:sy n="90" d="100"/>
        </p:scale>
        <p:origin x="232" y="83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2" d="100"/>
          <a:sy n="82" d="100"/>
        </p:scale>
        <p:origin x="335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svg"/><Relationship Id="rId1"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50C2C-6E2F-47D1-BAA1-441D80D527FA}"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D3C10146-FE5A-44A4-8FF1-AF3D730E61CB}">
      <dgm:prSet/>
      <dgm:spPr/>
      <dgm:t>
        <a:bodyPr/>
        <a:lstStyle/>
        <a:p>
          <a:r>
            <a:rPr lang="en-IN" dirty="0"/>
            <a:t>Age: 11-years (built in 1997 in Japan)</a:t>
          </a:r>
          <a:endParaRPr lang="en-US" dirty="0"/>
        </a:p>
      </dgm:t>
    </dgm:pt>
    <dgm:pt modelId="{5A2E7D11-774E-49B4-820B-623657D17448}" type="parTrans" cxnId="{72B8C178-5BCD-4CDF-83AB-09D857405D00}">
      <dgm:prSet/>
      <dgm:spPr/>
      <dgm:t>
        <a:bodyPr/>
        <a:lstStyle/>
        <a:p>
          <a:endParaRPr lang="en-US"/>
        </a:p>
      </dgm:t>
    </dgm:pt>
    <dgm:pt modelId="{84882DCC-AF64-455C-AC2C-CC5C09014FA9}" type="sibTrans" cxnId="{72B8C178-5BCD-4CDF-83AB-09D857405D00}">
      <dgm:prSet/>
      <dgm:spPr/>
      <dgm:t>
        <a:bodyPr/>
        <a:lstStyle/>
        <a:p>
          <a:endParaRPr lang="en-US"/>
        </a:p>
      </dgm:t>
    </dgm:pt>
    <dgm:pt modelId="{CC9F2E60-E797-4FD5-8C12-61BA233D07DC}">
      <dgm:prSet/>
      <dgm:spPr/>
      <dgm:t>
        <a:bodyPr/>
        <a:lstStyle/>
        <a:p>
          <a:r>
            <a:rPr lang="en-IN" dirty="0"/>
            <a:t>DWT: 172,000 Tonnes</a:t>
          </a:r>
          <a:endParaRPr lang="en-US" dirty="0"/>
        </a:p>
      </dgm:t>
    </dgm:pt>
    <dgm:pt modelId="{A1B283A3-3989-428A-A439-676DFDF2C6D9}" type="parTrans" cxnId="{0B428F0B-422A-446F-99BC-6D78001DE555}">
      <dgm:prSet/>
      <dgm:spPr/>
      <dgm:t>
        <a:bodyPr/>
        <a:lstStyle/>
        <a:p>
          <a:endParaRPr lang="en-US"/>
        </a:p>
      </dgm:t>
    </dgm:pt>
    <dgm:pt modelId="{C763CADB-555B-40FB-AC4D-022759DEB1FA}" type="sibTrans" cxnId="{0B428F0B-422A-446F-99BC-6D78001DE555}">
      <dgm:prSet/>
      <dgm:spPr/>
      <dgm:t>
        <a:bodyPr/>
        <a:lstStyle/>
        <a:p>
          <a:endParaRPr lang="en-US"/>
        </a:p>
      </dgm:t>
    </dgm:pt>
    <dgm:pt modelId="{0C839E82-6358-4D5A-B596-661693303124}">
      <dgm:prSet/>
      <dgm:spPr/>
      <dgm:t>
        <a:bodyPr/>
        <a:lstStyle/>
        <a:p>
          <a:r>
            <a:rPr lang="en-IN" dirty="0"/>
            <a:t>Burmeister &amp; Wain (B&amp;W) 6S70MC engine</a:t>
          </a:r>
          <a:endParaRPr lang="en-US" dirty="0"/>
        </a:p>
      </dgm:t>
    </dgm:pt>
    <dgm:pt modelId="{82D43DC6-869F-419C-A3C5-610F21ABAA69}" type="parTrans" cxnId="{F433C6A3-F183-491B-BCA9-CDA3FF234125}">
      <dgm:prSet/>
      <dgm:spPr/>
      <dgm:t>
        <a:bodyPr/>
        <a:lstStyle/>
        <a:p>
          <a:endParaRPr lang="en-US"/>
        </a:p>
      </dgm:t>
    </dgm:pt>
    <dgm:pt modelId="{958E25F9-49C9-42A5-9FEB-60483E4B4DB9}" type="sibTrans" cxnId="{F433C6A3-F183-491B-BCA9-CDA3FF234125}">
      <dgm:prSet/>
      <dgm:spPr/>
      <dgm:t>
        <a:bodyPr/>
        <a:lstStyle/>
        <a:p>
          <a:endParaRPr lang="en-US"/>
        </a:p>
      </dgm:t>
    </dgm:pt>
    <dgm:pt modelId="{EB73E4C0-E59F-4880-BFAE-D8FAA6F0190C}">
      <dgm:prSet/>
      <dgm:spPr/>
      <dgm:t>
        <a:bodyPr/>
        <a:lstStyle/>
        <a:p>
          <a:r>
            <a:rPr lang="en-IN" dirty="0"/>
            <a:t>Nine holds and hatches</a:t>
          </a:r>
          <a:endParaRPr lang="en-US" dirty="0"/>
        </a:p>
      </dgm:t>
    </dgm:pt>
    <dgm:pt modelId="{17E34917-F4B7-4553-B468-A665F370F6AF}" type="parTrans" cxnId="{328D9EC2-5BAC-47DF-B434-0E615C1AFFD3}">
      <dgm:prSet/>
      <dgm:spPr/>
      <dgm:t>
        <a:bodyPr/>
        <a:lstStyle/>
        <a:p>
          <a:endParaRPr lang="en-US"/>
        </a:p>
      </dgm:t>
    </dgm:pt>
    <dgm:pt modelId="{E5C55E3D-94D0-4000-8B8F-C55127373748}" type="sibTrans" cxnId="{328D9EC2-5BAC-47DF-B434-0E615C1AFFD3}">
      <dgm:prSet/>
      <dgm:spPr/>
      <dgm:t>
        <a:bodyPr/>
        <a:lstStyle/>
        <a:p>
          <a:endParaRPr lang="en-US"/>
        </a:p>
      </dgm:t>
    </dgm:pt>
    <dgm:pt modelId="{5500DA02-67CA-4166-B954-8479926FFC23}">
      <dgm:prSet/>
      <dgm:spPr/>
      <dgm:t>
        <a:bodyPr/>
        <a:lstStyle/>
        <a:p>
          <a:r>
            <a:rPr lang="en-IN" dirty="0" err="1"/>
            <a:t>Capesize</a:t>
          </a:r>
          <a:r>
            <a:rPr lang="en-IN" dirty="0"/>
            <a:t> Index: 12,479 (May 2008)</a:t>
          </a:r>
          <a:endParaRPr lang="en-US" dirty="0"/>
        </a:p>
      </dgm:t>
    </dgm:pt>
    <dgm:pt modelId="{15006105-9CF1-4A62-83E5-0EA958C9FCA1}" type="parTrans" cxnId="{80C64D26-690C-452E-8E8F-43DF67EAB94C}">
      <dgm:prSet/>
      <dgm:spPr/>
      <dgm:t>
        <a:bodyPr/>
        <a:lstStyle/>
        <a:p>
          <a:endParaRPr lang="en-US"/>
        </a:p>
      </dgm:t>
    </dgm:pt>
    <dgm:pt modelId="{C762A483-F4BF-4D2E-9E5F-5C2CA151FCFA}" type="sibTrans" cxnId="{80C64D26-690C-452E-8E8F-43DF67EAB94C}">
      <dgm:prSet/>
      <dgm:spPr/>
      <dgm:t>
        <a:bodyPr/>
        <a:lstStyle/>
        <a:p>
          <a:endParaRPr lang="en-US"/>
        </a:p>
      </dgm:t>
    </dgm:pt>
    <dgm:pt modelId="{D51A950E-3F2A-6344-97CE-EDA153B2A1FF}" type="pres">
      <dgm:prSet presAssocID="{F4E50C2C-6E2F-47D1-BAA1-441D80D527FA}" presName="vert0" presStyleCnt="0">
        <dgm:presLayoutVars>
          <dgm:dir/>
          <dgm:animOne val="branch"/>
          <dgm:animLvl val="lvl"/>
        </dgm:presLayoutVars>
      </dgm:prSet>
      <dgm:spPr/>
    </dgm:pt>
    <dgm:pt modelId="{5944E784-1F71-1641-B547-BC2D68033AD0}" type="pres">
      <dgm:prSet presAssocID="{D3C10146-FE5A-44A4-8FF1-AF3D730E61CB}" presName="thickLine" presStyleLbl="alignNode1" presStyleIdx="0" presStyleCnt="5"/>
      <dgm:spPr/>
    </dgm:pt>
    <dgm:pt modelId="{35922043-1A5E-FB4C-A813-8522F234C0C7}" type="pres">
      <dgm:prSet presAssocID="{D3C10146-FE5A-44A4-8FF1-AF3D730E61CB}" presName="horz1" presStyleCnt="0"/>
      <dgm:spPr/>
    </dgm:pt>
    <dgm:pt modelId="{8D01D4A0-8BBB-E44C-8E16-C1AE75EFC965}" type="pres">
      <dgm:prSet presAssocID="{D3C10146-FE5A-44A4-8FF1-AF3D730E61CB}" presName="tx1" presStyleLbl="revTx" presStyleIdx="0" presStyleCnt="5"/>
      <dgm:spPr/>
    </dgm:pt>
    <dgm:pt modelId="{530D36D5-E5F4-444C-AC40-3C3A2FD9EA46}" type="pres">
      <dgm:prSet presAssocID="{D3C10146-FE5A-44A4-8FF1-AF3D730E61CB}" presName="vert1" presStyleCnt="0"/>
      <dgm:spPr/>
    </dgm:pt>
    <dgm:pt modelId="{8BF7CBEC-0D49-1E46-9B68-9F877B31883C}" type="pres">
      <dgm:prSet presAssocID="{CC9F2E60-E797-4FD5-8C12-61BA233D07DC}" presName="thickLine" presStyleLbl="alignNode1" presStyleIdx="1" presStyleCnt="5"/>
      <dgm:spPr/>
    </dgm:pt>
    <dgm:pt modelId="{68E8F733-E8A6-F948-951C-38C440DC406A}" type="pres">
      <dgm:prSet presAssocID="{CC9F2E60-E797-4FD5-8C12-61BA233D07DC}" presName="horz1" presStyleCnt="0"/>
      <dgm:spPr/>
    </dgm:pt>
    <dgm:pt modelId="{56A0F446-5A67-6141-A242-A2922094502D}" type="pres">
      <dgm:prSet presAssocID="{CC9F2E60-E797-4FD5-8C12-61BA233D07DC}" presName="tx1" presStyleLbl="revTx" presStyleIdx="1" presStyleCnt="5"/>
      <dgm:spPr/>
    </dgm:pt>
    <dgm:pt modelId="{AF62E4C1-CA27-7E49-9BAB-00B37FA3A4E5}" type="pres">
      <dgm:prSet presAssocID="{CC9F2E60-E797-4FD5-8C12-61BA233D07DC}" presName="vert1" presStyleCnt="0"/>
      <dgm:spPr/>
    </dgm:pt>
    <dgm:pt modelId="{CBFE3457-3A17-0A4F-9C25-DFB598E35CBE}" type="pres">
      <dgm:prSet presAssocID="{0C839E82-6358-4D5A-B596-661693303124}" presName="thickLine" presStyleLbl="alignNode1" presStyleIdx="2" presStyleCnt="5"/>
      <dgm:spPr/>
    </dgm:pt>
    <dgm:pt modelId="{571D15B1-9660-1742-AD8C-F67B3FAF24F5}" type="pres">
      <dgm:prSet presAssocID="{0C839E82-6358-4D5A-B596-661693303124}" presName="horz1" presStyleCnt="0"/>
      <dgm:spPr/>
    </dgm:pt>
    <dgm:pt modelId="{BC73E3F9-5779-E748-8ECD-72679F98E9FD}" type="pres">
      <dgm:prSet presAssocID="{0C839E82-6358-4D5A-B596-661693303124}" presName="tx1" presStyleLbl="revTx" presStyleIdx="2" presStyleCnt="5"/>
      <dgm:spPr/>
    </dgm:pt>
    <dgm:pt modelId="{3E02BFAE-B1A3-254A-8CB5-BAD3CD392391}" type="pres">
      <dgm:prSet presAssocID="{0C839E82-6358-4D5A-B596-661693303124}" presName="vert1" presStyleCnt="0"/>
      <dgm:spPr/>
    </dgm:pt>
    <dgm:pt modelId="{2F67A47F-4720-8647-8309-029B26AAF12C}" type="pres">
      <dgm:prSet presAssocID="{EB73E4C0-E59F-4880-BFAE-D8FAA6F0190C}" presName="thickLine" presStyleLbl="alignNode1" presStyleIdx="3" presStyleCnt="5"/>
      <dgm:spPr/>
    </dgm:pt>
    <dgm:pt modelId="{A8CD648E-A905-B74D-921B-13037B74976D}" type="pres">
      <dgm:prSet presAssocID="{EB73E4C0-E59F-4880-BFAE-D8FAA6F0190C}" presName="horz1" presStyleCnt="0"/>
      <dgm:spPr/>
    </dgm:pt>
    <dgm:pt modelId="{F2ACBCD0-1BBA-3347-85D1-353688F66276}" type="pres">
      <dgm:prSet presAssocID="{EB73E4C0-E59F-4880-BFAE-D8FAA6F0190C}" presName="tx1" presStyleLbl="revTx" presStyleIdx="3" presStyleCnt="5"/>
      <dgm:spPr/>
    </dgm:pt>
    <dgm:pt modelId="{7C4A4052-C2BE-354E-9141-5203F2182682}" type="pres">
      <dgm:prSet presAssocID="{EB73E4C0-E59F-4880-BFAE-D8FAA6F0190C}" presName="vert1" presStyleCnt="0"/>
      <dgm:spPr/>
    </dgm:pt>
    <dgm:pt modelId="{6C81CF72-E095-FD47-BE3D-27E36B4ABB43}" type="pres">
      <dgm:prSet presAssocID="{5500DA02-67CA-4166-B954-8479926FFC23}" presName="thickLine" presStyleLbl="alignNode1" presStyleIdx="4" presStyleCnt="5"/>
      <dgm:spPr/>
    </dgm:pt>
    <dgm:pt modelId="{6E03756D-C5F8-9849-A35A-55562EF5715F}" type="pres">
      <dgm:prSet presAssocID="{5500DA02-67CA-4166-B954-8479926FFC23}" presName="horz1" presStyleCnt="0"/>
      <dgm:spPr/>
    </dgm:pt>
    <dgm:pt modelId="{BB7395A5-6178-E043-9A07-A1CFF7873744}" type="pres">
      <dgm:prSet presAssocID="{5500DA02-67CA-4166-B954-8479926FFC23}" presName="tx1" presStyleLbl="revTx" presStyleIdx="4" presStyleCnt="5"/>
      <dgm:spPr/>
    </dgm:pt>
    <dgm:pt modelId="{E9002E45-5539-C046-8ACE-FA683350DA50}" type="pres">
      <dgm:prSet presAssocID="{5500DA02-67CA-4166-B954-8479926FFC23}" presName="vert1" presStyleCnt="0"/>
      <dgm:spPr/>
    </dgm:pt>
  </dgm:ptLst>
  <dgm:cxnLst>
    <dgm:cxn modelId="{8D2ECA08-85C3-A346-AE69-FCE68D2FC770}" type="presOf" srcId="{5500DA02-67CA-4166-B954-8479926FFC23}" destId="{BB7395A5-6178-E043-9A07-A1CFF7873744}" srcOrd="0" destOrd="0" presId="urn:microsoft.com/office/officeart/2008/layout/LinedList"/>
    <dgm:cxn modelId="{0B428F0B-422A-446F-99BC-6D78001DE555}" srcId="{F4E50C2C-6E2F-47D1-BAA1-441D80D527FA}" destId="{CC9F2E60-E797-4FD5-8C12-61BA233D07DC}" srcOrd="1" destOrd="0" parTransId="{A1B283A3-3989-428A-A439-676DFDF2C6D9}" sibTransId="{C763CADB-555B-40FB-AC4D-022759DEB1FA}"/>
    <dgm:cxn modelId="{BB1DFA15-5C9F-9941-A9AE-A5C047A5009B}" type="presOf" srcId="{F4E50C2C-6E2F-47D1-BAA1-441D80D527FA}" destId="{D51A950E-3F2A-6344-97CE-EDA153B2A1FF}" srcOrd="0" destOrd="0" presId="urn:microsoft.com/office/officeart/2008/layout/LinedList"/>
    <dgm:cxn modelId="{FE319E17-C748-CC45-825E-71CB96255324}" type="presOf" srcId="{EB73E4C0-E59F-4880-BFAE-D8FAA6F0190C}" destId="{F2ACBCD0-1BBA-3347-85D1-353688F66276}" srcOrd="0" destOrd="0" presId="urn:microsoft.com/office/officeart/2008/layout/LinedList"/>
    <dgm:cxn modelId="{80C64D26-690C-452E-8E8F-43DF67EAB94C}" srcId="{F4E50C2C-6E2F-47D1-BAA1-441D80D527FA}" destId="{5500DA02-67CA-4166-B954-8479926FFC23}" srcOrd="4" destOrd="0" parTransId="{15006105-9CF1-4A62-83E5-0EA958C9FCA1}" sibTransId="{C762A483-F4BF-4D2E-9E5F-5C2CA151FCFA}"/>
    <dgm:cxn modelId="{5F46C567-A52E-944C-A7B4-754D71329EA7}" type="presOf" srcId="{CC9F2E60-E797-4FD5-8C12-61BA233D07DC}" destId="{56A0F446-5A67-6141-A242-A2922094502D}" srcOrd="0" destOrd="0" presId="urn:microsoft.com/office/officeart/2008/layout/LinedList"/>
    <dgm:cxn modelId="{72B8C178-5BCD-4CDF-83AB-09D857405D00}" srcId="{F4E50C2C-6E2F-47D1-BAA1-441D80D527FA}" destId="{D3C10146-FE5A-44A4-8FF1-AF3D730E61CB}" srcOrd="0" destOrd="0" parTransId="{5A2E7D11-774E-49B4-820B-623657D17448}" sibTransId="{84882DCC-AF64-455C-AC2C-CC5C09014FA9}"/>
    <dgm:cxn modelId="{4525567E-9201-3147-9B03-B6873C0276BB}" type="presOf" srcId="{0C839E82-6358-4D5A-B596-661693303124}" destId="{BC73E3F9-5779-E748-8ECD-72679F98E9FD}" srcOrd="0" destOrd="0" presId="urn:microsoft.com/office/officeart/2008/layout/LinedList"/>
    <dgm:cxn modelId="{F433C6A3-F183-491B-BCA9-CDA3FF234125}" srcId="{F4E50C2C-6E2F-47D1-BAA1-441D80D527FA}" destId="{0C839E82-6358-4D5A-B596-661693303124}" srcOrd="2" destOrd="0" parTransId="{82D43DC6-869F-419C-A3C5-610F21ABAA69}" sibTransId="{958E25F9-49C9-42A5-9FEB-60483E4B4DB9}"/>
    <dgm:cxn modelId="{328D9EC2-5BAC-47DF-B434-0E615C1AFFD3}" srcId="{F4E50C2C-6E2F-47D1-BAA1-441D80D527FA}" destId="{EB73E4C0-E59F-4880-BFAE-D8FAA6F0190C}" srcOrd="3" destOrd="0" parTransId="{17E34917-F4B7-4553-B468-A665F370F6AF}" sibTransId="{E5C55E3D-94D0-4000-8B8F-C55127373748}"/>
    <dgm:cxn modelId="{3FA993F6-8B58-F248-AC54-2C84792ADA7F}" type="presOf" srcId="{D3C10146-FE5A-44A4-8FF1-AF3D730E61CB}" destId="{8D01D4A0-8BBB-E44C-8E16-C1AE75EFC965}" srcOrd="0" destOrd="0" presId="urn:microsoft.com/office/officeart/2008/layout/LinedList"/>
    <dgm:cxn modelId="{C94771C0-A859-2F45-ADF6-D7CEB87041BB}" type="presParOf" srcId="{D51A950E-3F2A-6344-97CE-EDA153B2A1FF}" destId="{5944E784-1F71-1641-B547-BC2D68033AD0}" srcOrd="0" destOrd="0" presId="urn:microsoft.com/office/officeart/2008/layout/LinedList"/>
    <dgm:cxn modelId="{33F26113-C321-4548-B725-81E2B23603E1}" type="presParOf" srcId="{D51A950E-3F2A-6344-97CE-EDA153B2A1FF}" destId="{35922043-1A5E-FB4C-A813-8522F234C0C7}" srcOrd="1" destOrd="0" presId="urn:microsoft.com/office/officeart/2008/layout/LinedList"/>
    <dgm:cxn modelId="{EDE390E4-FD51-8D48-A4EC-C1EF71802D07}" type="presParOf" srcId="{35922043-1A5E-FB4C-A813-8522F234C0C7}" destId="{8D01D4A0-8BBB-E44C-8E16-C1AE75EFC965}" srcOrd="0" destOrd="0" presId="urn:microsoft.com/office/officeart/2008/layout/LinedList"/>
    <dgm:cxn modelId="{6C7ACDAF-0D7E-B449-93D6-5B8D8AA46092}" type="presParOf" srcId="{35922043-1A5E-FB4C-A813-8522F234C0C7}" destId="{530D36D5-E5F4-444C-AC40-3C3A2FD9EA46}" srcOrd="1" destOrd="0" presId="urn:microsoft.com/office/officeart/2008/layout/LinedList"/>
    <dgm:cxn modelId="{C294FD96-BD7A-324B-BE06-A438DF433214}" type="presParOf" srcId="{D51A950E-3F2A-6344-97CE-EDA153B2A1FF}" destId="{8BF7CBEC-0D49-1E46-9B68-9F877B31883C}" srcOrd="2" destOrd="0" presId="urn:microsoft.com/office/officeart/2008/layout/LinedList"/>
    <dgm:cxn modelId="{8E03780D-3BDB-624F-BBD7-3BD3F36D1DEB}" type="presParOf" srcId="{D51A950E-3F2A-6344-97CE-EDA153B2A1FF}" destId="{68E8F733-E8A6-F948-951C-38C440DC406A}" srcOrd="3" destOrd="0" presId="urn:microsoft.com/office/officeart/2008/layout/LinedList"/>
    <dgm:cxn modelId="{E11533CA-BA34-4C4E-97E7-5B467EF28964}" type="presParOf" srcId="{68E8F733-E8A6-F948-951C-38C440DC406A}" destId="{56A0F446-5A67-6141-A242-A2922094502D}" srcOrd="0" destOrd="0" presId="urn:microsoft.com/office/officeart/2008/layout/LinedList"/>
    <dgm:cxn modelId="{5B74AC44-836F-8248-83E8-294053F09596}" type="presParOf" srcId="{68E8F733-E8A6-F948-951C-38C440DC406A}" destId="{AF62E4C1-CA27-7E49-9BAB-00B37FA3A4E5}" srcOrd="1" destOrd="0" presId="urn:microsoft.com/office/officeart/2008/layout/LinedList"/>
    <dgm:cxn modelId="{325F0F80-981D-0940-8870-E973A25E4CA0}" type="presParOf" srcId="{D51A950E-3F2A-6344-97CE-EDA153B2A1FF}" destId="{CBFE3457-3A17-0A4F-9C25-DFB598E35CBE}" srcOrd="4" destOrd="0" presId="urn:microsoft.com/office/officeart/2008/layout/LinedList"/>
    <dgm:cxn modelId="{DB134AFC-8C84-BE4F-8526-877A81DBCB29}" type="presParOf" srcId="{D51A950E-3F2A-6344-97CE-EDA153B2A1FF}" destId="{571D15B1-9660-1742-AD8C-F67B3FAF24F5}" srcOrd="5" destOrd="0" presId="urn:microsoft.com/office/officeart/2008/layout/LinedList"/>
    <dgm:cxn modelId="{CA840380-E270-DE42-946E-F4791A0DD63C}" type="presParOf" srcId="{571D15B1-9660-1742-AD8C-F67B3FAF24F5}" destId="{BC73E3F9-5779-E748-8ECD-72679F98E9FD}" srcOrd="0" destOrd="0" presId="urn:microsoft.com/office/officeart/2008/layout/LinedList"/>
    <dgm:cxn modelId="{87EEBA84-3C46-F244-A99D-998CD504D721}" type="presParOf" srcId="{571D15B1-9660-1742-AD8C-F67B3FAF24F5}" destId="{3E02BFAE-B1A3-254A-8CB5-BAD3CD392391}" srcOrd="1" destOrd="0" presId="urn:microsoft.com/office/officeart/2008/layout/LinedList"/>
    <dgm:cxn modelId="{30E2AB0E-D69B-E849-ABBA-5B257005290F}" type="presParOf" srcId="{D51A950E-3F2A-6344-97CE-EDA153B2A1FF}" destId="{2F67A47F-4720-8647-8309-029B26AAF12C}" srcOrd="6" destOrd="0" presId="urn:microsoft.com/office/officeart/2008/layout/LinedList"/>
    <dgm:cxn modelId="{DC26E6D7-4450-D64C-8BC0-FC52F35C20D2}" type="presParOf" srcId="{D51A950E-3F2A-6344-97CE-EDA153B2A1FF}" destId="{A8CD648E-A905-B74D-921B-13037B74976D}" srcOrd="7" destOrd="0" presId="urn:microsoft.com/office/officeart/2008/layout/LinedList"/>
    <dgm:cxn modelId="{0C0D6483-7891-6C42-AAB1-10F29EFB74B1}" type="presParOf" srcId="{A8CD648E-A905-B74D-921B-13037B74976D}" destId="{F2ACBCD0-1BBA-3347-85D1-353688F66276}" srcOrd="0" destOrd="0" presId="urn:microsoft.com/office/officeart/2008/layout/LinedList"/>
    <dgm:cxn modelId="{338297BF-3076-384C-BF20-27C37BBA1F39}" type="presParOf" srcId="{A8CD648E-A905-B74D-921B-13037B74976D}" destId="{7C4A4052-C2BE-354E-9141-5203F2182682}" srcOrd="1" destOrd="0" presId="urn:microsoft.com/office/officeart/2008/layout/LinedList"/>
    <dgm:cxn modelId="{01108160-B16F-3C48-B1C2-7F2477CC619C}" type="presParOf" srcId="{D51A950E-3F2A-6344-97CE-EDA153B2A1FF}" destId="{6C81CF72-E095-FD47-BE3D-27E36B4ABB43}" srcOrd="8" destOrd="0" presId="urn:microsoft.com/office/officeart/2008/layout/LinedList"/>
    <dgm:cxn modelId="{F512CF9F-BD6D-9246-A05E-0472839A860B}" type="presParOf" srcId="{D51A950E-3F2A-6344-97CE-EDA153B2A1FF}" destId="{6E03756D-C5F8-9849-A35A-55562EF5715F}" srcOrd="9" destOrd="0" presId="urn:microsoft.com/office/officeart/2008/layout/LinedList"/>
    <dgm:cxn modelId="{E1CE8853-FA18-7849-AA1C-BA32F2D33946}" type="presParOf" srcId="{6E03756D-C5F8-9849-A35A-55562EF5715F}" destId="{BB7395A5-6178-E043-9A07-A1CFF7873744}" srcOrd="0" destOrd="0" presId="urn:microsoft.com/office/officeart/2008/layout/LinedList"/>
    <dgm:cxn modelId="{25BE4AC0-114F-A646-9D9D-DB3FE7BA369C}" type="presParOf" srcId="{6E03756D-C5F8-9849-A35A-55562EF5715F}" destId="{E9002E45-5539-C046-8ACE-FA683350DA5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AD5477-DD76-4C08-9A9A-1AB0A888CE2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DB9D318-9AE7-4E13-A645-2EFA9D393D3F}">
      <dgm:prSet/>
      <dgm:spPr/>
      <dgm:t>
        <a:bodyPr/>
        <a:lstStyle/>
        <a:p>
          <a:r>
            <a:rPr lang="en-US"/>
            <a:t>To predict the price of the ship we followed a statistical approach called Linear Regression. </a:t>
          </a:r>
        </a:p>
      </dgm:t>
    </dgm:pt>
    <dgm:pt modelId="{09755FCF-9E5F-4A17-951D-397D6C2D9238}" type="parTrans" cxnId="{26952CD7-F870-4B75-8463-D5BB3A96824A}">
      <dgm:prSet/>
      <dgm:spPr/>
      <dgm:t>
        <a:bodyPr/>
        <a:lstStyle/>
        <a:p>
          <a:endParaRPr lang="en-US"/>
        </a:p>
      </dgm:t>
    </dgm:pt>
    <dgm:pt modelId="{E5409F00-26FC-478F-A170-561D72648172}" type="sibTrans" cxnId="{26952CD7-F870-4B75-8463-D5BB3A96824A}">
      <dgm:prSet/>
      <dgm:spPr/>
      <dgm:t>
        <a:bodyPr/>
        <a:lstStyle/>
        <a:p>
          <a:endParaRPr lang="en-US"/>
        </a:p>
      </dgm:t>
    </dgm:pt>
    <dgm:pt modelId="{72847FD9-CCFB-423A-B971-39AB7BAAA24D}">
      <dgm:prSet/>
      <dgm:spPr/>
      <dgm:t>
        <a:bodyPr/>
        <a:lstStyle/>
        <a:p>
          <a:r>
            <a:rPr lang="en-US"/>
            <a:t>There are two ways we used linear regression to predict the price – One variable method and Multi Variable Method. </a:t>
          </a:r>
        </a:p>
      </dgm:t>
    </dgm:pt>
    <dgm:pt modelId="{51DC1D23-977F-4E88-A1BA-6FD1ED26F398}" type="parTrans" cxnId="{E7D510E9-230F-4A7D-A4C6-49B982608A8B}">
      <dgm:prSet/>
      <dgm:spPr/>
      <dgm:t>
        <a:bodyPr/>
        <a:lstStyle/>
        <a:p>
          <a:endParaRPr lang="en-US"/>
        </a:p>
      </dgm:t>
    </dgm:pt>
    <dgm:pt modelId="{E1ECF69C-2EE7-4D01-B2A2-752F20C6B78F}" type="sibTrans" cxnId="{E7D510E9-230F-4A7D-A4C6-49B982608A8B}">
      <dgm:prSet/>
      <dgm:spPr/>
      <dgm:t>
        <a:bodyPr/>
        <a:lstStyle/>
        <a:p>
          <a:endParaRPr lang="en-US"/>
        </a:p>
      </dgm:t>
    </dgm:pt>
    <dgm:pt modelId="{A026FFBD-BF4C-45CE-8142-19172CEA74ED}" type="pres">
      <dgm:prSet presAssocID="{97AD5477-DD76-4C08-9A9A-1AB0A888CE26}" presName="root" presStyleCnt="0">
        <dgm:presLayoutVars>
          <dgm:dir/>
          <dgm:resizeHandles val="exact"/>
        </dgm:presLayoutVars>
      </dgm:prSet>
      <dgm:spPr/>
    </dgm:pt>
    <dgm:pt modelId="{53B08BB4-C1D3-4D18-9F90-D3EDCCBD3499}" type="pres">
      <dgm:prSet presAssocID="{EDB9D318-9AE7-4E13-A645-2EFA9D393D3F}" presName="compNode" presStyleCnt="0"/>
      <dgm:spPr/>
    </dgm:pt>
    <dgm:pt modelId="{6ECC0D04-025E-4BF2-9586-3C99F0CC88CF}" type="pres">
      <dgm:prSet presAssocID="{EDB9D318-9AE7-4E13-A645-2EFA9D393D3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4CEF3459-1CE0-4718-BEFD-4710DBC34162}" type="pres">
      <dgm:prSet presAssocID="{EDB9D318-9AE7-4E13-A645-2EFA9D393D3F}" presName="spaceRect" presStyleCnt="0"/>
      <dgm:spPr/>
    </dgm:pt>
    <dgm:pt modelId="{E030BDA5-045E-412B-975C-2C3D2C69A51D}" type="pres">
      <dgm:prSet presAssocID="{EDB9D318-9AE7-4E13-A645-2EFA9D393D3F}" presName="textRect" presStyleLbl="revTx" presStyleIdx="0" presStyleCnt="2">
        <dgm:presLayoutVars>
          <dgm:chMax val="1"/>
          <dgm:chPref val="1"/>
        </dgm:presLayoutVars>
      </dgm:prSet>
      <dgm:spPr/>
    </dgm:pt>
    <dgm:pt modelId="{C2931877-8702-4958-957C-4635121EA100}" type="pres">
      <dgm:prSet presAssocID="{E5409F00-26FC-478F-A170-561D72648172}" presName="sibTrans" presStyleCnt="0"/>
      <dgm:spPr/>
    </dgm:pt>
    <dgm:pt modelId="{69D78ED2-302E-4B7A-841B-B93E6B49CDFD}" type="pres">
      <dgm:prSet presAssocID="{72847FD9-CCFB-423A-B971-39AB7BAAA24D}" presName="compNode" presStyleCnt="0"/>
      <dgm:spPr/>
    </dgm:pt>
    <dgm:pt modelId="{27AE2F4E-FC44-4B82-92EA-1200F7E22F96}" type="pres">
      <dgm:prSet presAssocID="{72847FD9-CCFB-423A-B971-39AB7BAAA2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D2B41E51-BF26-4037-973E-8E864FF703C3}" type="pres">
      <dgm:prSet presAssocID="{72847FD9-CCFB-423A-B971-39AB7BAAA24D}" presName="spaceRect" presStyleCnt="0"/>
      <dgm:spPr/>
    </dgm:pt>
    <dgm:pt modelId="{48CD2BFA-B48C-47B8-8555-01498B2A7549}" type="pres">
      <dgm:prSet presAssocID="{72847FD9-CCFB-423A-B971-39AB7BAAA24D}" presName="textRect" presStyleLbl="revTx" presStyleIdx="1" presStyleCnt="2">
        <dgm:presLayoutVars>
          <dgm:chMax val="1"/>
          <dgm:chPref val="1"/>
        </dgm:presLayoutVars>
      </dgm:prSet>
      <dgm:spPr/>
    </dgm:pt>
  </dgm:ptLst>
  <dgm:cxnLst>
    <dgm:cxn modelId="{40C5F06D-DAE3-4906-B34D-7984D55C72B3}" type="presOf" srcId="{EDB9D318-9AE7-4E13-A645-2EFA9D393D3F}" destId="{E030BDA5-045E-412B-975C-2C3D2C69A51D}" srcOrd="0" destOrd="0" presId="urn:microsoft.com/office/officeart/2018/2/layout/IconLabelList"/>
    <dgm:cxn modelId="{6451EB8F-2744-4983-B922-1EA617D47911}" type="presOf" srcId="{97AD5477-DD76-4C08-9A9A-1AB0A888CE26}" destId="{A026FFBD-BF4C-45CE-8142-19172CEA74ED}" srcOrd="0" destOrd="0" presId="urn:microsoft.com/office/officeart/2018/2/layout/IconLabelList"/>
    <dgm:cxn modelId="{62BACFD3-FAAF-4CF4-9F09-2DBF94029DD2}" type="presOf" srcId="{72847FD9-CCFB-423A-B971-39AB7BAAA24D}" destId="{48CD2BFA-B48C-47B8-8555-01498B2A7549}" srcOrd="0" destOrd="0" presId="urn:microsoft.com/office/officeart/2018/2/layout/IconLabelList"/>
    <dgm:cxn modelId="{26952CD7-F870-4B75-8463-D5BB3A96824A}" srcId="{97AD5477-DD76-4C08-9A9A-1AB0A888CE26}" destId="{EDB9D318-9AE7-4E13-A645-2EFA9D393D3F}" srcOrd="0" destOrd="0" parTransId="{09755FCF-9E5F-4A17-951D-397D6C2D9238}" sibTransId="{E5409F00-26FC-478F-A170-561D72648172}"/>
    <dgm:cxn modelId="{E7D510E9-230F-4A7D-A4C6-49B982608A8B}" srcId="{97AD5477-DD76-4C08-9A9A-1AB0A888CE26}" destId="{72847FD9-CCFB-423A-B971-39AB7BAAA24D}" srcOrd="1" destOrd="0" parTransId="{51DC1D23-977F-4E88-A1BA-6FD1ED26F398}" sibTransId="{E1ECF69C-2EE7-4D01-B2A2-752F20C6B78F}"/>
    <dgm:cxn modelId="{5FB6BF51-9515-4D62-AC9C-F3304180EB9E}" type="presParOf" srcId="{A026FFBD-BF4C-45CE-8142-19172CEA74ED}" destId="{53B08BB4-C1D3-4D18-9F90-D3EDCCBD3499}" srcOrd="0" destOrd="0" presId="urn:microsoft.com/office/officeart/2018/2/layout/IconLabelList"/>
    <dgm:cxn modelId="{8BC2DB0F-33F7-49FD-97CA-A9C1164B7760}" type="presParOf" srcId="{53B08BB4-C1D3-4D18-9F90-D3EDCCBD3499}" destId="{6ECC0D04-025E-4BF2-9586-3C99F0CC88CF}" srcOrd="0" destOrd="0" presId="urn:microsoft.com/office/officeart/2018/2/layout/IconLabelList"/>
    <dgm:cxn modelId="{A04A4093-5673-464C-9164-A78939A290A6}" type="presParOf" srcId="{53B08BB4-C1D3-4D18-9F90-D3EDCCBD3499}" destId="{4CEF3459-1CE0-4718-BEFD-4710DBC34162}" srcOrd="1" destOrd="0" presId="urn:microsoft.com/office/officeart/2018/2/layout/IconLabelList"/>
    <dgm:cxn modelId="{0213B011-8148-4265-982C-466CFD4689EF}" type="presParOf" srcId="{53B08BB4-C1D3-4D18-9F90-D3EDCCBD3499}" destId="{E030BDA5-045E-412B-975C-2C3D2C69A51D}" srcOrd="2" destOrd="0" presId="urn:microsoft.com/office/officeart/2018/2/layout/IconLabelList"/>
    <dgm:cxn modelId="{120FD346-CCD3-4B51-BC38-7A64B5A5BA5B}" type="presParOf" srcId="{A026FFBD-BF4C-45CE-8142-19172CEA74ED}" destId="{C2931877-8702-4958-957C-4635121EA100}" srcOrd="1" destOrd="0" presId="urn:microsoft.com/office/officeart/2018/2/layout/IconLabelList"/>
    <dgm:cxn modelId="{F1572FF7-0EA0-4724-A5C3-9EA300DD17AF}" type="presParOf" srcId="{A026FFBD-BF4C-45CE-8142-19172CEA74ED}" destId="{69D78ED2-302E-4B7A-841B-B93E6B49CDFD}" srcOrd="2" destOrd="0" presId="urn:microsoft.com/office/officeart/2018/2/layout/IconLabelList"/>
    <dgm:cxn modelId="{8B3045EC-ED60-4FF1-AFF6-3F6999C042B6}" type="presParOf" srcId="{69D78ED2-302E-4B7A-841B-B93E6B49CDFD}" destId="{27AE2F4E-FC44-4B82-92EA-1200F7E22F96}" srcOrd="0" destOrd="0" presId="urn:microsoft.com/office/officeart/2018/2/layout/IconLabelList"/>
    <dgm:cxn modelId="{AEA14200-1B8E-4F1C-8D0D-B5985CB814DC}" type="presParOf" srcId="{69D78ED2-302E-4B7A-841B-B93E6B49CDFD}" destId="{D2B41E51-BF26-4037-973E-8E864FF703C3}" srcOrd="1" destOrd="0" presId="urn:microsoft.com/office/officeart/2018/2/layout/IconLabelList"/>
    <dgm:cxn modelId="{872FEA0B-09E3-4A6C-AB12-C78B0FA86240}" type="presParOf" srcId="{69D78ED2-302E-4B7A-841B-B93E6B49CDFD}" destId="{48CD2BFA-B48C-47B8-8555-01498B2A754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C101E1-AC6E-487E-85CD-006C90519EC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113348B-3D96-4888-80BF-519D5A8BF055}">
      <dgm:prSet/>
      <dgm:spPr/>
      <dgm:t>
        <a:bodyPr/>
        <a:lstStyle/>
        <a:p>
          <a:r>
            <a:rPr lang="en-US"/>
            <a:t>Our one price offer for the Bet Performer is </a:t>
          </a:r>
        </a:p>
      </dgm:t>
    </dgm:pt>
    <dgm:pt modelId="{7CC84517-C1A8-47E5-982C-42C2CBFD2A2E}" type="parTrans" cxnId="{FB7A38B6-C443-4DBE-855D-2FF274A08CDE}">
      <dgm:prSet/>
      <dgm:spPr/>
      <dgm:t>
        <a:bodyPr/>
        <a:lstStyle/>
        <a:p>
          <a:endParaRPr lang="en-US"/>
        </a:p>
      </dgm:t>
    </dgm:pt>
    <dgm:pt modelId="{33E5CDEA-4A35-4049-8C80-7DD0C77268EF}" type="sibTrans" cxnId="{FB7A38B6-C443-4DBE-855D-2FF274A08CDE}">
      <dgm:prSet/>
      <dgm:spPr/>
      <dgm:t>
        <a:bodyPr/>
        <a:lstStyle/>
        <a:p>
          <a:endParaRPr lang="en-US"/>
        </a:p>
      </dgm:t>
    </dgm:pt>
    <dgm:pt modelId="{1D52B4E2-F27A-4FE3-9449-0571C93B202B}">
      <dgm:prSet/>
      <dgm:spPr/>
      <dgm:t>
        <a:bodyPr/>
        <a:lstStyle/>
        <a:p>
          <a:r>
            <a:rPr lang="en-US" b="1"/>
            <a:t>$ 132.19  Million  </a:t>
          </a:r>
          <a:endParaRPr lang="en-US"/>
        </a:p>
      </dgm:t>
    </dgm:pt>
    <dgm:pt modelId="{7EDB8661-3578-49EB-B33A-3D9D66D127E9}" type="parTrans" cxnId="{11AC59CA-2F7D-412F-B8FA-43A2BB3523E0}">
      <dgm:prSet/>
      <dgm:spPr/>
      <dgm:t>
        <a:bodyPr/>
        <a:lstStyle/>
        <a:p>
          <a:endParaRPr lang="en-US"/>
        </a:p>
      </dgm:t>
    </dgm:pt>
    <dgm:pt modelId="{4EFA3E8B-CD23-439C-9F8C-1C628E8BC161}" type="sibTrans" cxnId="{11AC59CA-2F7D-412F-B8FA-43A2BB3523E0}">
      <dgm:prSet/>
      <dgm:spPr/>
      <dgm:t>
        <a:bodyPr/>
        <a:lstStyle/>
        <a:p>
          <a:endParaRPr lang="en-US"/>
        </a:p>
      </dgm:t>
    </dgm:pt>
    <dgm:pt modelId="{E7E256E3-5CD0-4F13-A127-B6E9B71CF10F}" type="pres">
      <dgm:prSet presAssocID="{4AC101E1-AC6E-487E-85CD-006C90519ECD}" presName="root" presStyleCnt="0">
        <dgm:presLayoutVars>
          <dgm:dir/>
          <dgm:resizeHandles val="exact"/>
        </dgm:presLayoutVars>
      </dgm:prSet>
      <dgm:spPr/>
    </dgm:pt>
    <dgm:pt modelId="{A5895FF7-D6D2-4968-95D0-3D789036A33F}" type="pres">
      <dgm:prSet presAssocID="{4113348B-3D96-4888-80BF-519D5A8BF055}" presName="compNode" presStyleCnt="0"/>
      <dgm:spPr/>
    </dgm:pt>
    <dgm:pt modelId="{02333DD9-B978-4D90-A108-32FB55BE20CD}" type="pres">
      <dgm:prSet presAssocID="{4113348B-3D96-4888-80BF-519D5A8BF055}" presName="bgRect" presStyleLbl="bgShp" presStyleIdx="0" presStyleCnt="2"/>
      <dgm:spPr/>
    </dgm:pt>
    <dgm:pt modelId="{639D8384-0397-4472-8165-BF92BA0C5201}" type="pres">
      <dgm:prSet presAssocID="{4113348B-3D96-4888-80BF-519D5A8BF05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A12339B7-A762-4FA1-A3E3-48DC29EAEBD8}" type="pres">
      <dgm:prSet presAssocID="{4113348B-3D96-4888-80BF-519D5A8BF055}" presName="spaceRect" presStyleCnt="0"/>
      <dgm:spPr/>
    </dgm:pt>
    <dgm:pt modelId="{B1077103-179E-4B4D-93E7-E382F395E973}" type="pres">
      <dgm:prSet presAssocID="{4113348B-3D96-4888-80BF-519D5A8BF055}" presName="parTx" presStyleLbl="revTx" presStyleIdx="0" presStyleCnt="2">
        <dgm:presLayoutVars>
          <dgm:chMax val="0"/>
          <dgm:chPref val="0"/>
        </dgm:presLayoutVars>
      </dgm:prSet>
      <dgm:spPr/>
    </dgm:pt>
    <dgm:pt modelId="{57711013-98DC-4ED6-B6F4-C544D581F08A}" type="pres">
      <dgm:prSet presAssocID="{33E5CDEA-4A35-4049-8C80-7DD0C77268EF}" presName="sibTrans" presStyleCnt="0"/>
      <dgm:spPr/>
    </dgm:pt>
    <dgm:pt modelId="{8B3459F2-203E-4DFE-897D-1E120EBA4315}" type="pres">
      <dgm:prSet presAssocID="{1D52B4E2-F27A-4FE3-9449-0571C93B202B}" presName="compNode" presStyleCnt="0"/>
      <dgm:spPr/>
    </dgm:pt>
    <dgm:pt modelId="{2BB66101-6E92-4389-A1DD-FB94151B5614}" type="pres">
      <dgm:prSet presAssocID="{1D52B4E2-F27A-4FE3-9449-0571C93B202B}" presName="bgRect" presStyleLbl="bgShp" presStyleIdx="1" presStyleCnt="2"/>
      <dgm:spPr/>
    </dgm:pt>
    <dgm:pt modelId="{6BCBBAA7-D5CB-420A-85CC-1A355DF35BDA}" type="pres">
      <dgm:prSet presAssocID="{1D52B4E2-F27A-4FE3-9449-0571C93B20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E5EB9EB2-B411-471B-A09D-F75B142B4565}" type="pres">
      <dgm:prSet presAssocID="{1D52B4E2-F27A-4FE3-9449-0571C93B202B}" presName="spaceRect" presStyleCnt="0"/>
      <dgm:spPr/>
    </dgm:pt>
    <dgm:pt modelId="{1439009D-250E-4FC9-AAAB-0775E85270B6}" type="pres">
      <dgm:prSet presAssocID="{1D52B4E2-F27A-4FE3-9449-0571C93B202B}" presName="parTx" presStyleLbl="revTx" presStyleIdx="1" presStyleCnt="2">
        <dgm:presLayoutVars>
          <dgm:chMax val="0"/>
          <dgm:chPref val="0"/>
        </dgm:presLayoutVars>
      </dgm:prSet>
      <dgm:spPr/>
    </dgm:pt>
  </dgm:ptLst>
  <dgm:cxnLst>
    <dgm:cxn modelId="{7EA65E79-D2FF-4D42-A116-E5552DD85D17}" type="presOf" srcId="{1D52B4E2-F27A-4FE3-9449-0571C93B202B}" destId="{1439009D-250E-4FC9-AAAB-0775E85270B6}" srcOrd="0" destOrd="0" presId="urn:microsoft.com/office/officeart/2018/2/layout/IconVerticalSolidList"/>
    <dgm:cxn modelId="{729A7E93-00AA-4543-A8BB-B333AC72D0ED}" type="presOf" srcId="{4113348B-3D96-4888-80BF-519D5A8BF055}" destId="{B1077103-179E-4B4D-93E7-E382F395E973}" srcOrd="0" destOrd="0" presId="urn:microsoft.com/office/officeart/2018/2/layout/IconVerticalSolidList"/>
    <dgm:cxn modelId="{FB7A38B6-C443-4DBE-855D-2FF274A08CDE}" srcId="{4AC101E1-AC6E-487E-85CD-006C90519ECD}" destId="{4113348B-3D96-4888-80BF-519D5A8BF055}" srcOrd="0" destOrd="0" parTransId="{7CC84517-C1A8-47E5-982C-42C2CBFD2A2E}" sibTransId="{33E5CDEA-4A35-4049-8C80-7DD0C77268EF}"/>
    <dgm:cxn modelId="{11AC59CA-2F7D-412F-B8FA-43A2BB3523E0}" srcId="{4AC101E1-AC6E-487E-85CD-006C90519ECD}" destId="{1D52B4E2-F27A-4FE3-9449-0571C93B202B}" srcOrd="1" destOrd="0" parTransId="{7EDB8661-3578-49EB-B33A-3D9D66D127E9}" sibTransId="{4EFA3E8B-CD23-439C-9F8C-1C628E8BC161}"/>
    <dgm:cxn modelId="{712E98E4-8E13-4988-9187-DD5A32CE85FB}" type="presOf" srcId="{4AC101E1-AC6E-487E-85CD-006C90519ECD}" destId="{E7E256E3-5CD0-4F13-A127-B6E9B71CF10F}" srcOrd="0" destOrd="0" presId="urn:microsoft.com/office/officeart/2018/2/layout/IconVerticalSolidList"/>
    <dgm:cxn modelId="{BA5E7BF9-0EE7-4AFB-B94B-FD72B8478803}" type="presParOf" srcId="{E7E256E3-5CD0-4F13-A127-B6E9B71CF10F}" destId="{A5895FF7-D6D2-4968-95D0-3D789036A33F}" srcOrd="0" destOrd="0" presId="urn:microsoft.com/office/officeart/2018/2/layout/IconVerticalSolidList"/>
    <dgm:cxn modelId="{626B2686-EEE7-4C90-BA11-4A91CB2AF49A}" type="presParOf" srcId="{A5895FF7-D6D2-4968-95D0-3D789036A33F}" destId="{02333DD9-B978-4D90-A108-32FB55BE20CD}" srcOrd="0" destOrd="0" presId="urn:microsoft.com/office/officeart/2018/2/layout/IconVerticalSolidList"/>
    <dgm:cxn modelId="{21A25F81-F80B-4941-9ED5-B964F610317A}" type="presParOf" srcId="{A5895FF7-D6D2-4968-95D0-3D789036A33F}" destId="{639D8384-0397-4472-8165-BF92BA0C5201}" srcOrd="1" destOrd="0" presId="urn:microsoft.com/office/officeart/2018/2/layout/IconVerticalSolidList"/>
    <dgm:cxn modelId="{4F550377-8F38-44BD-A098-6094C38396AA}" type="presParOf" srcId="{A5895FF7-D6D2-4968-95D0-3D789036A33F}" destId="{A12339B7-A762-4FA1-A3E3-48DC29EAEBD8}" srcOrd="2" destOrd="0" presId="urn:microsoft.com/office/officeart/2018/2/layout/IconVerticalSolidList"/>
    <dgm:cxn modelId="{09902DEF-2C80-443A-B846-D4B6432D3FE8}" type="presParOf" srcId="{A5895FF7-D6D2-4968-95D0-3D789036A33F}" destId="{B1077103-179E-4B4D-93E7-E382F395E973}" srcOrd="3" destOrd="0" presId="urn:microsoft.com/office/officeart/2018/2/layout/IconVerticalSolidList"/>
    <dgm:cxn modelId="{987471E0-CB76-403D-8794-C70D6AA7B562}" type="presParOf" srcId="{E7E256E3-5CD0-4F13-A127-B6E9B71CF10F}" destId="{57711013-98DC-4ED6-B6F4-C544D581F08A}" srcOrd="1" destOrd="0" presId="urn:microsoft.com/office/officeart/2018/2/layout/IconVerticalSolidList"/>
    <dgm:cxn modelId="{9974BC52-C555-40D6-AFFD-89818CAD4711}" type="presParOf" srcId="{E7E256E3-5CD0-4F13-A127-B6E9B71CF10F}" destId="{8B3459F2-203E-4DFE-897D-1E120EBA4315}" srcOrd="2" destOrd="0" presId="urn:microsoft.com/office/officeart/2018/2/layout/IconVerticalSolidList"/>
    <dgm:cxn modelId="{E61E5AAE-5D90-4CA3-B498-888A2B1DD32D}" type="presParOf" srcId="{8B3459F2-203E-4DFE-897D-1E120EBA4315}" destId="{2BB66101-6E92-4389-A1DD-FB94151B5614}" srcOrd="0" destOrd="0" presId="urn:microsoft.com/office/officeart/2018/2/layout/IconVerticalSolidList"/>
    <dgm:cxn modelId="{4B5CDC47-DB38-4EDB-ACC9-FEB68850D6D0}" type="presParOf" srcId="{8B3459F2-203E-4DFE-897D-1E120EBA4315}" destId="{6BCBBAA7-D5CB-420A-85CC-1A355DF35BDA}" srcOrd="1" destOrd="0" presId="urn:microsoft.com/office/officeart/2018/2/layout/IconVerticalSolidList"/>
    <dgm:cxn modelId="{5D960C68-6EA1-4212-A3E5-615DD71174E1}" type="presParOf" srcId="{8B3459F2-203E-4DFE-897D-1E120EBA4315}" destId="{E5EB9EB2-B411-471B-A09D-F75B142B4565}" srcOrd="2" destOrd="0" presId="urn:microsoft.com/office/officeart/2018/2/layout/IconVerticalSolidList"/>
    <dgm:cxn modelId="{A2BBE748-32B6-4BBA-A235-F86D4E7C862D}" type="presParOf" srcId="{8B3459F2-203E-4DFE-897D-1E120EBA4315}" destId="{1439009D-250E-4FC9-AAAB-0775E85270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4E784-1F71-1641-B547-BC2D68033AD0}">
      <dsp:nvSpPr>
        <dsp:cNvPr id="0" name=""/>
        <dsp:cNvSpPr/>
      </dsp:nvSpPr>
      <dsp:spPr>
        <a:xfrm>
          <a:off x="0" y="319"/>
          <a:ext cx="459302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D01D4A0-8BBB-E44C-8E16-C1AE75EFC965}">
      <dsp:nvSpPr>
        <dsp:cNvPr id="0" name=""/>
        <dsp:cNvSpPr/>
      </dsp:nvSpPr>
      <dsp:spPr>
        <a:xfrm>
          <a:off x="0" y="319"/>
          <a:ext cx="4593021" cy="52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Age: 11-years (built in 1997 in Japan)</a:t>
          </a:r>
          <a:endParaRPr lang="en-US" sz="2000" kern="1200" dirty="0"/>
        </a:p>
      </dsp:txBody>
      <dsp:txXfrm>
        <a:off x="0" y="319"/>
        <a:ext cx="4593021" cy="523839"/>
      </dsp:txXfrm>
    </dsp:sp>
    <dsp:sp modelId="{8BF7CBEC-0D49-1E46-9B68-9F877B31883C}">
      <dsp:nvSpPr>
        <dsp:cNvPr id="0" name=""/>
        <dsp:cNvSpPr/>
      </dsp:nvSpPr>
      <dsp:spPr>
        <a:xfrm>
          <a:off x="0" y="524159"/>
          <a:ext cx="4593021"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6A0F446-5A67-6141-A242-A2922094502D}">
      <dsp:nvSpPr>
        <dsp:cNvPr id="0" name=""/>
        <dsp:cNvSpPr/>
      </dsp:nvSpPr>
      <dsp:spPr>
        <a:xfrm>
          <a:off x="0" y="524159"/>
          <a:ext cx="4593021" cy="52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DWT: 172,000 Tonnes</a:t>
          </a:r>
          <a:endParaRPr lang="en-US" sz="2000" kern="1200" dirty="0"/>
        </a:p>
      </dsp:txBody>
      <dsp:txXfrm>
        <a:off x="0" y="524159"/>
        <a:ext cx="4593021" cy="523839"/>
      </dsp:txXfrm>
    </dsp:sp>
    <dsp:sp modelId="{CBFE3457-3A17-0A4F-9C25-DFB598E35CBE}">
      <dsp:nvSpPr>
        <dsp:cNvPr id="0" name=""/>
        <dsp:cNvSpPr/>
      </dsp:nvSpPr>
      <dsp:spPr>
        <a:xfrm>
          <a:off x="0" y="1047999"/>
          <a:ext cx="4593021"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C73E3F9-5779-E748-8ECD-72679F98E9FD}">
      <dsp:nvSpPr>
        <dsp:cNvPr id="0" name=""/>
        <dsp:cNvSpPr/>
      </dsp:nvSpPr>
      <dsp:spPr>
        <a:xfrm>
          <a:off x="0" y="1047999"/>
          <a:ext cx="4593021" cy="52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Burmeister &amp; Wain (B&amp;W) 6S70MC engine</a:t>
          </a:r>
          <a:endParaRPr lang="en-US" sz="2000" kern="1200" dirty="0"/>
        </a:p>
      </dsp:txBody>
      <dsp:txXfrm>
        <a:off x="0" y="1047999"/>
        <a:ext cx="4593021" cy="523839"/>
      </dsp:txXfrm>
    </dsp:sp>
    <dsp:sp modelId="{2F67A47F-4720-8647-8309-029B26AAF12C}">
      <dsp:nvSpPr>
        <dsp:cNvPr id="0" name=""/>
        <dsp:cNvSpPr/>
      </dsp:nvSpPr>
      <dsp:spPr>
        <a:xfrm>
          <a:off x="0" y="1571839"/>
          <a:ext cx="4593021"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2ACBCD0-1BBA-3347-85D1-353688F66276}">
      <dsp:nvSpPr>
        <dsp:cNvPr id="0" name=""/>
        <dsp:cNvSpPr/>
      </dsp:nvSpPr>
      <dsp:spPr>
        <a:xfrm>
          <a:off x="0" y="1571839"/>
          <a:ext cx="4593021" cy="52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Nine holds and hatches</a:t>
          </a:r>
          <a:endParaRPr lang="en-US" sz="2000" kern="1200" dirty="0"/>
        </a:p>
      </dsp:txBody>
      <dsp:txXfrm>
        <a:off x="0" y="1571839"/>
        <a:ext cx="4593021" cy="523839"/>
      </dsp:txXfrm>
    </dsp:sp>
    <dsp:sp modelId="{6C81CF72-E095-FD47-BE3D-27E36B4ABB43}">
      <dsp:nvSpPr>
        <dsp:cNvPr id="0" name=""/>
        <dsp:cNvSpPr/>
      </dsp:nvSpPr>
      <dsp:spPr>
        <a:xfrm>
          <a:off x="0" y="2095679"/>
          <a:ext cx="4593021"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B7395A5-6178-E043-9A07-A1CFF7873744}">
      <dsp:nvSpPr>
        <dsp:cNvPr id="0" name=""/>
        <dsp:cNvSpPr/>
      </dsp:nvSpPr>
      <dsp:spPr>
        <a:xfrm>
          <a:off x="0" y="2095679"/>
          <a:ext cx="4593021" cy="52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err="1"/>
            <a:t>Capesize</a:t>
          </a:r>
          <a:r>
            <a:rPr lang="en-IN" sz="2000" kern="1200" dirty="0"/>
            <a:t> Index: 12,479 (May 2008)</a:t>
          </a:r>
          <a:endParaRPr lang="en-US" sz="2000" kern="1200" dirty="0"/>
        </a:p>
      </dsp:txBody>
      <dsp:txXfrm>
        <a:off x="0" y="2095679"/>
        <a:ext cx="4593021" cy="5238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C0D04-025E-4BF2-9586-3C99F0CC88CF}">
      <dsp:nvSpPr>
        <dsp:cNvPr id="0" name=""/>
        <dsp:cNvSpPr/>
      </dsp:nvSpPr>
      <dsp:spPr>
        <a:xfrm>
          <a:off x="1747800" y="27108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30BDA5-045E-412B-975C-2C3D2C69A51D}">
      <dsp:nvSpPr>
        <dsp:cNvPr id="0" name=""/>
        <dsp:cNvSpPr/>
      </dsp:nvSpPr>
      <dsp:spPr>
        <a:xfrm>
          <a:off x="559800" y="2685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To predict the price of the ship we followed a statistical approach called Linear Regression. </a:t>
          </a:r>
        </a:p>
      </dsp:txBody>
      <dsp:txXfrm>
        <a:off x="559800" y="2685584"/>
        <a:ext cx="4320000" cy="720000"/>
      </dsp:txXfrm>
    </dsp:sp>
    <dsp:sp modelId="{27AE2F4E-FC44-4B82-92EA-1200F7E22F96}">
      <dsp:nvSpPr>
        <dsp:cNvPr id="0" name=""/>
        <dsp:cNvSpPr/>
      </dsp:nvSpPr>
      <dsp:spPr>
        <a:xfrm>
          <a:off x="6823800" y="27108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D2BFA-B48C-47B8-8555-01498B2A7549}">
      <dsp:nvSpPr>
        <dsp:cNvPr id="0" name=""/>
        <dsp:cNvSpPr/>
      </dsp:nvSpPr>
      <dsp:spPr>
        <a:xfrm>
          <a:off x="5635800" y="2685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There are two ways we used linear regression to predict the price – One variable method and Multi Variable Method. </a:t>
          </a:r>
        </a:p>
      </dsp:txBody>
      <dsp:txXfrm>
        <a:off x="5635800" y="2685584"/>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33DD9-B978-4D90-A108-32FB55BE20CD}">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D8384-0397-4472-8165-BF92BA0C5201}">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077103-179E-4B4D-93E7-E382F395E973}">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Our one price offer for the Bet Performer is </a:t>
          </a:r>
        </a:p>
      </dsp:txBody>
      <dsp:txXfrm>
        <a:off x="2039300" y="956381"/>
        <a:ext cx="4474303" cy="1765627"/>
      </dsp:txXfrm>
    </dsp:sp>
    <dsp:sp modelId="{2BB66101-6E92-4389-A1DD-FB94151B5614}">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BBAA7-D5CB-420A-85CC-1A355DF35BDA}">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39009D-250E-4FC9-AAAB-0775E85270B6}">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b="1" kern="1200"/>
            <a:t>$ 132.19  Million  </a:t>
          </a:r>
          <a:endParaRPr lang="en-US" sz="2500" kern="1200"/>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194E9-EB35-9845-86BF-559C71DE56F8}" type="datetimeFigureOut">
              <a:rPr lang="en-US" smtClean="0"/>
              <a:t>11/13/19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5037A-9D75-104C-A853-0C7D02378E8B}" type="slidenum">
              <a:rPr lang="en-US" smtClean="0"/>
              <a:t>‹#›</a:t>
            </a:fld>
            <a:endParaRPr lang="en-US"/>
          </a:p>
        </p:txBody>
      </p:sp>
    </p:spTree>
    <p:extLst>
      <p:ext uri="{BB962C8B-B14F-4D97-AF65-F5344CB8AC3E}">
        <p14:creationId xmlns:p14="http://schemas.microsoft.com/office/powerpoint/2010/main" val="22122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F5037A-9D75-104C-A853-0C7D02378E8B}" type="slidenum">
              <a:rPr lang="en-US" smtClean="0"/>
              <a:t>3</a:t>
            </a:fld>
            <a:endParaRPr lang="en-US"/>
          </a:p>
        </p:txBody>
      </p:sp>
    </p:spTree>
    <p:extLst>
      <p:ext uri="{BB962C8B-B14F-4D97-AF65-F5344CB8AC3E}">
        <p14:creationId xmlns:p14="http://schemas.microsoft.com/office/powerpoint/2010/main" val="210293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CDDC-2C27-8E42-9297-FC4F2C3EA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4B6F16-BBBC-474A-AF57-31BC16529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1E3BD-DE80-8F4B-946A-D4EAA2034557}"/>
              </a:ext>
            </a:extLst>
          </p:cNvPr>
          <p:cNvSpPr>
            <a:spLocks noGrp="1"/>
          </p:cNvSpPr>
          <p:nvPr>
            <p:ph type="dt" sz="half" idx="10"/>
          </p:nvPr>
        </p:nvSpPr>
        <p:spPr/>
        <p:txBody>
          <a:bodyPr/>
          <a:lstStyle/>
          <a:p>
            <a:fld id="{A622DC6D-F684-D34D-A1A4-8698BB8EB824}" type="datetimeFigureOut">
              <a:rPr lang="en-US" smtClean="0"/>
              <a:t>11/13/19</a:t>
            </a:fld>
            <a:endParaRPr lang="en-US"/>
          </a:p>
        </p:txBody>
      </p:sp>
      <p:sp>
        <p:nvSpPr>
          <p:cNvPr id="5" name="Footer Placeholder 4">
            <a:extLst>
              <a:ext uri="{FF2B5EF4-FFF2-40B4-BE49-F238E27FC236}">
                <a16:creationId xmlns:a16="http://schemas.microsoft.com/office/drawing/2014/main" id="{3246886D-FCC6-9148-AF66-D087A65EC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A0294-F119-2F4B-A755-4C5D944BC92D}"/>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374326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2689-668F-7944-ADA8-98176CA13B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318CC6-F006-4C47-940F-056C0F3BDB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19135-A310-084F-BDF9-28B12DFC6357}"/>
              </a:ext>
            </a:extLst>
          </p:cNvPr>
          <p:cNvSpPr>
            <a:spLocks noGrp="1"/>
          </p:cNvSpPr>
          <p:nvPr>
            <p:ph type="dt" sz="half" idx="10"/>
          </p:nvPr>
        </p:nvSpPr>
        <p:spPr/>
        <p:txBody>
          <a:bodyPr/>
          <a:lstStyle/>
          <a:p>
            <a:fld id="{A622DC6D-F684-D34D-A1A4-8698BB8EB824}" type="datetimeFigureOut">
              <a:rPr lang="en-US" smtClean="0"/>
              <a:t>11/13/19</a:t>
            </a:fld>
            <a:endParaRPr lang="en-US"/>
          </a:p>
        </p:txBody>
      </p:sp>
      <p:sp>
        <p:nvSpPr>
          <p:cNvPr id="5" name="Footer Placeholder 4">
            <a:extLst>
              <a:ext uri="{FF2B5EF4-FFF2-40B4-BE49-F238E27FC236}">
                <a16:creationId xmlns:a16="http://schemas.microsoft.com/office/drawing/2014/main" id="{F50AAEAF-E115-1546-ABA5-CA484C44F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24B68-F658-474E-A7B6-4D5B21BD5739}"/>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68083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2D7AD0-28B9-4546-8B7D-0B1B298AD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4813E2-BF64-2042-B874-018082F651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DEBA1-9517-2B41-A160-48CDB8CC9143}"/>
              </a:ext>
            </a:extLst>
          </p:cNvPr>
          <p:cNvSpPr>
            <a:spLocks noGrp="1"/>
          </p:cNvSpPr>
          <p:nvPr>
            <p:ph type="dt" sz="half" idx="10"/>
          </p:nvPr>
        </p:nvSpPr>
        <p:spPr/>
        <p:txBody>
          <a:bodyPr/>
          <a:lstStyle/>
          <a:p>
            <a:fld id="{A622DC6D-F684-D34D-A1A4-8698BB8EB824}" type="datetimeFigureOut">
              <a:rPr lang="en-US" smtClean="0"/>
              <a:t>11/13/19</a:t>
            </a:fld>
            <a:endParaRPr lang="en-US"/>
          </a:p>
        </p:txBody>
      </p:sp>
      <p:sp>
        <p:nvSpPr>
          <p:cNvPr id="5" name="Footer Placeholder 4">
            <a:extLst>
              <a:ext uri="{FF2B5EF4-FFF2-40B4-BE49-F238E27FC236}">
                <a16:creationId xmlns:a16="http://schemas.microsoft.com/office/drawing/2014/main" id="{6EDA1438-55F5-2A40-B234-9FDC6235F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9CD51-7046-DB48-8BB1-D30591A8D952}"/>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296217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CE22-11D1-5348-9D78-E6EFD68D55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07AC2-D7FC-D147-9BE5-791DC86037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0C77-70BE-6745-A66D-228470FD77FC}"/>
              </a:ext>
            </a:extLst>
          </p:cNvPr>
          <p:cNvSpPr>
            <a:spLocks noGrp="1"/>
          </p:cNvSpPr>
          <p:nvPr>
            <p:ph type="dt" sz="half" idx="10"/>
          </p:nvPr>
        </p:nvSpPr>
        <p:spPr/>
        <p:txBody>
          <a:bodyPr/>
          <a:lstStyle/>
          <a:p>
            <a:fld id="{A622DC6D-F684-D34D-A1A4-8698BB8EB824}" type="datetimeFigureOut">
              <a:rPr lang="en-US" smtClean="0"/>
              <a:t>11/13/19</a:t>
            </a:fld>
            <a:endParaRPr lang="en-US"/>
          </a:p>
        </p:txBody>
      </p:sp>
      <p:sp>
        <p:nvSpPr>
          <p:cNvPr id="5" name="Footer Placeholder 4">
            <a:extLst>
              <a:ext uri="{FF2B5EF4-FFF2-40B4-BE49-F238E27FC236}">
                <a16:creationId xmlns:a16="http://schemas.microsoft.com/office/drawing/2014/main" id="{3C24A983-EFE1-8442-BFD8-B4F2C45CD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DE24B-EE22-2445-85F2-D4A7E335C9F8}"/>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408936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D5D1-F2F8-224C-9908-42CDE282B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D3ED44-B160-EA43-A2F3-E0BE983FC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B05F78-4479-4144-A5A7-55C128EFD6CA}"/>
              </a:ext>
            </a:extLst>
          </p:cNvPr>
          <p:cNvSpPr>
            <a:spLocks noGrp="1"/>
          </p:cNvSpPr>
          <p:nvPr>
            <p:ph type="dt" sz="half" idx="10"/>
          </p:nvPr>
        </p:nvSpPr>
        <p:spPr/>
        <p:txBody>
          <a:bodyPr/>
          <a:lstStyle/>
          <a:p>
            <a:fld id="{A622DC6D-F684-D34D-A1A4-8698BB8EB824}" type="datetimeFigureOut">
              <a:rPr lang="en-US" smtClean="0"/>
              <a:t>11/13/19</a:t>
            </a:fld>
            <a:endParaRPr lang="en-US"/>
          </a:p>
        </p:txBody>
      </p:sp>
      <p:sp>
        <p:nvSpPr>
          <p:cNvPr id="5" name="Footer Placeholder 4">
            <a:extLst>
              <a:ext uri="{FF2B5EF4-FFF2-40B4-BE49-F238E27FC236}">
                <a16:creationId xmlns:a16="http://schemas.microsoft.com/office/drawing/2014/main" id="{8C7487BD-E932-4E4C-86A6-AC45AA9A3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409A7-80B4-4243-9EF6-BBFC60018C7C}"/>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157348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D7A1-D7D9-D44A-9221-4F8D6086B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E09B4-0F2E-BF4B-AC3F-DEAB7A6E62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441851-3173-384A-A6C7-5053B7841C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48A00-3F54-BE48-BB77-EB4DE0B3CC1B}"/>
              </a:ext>
            </a:extLst>
          </p:cNvPr>
          <p:cNvSpPr>
            <a:spLocks noGrp="1"/>
          </p:cNvSpPr>
          <p:nvPr>
            <p:ph type="dt" sz="half" idx="10"/>
          </p:nvPr>
        </p:nvSpPr>
        <p:spPr/>
        <p:txBody>
          <a:bodyPr/>
          <a:lstStyle/>
          <a:p>
            <a:fld id="{A622DC6D-F684-D34D-A1A4-8698BB8EB824}" type="datetimeFigureOut">
              <a:rPr lang="en-US" smtClean="0"/>
              <a:t>11/13/19</a:t>
            </a:fld>
            <a:endParaRPr lang="en-US"/>
          </a:p>
        </p:txBody>
      </p:sp>
      <p:sp>
        <p:nvSpPr>
          <p:cNvPr id="6" name="Footer Placeholder 5">
            <a:extLst>
              <a:ext uri="{FF2B5EF4-FFF2-40B4-BE49-F238E27FC236}">
                <a16:creationId xmlns:a16="http://schemas.microsoft.com/office/drawing/2014/main" id="{FA22D464-42AE-5A4C-8B94-275239913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134C37-407F-4D44-AF0B-66D87F0A7905}"/>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199070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C21B-7576-6E4C-BA8F-A28C2BF0DA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BEE442-44E4-CC49-8CFA-275E51609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25DD6-E17C-B34E-97B0-4B62D57870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B9DB3A-25F1-B84E-914C-7D4459BEA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6A67BA-2845-3C41-B900-3B95F1ED30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6DDFC5-EDB4-6A41-88F4-B4CD0ED419E5}"/>
              </a:ext>
            </a:extLst>
          </p:cNvPr>
          <p:cNvSpPr>
            <a:spLocks noGrp="1"/>
          </p:cNvSpPr>
          <p:nvPr>
            <p:ph type="dt" sz="half" idx="10"/>
          </p:nvPr>
        </p:nvSpPr>
        <p:spPr/>
        <p:txBody>
          <a:bodyPr/>
          <a:lstStyle/>
          <a:p>
            <a:fld id="{A622DC6D-F684-D34D-A1A4-8698BB8EB824}" type="datetimeFigureOut">
              <a:rPr lang="en-US" smtClean="0"/>
              <a:t>11/13/19</a:t>
            </a:fld>
            <a:endParaRPr lang="en-US"/>
          </a:p>
        </p:txBody>
      </p:sp>
      <p:sp>
        <p:nvSpPr>
          <p:cNvPr id="8" name="Footer Placeholder 7">
            <a:extLst>
              <a:ext uri="{FF2B5EF4-FFF2-40B4-BE49-F238E27FC236}">
                <a16:creationId xmlns:a16="http://schemas.microsoft.com/office/drawing/2014/main" id="{0BB1BA0C-BDE2-2145-AE50-B76FA0DB6B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D3B38B-B900-B64B-960D-6FECFC3D2299}"/>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349290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75A4-9A60-0646-9B8F-27724847B6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257555-EE9D-E446-8DED-B32C9EA924B9}"/>
              </a:ext>
            </a:extLst>
          </p:cNvPr>
          <p:cNvSpPr>
            <a:spLocks noGrp="1"/>
          </p:cNvSpPr>
          <p:nvPr>
            <p:ph type="dt" sz="half" idx="10"/>
          </p:nvPr>
        </p:nvSpPr>
        <p:spPr/>
        <p:txBody>
          <a:bodyPr/>
          <a:lstStyle/>
          <a:p>
            <a:fld id="{A622DC6D-F684-D34D-A1A4-8698BB8EB824}" type="datetimeFigureOut">
              <a:rPr lang="en-US" smtClean="0"/>
              <a:t>11/13/19</a:t>
            </a:fld>
            <a:endParaRPr lang="en-US"/>
          </a:p>
        </p:txBody>
      </p:sp>
      <p:sp>
        <p:nvSpPr>
          <p:cNvPr id="4" name="Footer Placeholder 3">
            <a:extLst>
              <a:ext uri="{FF2B5EF4-FFF2-40B4-BE49-F238E27FC236}">
                <a16:creationId xmlns:a16="http://schemas.microsoft.com/office/drawing/2014/main" id="{1CA4714D-D73E-5642-AA14-45EF643A1D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4F1111-FECD-A148-8E80-1AB6D8A65B66}"/>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320865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A068B-D7D2-1740-8256-41D46B9562D0}"/>
              </a:ext>
            </a:extLst>
          </p:cNvPr>
          <p:cNvSpPr>
            <a:spLocks noGrp="1"/>
          </p:cNvSpPr>
          <p:nvPr>
            <p:ph type="dt" sz="half" idx="10"/>
          </p:nvPr>
        </p:nvSpPr>
        <p:spPr/>
        <p:txBody>
          <a:bodyPr/>
          <a:lstStyle/>
          <a:p>
            <a:fld id="{A622DC6D-F684-D34D-A1A4-8698BB8EB824}" type="datetimeFigureOut">
              <a:rPr lang="en-US" smtClean="0"/>
              <a:t>11/13/19</a:t>
            </a:fld>
            <a:endParaRPr lang="en-US"/>
          </a:p>
        </p:txBody>
      </p:sp>
      <p:sp>
        <p:nvSpPr>
          <p:cNvPr id="3" name="Footer Placeholder 2">
            <a:extLst>
              <a:ext uri="{FF2B5EF4-FFF2-40B4-BE49-F238E27FC236}">
                <a16:creationId xmlns:a16="http://schemas.microsoft.com/office/drawing/2014/main" id="{C66B8666-3B3E-6643-A7D2-7B68EF27ED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AFADA1-C7AB-5F4A-AF1F-3C89C71F1B8C}"/>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103571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E7E7-E54D-3B40-BA40-2FA3408BA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5DC1A-41A7-EA46-BD02-CE23AF2DB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6BD6CA-4CB3-7D4D-8BA2-0575DE902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7A6C7A-C1E7-964A-9372-CEE30495DE12}"/>
              </a:ext>
            </a:extLst>
          </p:cNvPr>
          <p:cNvSpPr>
            <a:spLocks noGrp="1"/>
          </p:cNvSpPr>
          <p:nvPr>
            <p:ph type="dt" sz="half" idx="10"/>
          </p:nvPr>
        </p:nvSpPr>
        <p:spPr/>
        <p:txBody>
          <a:bodyPr/>
          <a:lstStyle/>
          <a:p>
            <a:fld id="{A622DC6D-F684-D34D-A1A4-8698BB8EB824}" type="datetimeFigureOut">
              <a:rPr lang="en-US" smtClean="0"/>
              <a:t>11/13/19</a:t>
            </a:fld>
            <a:endParaRPr lang="en-US"/>
          </a:p>
        </p:txBody>
      </p:sp>
      <p:sp>
        <p:nvSpPr>
          <p:cNvPr id="6" name="Footer Placeholder 5">
            <a:extLst>
              <a:ext uri="{FF2B5EF4-FFF2-40B4-BE49-F238E27FC236}">
                <a16:creationId xmlns:a16="http://schemas.microsoft.com/office/drawing/2014/main" id="{BC74C62F-884F-6247-B4C7-3CC33A47E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325E1-73C7-3341-B2A5-A28C69E08836}"/>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252292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1496-7412-2C47-9035-01F8A8A69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0247BE-1C74-2142-B415-AA34B5F1A8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A8B3-BCF9-2E41-BFE4-64E3C4F0F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4D7BCE-8E9D-314C-9F03-90392F866BBB}"/>
              </a:ext>
            </a:extLst>
          </p:cNvPr>
          <p:cNvSpPr>
            <a:spLocks noGrp="1"/>
          </p:cNvSpPr>
          <p:nvPr>
            <p:ph type="dt" sz="half" idx="10"/>
          </p:nvPr>
        </p:nvSpPr>
        <p:spPr/>
        <p:txBody>
          <a:bodyPr/>
          <a:lstStyle/>
          <a:p>
            <a:fld id="{A622DC6D-F684-D34D-A1A4-8698BB8EB824}" type="datetimeFigureOut">
              <a:rPr lang="en-US" smtClean="0"/>
              <a:t>11/13/19</a:t>
            </a:fld>
            <a:endParaRPr lang="en-US"/>
          </a:p>
        </p:txBody>
      </p:sp>
      <p:sp>
        <p:nvSpPr>
          <p:cNvPr id="6" name="Footer Placeholder 5">
            <a:extLst>
              <a:ext uri="{FF2B5EF4-FFF2-40B4-BE49-F238E27FC236}">
                <a16:creationId xmlns:a16="http://schemas.microsoft.com/office/drawing/2014/main" id="{ED301C30-F22F-2043-8704-486FB90C3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680F0-82AC-6B46-B7EE-C6AC2E27CFED}"/>
              </a:ext>
            </a:extLst>
          </p:cNvPr>
          <p:cNvSpPr>
            <a:spLocks noGrp="1"/>
          </p:cNvSpPr>
          <p:nvPr>
            <p:ph type="sldNum" sz="quarter" idx="12"/>
          </p:nvPr>
        </p:nvSpPr>
        <p:spPr/>
        <p:txBody>
          <a:bodyPr/>
          <a:lstStyle/>
          <a:p>
            <a:fld id="{50373026-2F71-5A44-9BEC-CB5C6865E6C7}" type="slidenum">
              <a:rPr lang="en-US" smtClean="0"/>
              <a:t>‹#›</a:t>
            </a:fld>
            <a:endParaRPr lang="en-US"/>
          </a:p>
        </p:txBody>
      </p:sp>
    </p:spTree>
    <p:extLst>
      <p:ext uri="{BB962C8B-B14F-4D97-AF65-F5344CB8AC3E}">
        <p14:creationId xmlns:p14="http://schemas.microsoft.com/office/powerpoint/2010/main" val="16623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7E909-F646-2840-9498-56FDA43DA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81CF5E-1CBE-7143-9701-49D10B32B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CA646-D69E-124F-810B-0D80FDE2B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2DC6D-F684-D34D-A1A4-8698BB8EB824}" type="datetimeFigureOut">
              <a:rPr lang="en-US" smtClean="0"/>
              <a:t>11/13/19</a:t>
            </a:fld>
            <a:endParaRPr lang="en-US"/>
          </a:p>
        </p:txBody>
      </p:sp>
      <p:sp>
        <p:nvSpPr>
          <p:cNvPr id="5" name="Footer Placeholder 4">
            <a:extLst>
              <a:ext uri="{FF2B5EF4-FFF2-40B4-BE49-F238E27FC236}">
                <a16:creationId xmlns:a16="http://schemas.microsoft.com/office/drawing/2014/main" id="{2F2B9033-0378-8245-9759-3DBEE16E3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FFB7A8-1984-A64E-8701-98F2DB78D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73026-2F71-5A44-9BEC-CB5C6865E6C7}" type="slidenum">
              <a:rPr lang="en-US" smtClean="0"/>
              <a:t>‹#›</a:t>
            </a:fld>
            <a:endParaRPr lang="en-US"/>
          </a:p>
        </p:txBody>
      </p:sp>
    </p:spTree>
    <p:extLst>
      <p:ext uri="{BB962C8B-B14F-4D97-AF65-F5344CB8AC3E}">
        <p14:creationId xmlns:p14="http://schemas.microsoft.com/office/powerpoint/2010/main" val="800636851"/>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C98822-7643-3C42-B685-15A88021B3E2}"/>
              </a:ext>
            </a:extLst>
          </p:cNvPr>
          <p:cNvSpPr>
            <a:spLocks noGrp="1"/>
          </p:cNvSpPr>
          <p:nvPr>
            <p:ph type="ctrTitle"/>
          </p:nvPr>
        </p:nvSpPr>
        <p:spPr>
          <a:xfrm>
            <a:off x="6094105" y="802955"/>
            <a:ext cx="4977976" cy="1454051"/>
          </a:xfrm>
        </p:spPr>
        <p:txBody>
          <a:bodyPr vert="horz" lIns="91440" tIns="45720" rIns="91440" bIns="45720" rtlCol="0" anchor="ctr">
            <a:normAutofit/>
          </a:bodyPr>
          <a:lstStyle/>
          <a:p>
            <a:pPr algn="l"/>
            <a:r>
              <a:rPr lang="en-US" sz="3100" dirty="0">
                <a:solidFill>
                  <a:srgbClr val="000000"/>
                </a:solidFill>
              </a:rPr>
              <a:t>Compass Maritime Services LLC : Valuing ships</a:t>
            </a:r>
            <a:br>
              <a:rPr lang="en-US" sz="3100" dirty="0">
                <a:solidFill>
                  <a:srgbClr val="000000"/>
                </a:solidFill>
              </a:rPr>
            </a:br>
            <a:endParaRPr lang="en-US" sz="3100" dirty="0">
              <a:solidFill>
                <a:srgbClr val="000000"/>
              </a:solidFill>
            </a:endParaRP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BC71AD0-AFA5-A445-9872-CE43494AFF1C}"/>
              </a:ext>
            </a:extLst>
          </p:cNvPr>
          <p:cNvPicPr>
            <a:picLocks noChangeAspect="1"/>
          </p:cNvPicPr>
          <p:nvPr/>
        </p:nvPicPr>
        <p:blipFill rotWithShape="1">
          <a:blip r:embed="rId3">
            <a:alphaModFix/>
          </a:blip>
          <a:srcRect r="4137"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7" name="TextBox 6">
            <a:extLst>
              <a:ext uri="{FF2B5EF4-FFF2-40B4-BE49-F238E27FC236}">
                <a16:creationId xmlns:a16="http://schemas.microsoft.com/office/drawing/2014/main" id="{6574F5CE-8E85-5D48-9B96-73B483F0A862}"/>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000000"/>
                </a:solidFill>
              </a:rPr>
              <a:t>Aishwarya Reddy Toom</a:t>
            </a:r>
          </a:p>
          <a:p>
            <a:pPr indent="-228600">
              <a:lnSpc>
                <a:spcPct val="90000"/>
              </a:lnSpc>
              <a:spcAft>
                <a:spcPts val="600"/>
              </a:spcAft>
              <a:buFont typeface="Arial" panose="020B0604020202020204" pitchFamily="34" charset="0"/>
              <a:buChar char="•"/>
            </a:pPr>
            <a:r>
              <a:rPr lang="en-US" sz="2000">
                <a:solidFill>
                  <a:srgbClr val="000000"/>
                </a:solidFill>
              </a:rPr>
              <a:t>Deepika Burre</a:t>
            </a:r>
          </a:p>
          <a:p>
            <a:pPr indent="-228600">
              <a:lnSpc>
                <a:spcPct val="90000"/>
              </a:lnSpc>
              <a:spcAft>
                <a:spcPts val="600"/>
              </a:spcAft>
              <a:buFont typeface="Arial" panose="020B0604020202020204" pitchFamily="34" charset="0"/>
              <a:buChar char="•"/>
            </a:pPr>
            <a:r>
              <a:rPr lang="en-US" sz="2000">
                <a:solidFill>
                  <a:srgbClr val="000000"/>
                </a:solidFill>
              </a:rPr>
              <a:t>Hemachandar Nagarajan</a:t>
            </a:r>
          </a:p>
          <a:p>
            <a:pPr indent="-228600">
              <a:lnSpc>
                <a:spcPct val="90000"/>
              </a:lnSpc>
              <a:spcAft>
                <a:spcPts val="600"/>
              </a:spcAft>
              <a:buFont typeface="Arial" panose="020B0604020202020204" pitchFamily="34" charset="0"/>
              <a:buChar char="•"/>
            </a:pPr>
            <a:r>
              <a:rPr lang="en-US" sz="2000">
                <a:solidFill>
                  <a:srgbClr val="000000"/>
                </a:solidFill>
              </a:rPr>
              <a:t>Nishant Anand</a:t>
            </a:r>
          </a:p>
          <a:p>
            <a:pPr indent="-228600">
              <a:lnSpc>
                <a:spcPct val="90000"/>
              </a:lnSpc>
              <a:spcAft>
                <a:spcPts val="600"/>
              </a:spcAft>
              <a:buFont typeface="Arial" panose="020B0604020202020204" pitchFamily="34" charset="0"/>
              <a:buChar char="•"/>
            </a:pPr>
            <a:r>
              <a:rPr lang="en-US" sz="2000">
                <a:solidFill>
                  <a:srgbClr val="000000"/>
                </a:solidFill>
              </a:rPr>
              <a:t>Pooja Malviya</a:t>
            </a:r>
          </a:p>
          <a:p>
            <a:pPr indent="-228600">
              <a:lnSpc>
                <a:spcPct val="90000"/>
              </a:lnSpc>
              <a:spcAft>
                <a:spcPts val="600"/>
              </a:spcAft>
              <a:buFont typeface="Arial" panose="020B0604020202020204" pitchFamily="34" charset="0"/>
              <a:buChar char="•"/>
            </a:pPr>
            <a:r>
              <a:rPr lang="en-US" sz="2000">
                <a:solidFill>
                  <a:srgbClr val="000000"/>
                </a:solidFill>
              </a:rPr>
              <a:t>Sasidhar Sirivella</a:t>
            </a:r>
          </a:p>
          <a:p>
            <a:pPr indent="-228600">
              <a:lnSpc>
                <a:spcPct val="90000"/>
              </a:lnSpc>
              <a:spcAft>
                <a:spcPts val="600"/>
              </a:spcAft>
              <a:buFont typeface="Arial" panose="020B0604020202020204" pitchFamily="34" charset="0"/>
              <a:buChar char="•"/>
            </a:pPr>
            <a:endParaRPr lang="en-US" sz="2000">
              <a:solidFill>
                <a:srgbClr val="000000"/>
              </a:solidFill>
            </a:endParaRPr>
          </a:p>
        </p:txBody>
      </p:sp>
    </p:spTree>
    <p:extLst>
      <p:ext uri="{BB962C8B-B14F-4D97-AF65-F5344CB8AC3E}">
        <p14:creationId xmlns:p14="http://schemas.microsoft.com/office/powerpoint/2010/main" val="162273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3">
            <a:extLst>
              <a:ext uri="{FF2B5EF4-FFF2-40B4-BE49-F238E27FC236}">
                <a16:creationId xmlns:a16="http://schemas.microsoft.com/office/drawing/2014/main" id="{C991AD47-9C99-472F-BDAA-21B183F33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B26AFA-6B6E-1442-B102-FE3266DCD0D3}"/>
              </a:ext>
            </a:extLst>
          </p:cNvPr>
          <p:cNvSpPr>
            <a:spLocks noGrp="1"/>
          </p:cNvSpPr>
          <p:nvPr>
            <p:ph type="title"/>
          </p:nvPr>
        </p:nvSpPr>
        <p:spPr>
          <a:xfrm>
            <a:off x="838200" y="365125"/>
            <a:ext cx="5191125" cy="1325563"/>
          </a:xfrm>
        </p:spPr>
        <p:txBody>
          <a:bodyPr>
            <a:normAutofit/>
          </a:bodyPr>
          <a:lstStyle/>
          <a:p>
            <a:r>
              <a:rPr lang="en-US"/>
              <a:t>Simple Linear Regression </a:t>
            </a:r>
          </a:p>
        </p:txBody>
      </p:sp>
      <p:sp>
        <p:nvSpPr>
          <p:cNvPr id="13" name="Content Placeholder 12">
            <a:extLst>
              <a:ext uri="{FF2B5EF4-FFF2-40B4-BE49-F238E27FC236}">
                <a16:creationId xmlns:a16="http://schemas.microsoft.com/office/drawing/2014/main" id="{DAE92EE5-7514-438E-A9C7-D36716044CEA}"/>
              </a:ext>
            </a:extLst>
          </p:cNvPr>
          <p:cNvSpPr>
            <a:spLocks noGrp="1"/>
          </p:cNvSpPr>
          <p:nvPr>
            <p:ph idx="1"/>
          </p:nvPr>
        </p:nvSpPr>
        <p:spPr>
          <a:xfrm>
            <a:off x="838200" y="2021249"/>
            <a:ext cx="5707565" cy="4155713"/>
          </a:xfrm>
        </p:spPr>
        <p:txBody>
          <a:bodyPr>
            <a:normAutofit/>
          </a:bodyPr>
          <a:lstStyle/>
          <a:p>
            <a:r>
              <a:rPr lang="en-US" sz="2000"/>
              <a:t>Age is the best predictor for the price because it is highly correlated with the Sale Price of the ship. </a:t>
            </a:r>
          </a:p>
          <a:p>
            <a:r>
              <a:rPr lang="en-US" sz="2000"/>
              <a:t>By analyzing the price of the ship against the variables Age at Sale, DWT and Capesize Index we found that </a:t>
            </a:r>
          </a:p>
          <a:p>
            <a:pPr marL="514350" indent="-514350">
              <a:buFont typeface="+mj-lt"/>
              <a:buAutoNum type="arabicPeriod"/>
            </a:pPr>
            <a:r>
              <a:rPr lang="en-IN" sz="2000"/>
              <a:t>Age at Sale : Ships value depreciates at a rate of around $4.2 million with every year as it ages.</a:t>
            </a:r>
          </a:p>
          <a:p>
            <a:pPr marL="514350" indent="-514350">
              <a:buFont typeface="+mj-lt"/>
              <a:buAutoNum type="arabicPeriod"/>
            </a:pPr>
            <a:r>
              <a:rPr lang="en-IN" sz="2000"/>
              <a:t>DWT : For every one unit increase in DWT, the price of the ship increases by $0.98 million.</a:t>
            </a:r>
          </a:p>
          <a:p>
            <a:pPr marL="514350" indent="-514350">
              <a:buFont typeface="+mj-lt"/>
              <a:buAutoNum type="arabicPeriod"/>
            </a:pPr>
            <a:r>
              <a:rPr lang="en-IN" sz="2000"/>
              <a:t>CapeSize : For every one unit increase in CapeSize, the price of the ship increases by $0.004 million.</a:t>
            </a:r>
          </a:p>
          <a:p>
            <a:endParaRPr lang="en-US" sz="2000"/>
          </a:p>
        </p:txBody>
      </p:sp>
      <p:pic>
        <p:nvPicPr>
          <p:cNvPr id="19" name="Picture 18">
            <a:extLst>
              <a:ext uri="{FF2B5EF4-FFF2-40B4-BE49-F238E27FC236}">
                <a16:creationId xmlns:a16="http://schemas.microsoft.com/office/drawing/2014/main" id="{C1074DC6-0DCA-7747-93CC-5A397AE62C6D}"/>
              </a:ext>
            </a:extLst>
          </p:cNvPr>
          <p:cNvPicPr>
            <a:picLocks noChangeAspect="1"/>
          </p:cNvPicPr>
          <p:nvPr/>
        </p:nvPicPr>
        <p:blipFill>
          <a:blip r:embed="rId2"/>
          <a:stretch>
            <a:fillRect/>
          </a:stretch>
        </p:blipFill>
        <p:spPr>
          <a:xfrm>
            <a:off x="8229600" y="321732"/>
            <a:ext cx="3008259" cy="1811443"/>
          </a:xfrm>
          <a:prstGeom prst="rect">
            <a:avLst/>
          </a:prstGeom>
        </p:spPr>
      </p:pic>
      <p:pic>
        <p:nvPicPr>
          <p:cNvPr id="14" name="Picture 13">
            <a:extLst>
              <a:ext uri="{FF2B5EF4-FFF2-40B4-BE49-F238E27FC236}">
                <a16:creationId xmlns:a16="http://schemas.microsoft.com/office/drawing/2014/main" id="{5378D4C5-7055-BF4F-93C9-8BF99448884F}"/>
              </a:ext>
            </a:extLst>
          </p:cNvPr>
          <p:cNvPicPr>
            <a:picLocks noChangeAspect="1"/>
          </p:cNvPicPr>
          <p:nvPr/>
        </p:nvPicPr>
        <p:blipFill>
          <a:blip r:embed="rId3"/>
          <a:stretch>
            <a:fillRect/>
          </a:stretch>
        </p:blipFill>
        <p:spPr>
          <a:xfrm>
            <a:off x="8741134" y="2426124"/>
            <a:ext cx="3008259" cy="1811442"/>
          </a:xfrm>
          <a:prstGeom prst="rect">
            <a:avLst/>
          </a:prstGeom>
        </p:spPr>
      </p:pic>
      <p:pic>
        <p:nvPicPr>
          <p:cNvPr id="17" name="Picture 16">
            <a:extLst>
              <a:ext uri="{FF2B5EF4-FFF2-40B4-BE49-F238E27FC236}">
                <a16:creationId xmlns:a16="http://schemas.microsoft.com/office/drawing/2014/main" id="{D8972E0D-5AB4-8245-9A24-A05F50335D9A}"/>
              </a:ext>
            </a:extLst>
          </p:cNvPr>
          <p:cNvPicPr>
            <a:picLocks noChangeAspect="1"/>
          </p:cNvPicPr>
          <p:nvPr/>
        </p:nvPicPr>
        <p:blipFill>
          <a:blip r:embed="rId4"/>
          <a:stretch>
            <a:fillRect/>
          </a:stretch>
        </p:blipFill>
        <p:spPr>
          <a:xfrm>
            <a:off x="9380336" y="4723132"/>
            <a:ext cx="2489929" cy="1469383"/>
          </a:xfrm>
          <a:prstGeom prst="rect">
            <a:avLst/>
          </a:prstGeom>
        </p:spPr>
      </p:pic>
    </p:spTree>
    <p:extLst>
      <p:ext uri="{BB962C8B-B14F-4D97-AF65-F5344CB8AC3E}">
        <p14:creationId xmlns:p14="http://schemas.microsoft.com/office/powerpoint/2010/main" val="290617043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6AAD17-0D8C-D348-9622-ECBD8B7BB179}"/>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dirty="0">
                <a:solidFill>
                  <a:srgbClr val="FFFFFF"/>
                </a:solidFill>
              </a:rPr>
              <a:t>Linear Regression Estimated Price</a:t>
            </a:r>
            <a:endParaRPr lang="en-US" sz="3800" kern="1200" dirty="0">
              <a:solidFill>
                <a:srgbClr val="FFFFFF"/>
              </a:solidFill>
              <a:latin typeface="+mj-lt"/>
              <a:ea typeface="+mj-ea"/>
              <a:cs typeface="+mj-cs"/>
            </a:endParaRPr>
          </a:p>
        </p:txBody>
      </p:sp>
      <p:cxnSp>
        <p:nvCxnSpPr>
          <p:cNvPr id="22"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F2BA5C34-7430-CE4F-9ABA-54DA285AFB62}"/>
              </a:ext>
            </a:extLst>
          </p:cNvPr>
          <p:cNvGraphicFramePr>
            <a:graphicFrameLocks noGrp="1"/>
          </p:cNvGraphicFramePr>
          <p:nvPr>
            <p:ph idx="1"/>
            <p:extLst>
              <p:ext uri="{D42A27DB-BD31-4B8C-83A1-F6EECF244321}">
                <p14:modId xmlns:p14="http://schemas.microsoft.com/office/powerpoint/2010/main" val="3309292528"/>
              </p:ext>
            </p:extLst>
          </p:nvPr>
        </p:nvGraphicFramePr>
        <p:xfrm>
          <a:off x="581045" y="2509911"/>
          <a:ext cx="10974809" cy="3997639"/>
        </p:xfrm>
        <a:graphic>
          <a:graphicData uri="http://schemas.openxmlformats.org/drawingml/2006/table">
            <a:tbl>
              <a:tblPr firstRow="1" bandRow="1">
                <a:noFill/>
              </a:tblPr>
              <a:tblGrid>
                <a:gridCol w="5519718">
                  <a:extLst>
                    <a:ext uri="{9D8B030D-6E8A-4147-A177-3AD203B41FA5}">
                      <a16:colId xmlns:a16="http://schemas.microsoft.com/office/drawing/2014/main" val="622759942"/>
                    </a:ext>
                  </a:extLst>
                </a:gridCol>
                <a:gridCol w="5455091">
                  <a:extLst>
                    <a:ext uri="{9D8B030D-6E8A-4147-A177-3AD203B41FA5}">
                      <a16:colId xmlns:a16="http://schemas.microsoft.com/office/drawing/2014/main" val="1777892748"/>
                    </a:ext>
                  </a:extLst>
                </a:gridCol>
              </a:tblGrid>
              <a:tr h="1142182">
                <a:tc>
                  <a:txBody>
                    <a:bodyPr/>
                    <a:lstStyle/>
                    <a:p>
                      <a:r>
                        <a:rPr lang="en-IN" sz="3500" b="1" dirty="0">
                          <a:solidFill>
                            <a:schemeClr val="tx1">
                              <a:lumMod val="75000"/>
                              <a:lumOff val="25000"/>
                            </a:schemeClr>
                          </a:solidFill>
                          <a:effectLst/>
                          <a:latin typeface="Palatino" pitchFamily="2" charset="77"/>
                        </a:rPr>
                        <a:t>Features </a:t>
                      </a:r>
                      <a:endParaRPr lang="en-IN" sz="3500" b="1" dirty="0">
                        <a:solidFill>
                          <a:schemeClr val="tx1">
                            <a:lumMod val="75000"/>
                            <a:lumOff val="25000"/>
                          </a:schemeClr>
                        </a:solidFill>
                        <a:effectLst/>
                      </a:endParaRPr>
                    </a:p>
                  </a:txBody>
                  <a:tcPr marL="446165" marR="267699" marT="267699" marB="26769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IN" sz="3500" b="1" dirty="0">
                          <a:solidFill>
                            <a:schemeClr val="tx1">
                              <a:lumMod val="75000"/>
                              <a:lumOff val="25000"/>
                            </a:schemeClr>
                          </a:solidFill>
                          <a:effectLst/>
                          <a:latin typeface="Palatino" pitchFamily="2" charset="77"/>
                        </a:rPr>
                        <a:t>Estimated Price</a:t>
                      </a:r>
                      <a:endParaRPr lang="en-IN" sz="3500" b="1" dirty="0">
                        <a:solidFill>
                          <a:schemeClr val="tx1">
                            <a:lumMod val="75000"/>
                            <a:lumOff val="25000"/>
                          </a:schemeClr>
                        </a:solidFill>
                        <a:effectLst/>
                      </a:endParaRPr>
                    </a:p>
                  </a:txBody>
                  <a:tcPr marL="446165" marR="267699" marT="267699" marB="26769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40285734"/>
                  </a:ext>
                </a:extLst>
              </a:tr>
              <a:tr h="951819">
                <a:tc>
                  <a:txBody>
                    <a:bodyPr/>
                    <a:lstStyle/>
                    <a:p>
                      <a:r>
                        <a:rPr lang="en-IN" sz="2700" b="1">
                          <a:solidFill>
                            <a:schemeClr val="tx1">
                              <a:lumMod val="75000"/>
                              <a:lumOff val="25000"/>
                            </a:schemeClr>
                          </a:solidFill>
                          <a:effectLst/>
                          <a:latin typeface="Palatino" pitchFamily="2" charset="77"/>
                        </a:rPr>
                        <a:t>Age at Sale</a:t>
                      </a:r>
                      <a:endParaRPr lang="en-IN" sz="270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IN" sz="2700" dirty="0">
                          <a:solidFill>
                            <a:schemeClr val="tx1">
                              <a:lumMod val="75000"/>
                              <a:lumOff val="25000"/>
                            </a:schemeClr>
                          </a:solidFill>
                          <a:effectLst/>
                          <a:latin typeface="Palatino" pitchFamily="2" charset="77"/>
                        </a:rPr>
                        <a:t>$86.74 M</a:t>
                      </a:r>
                      <a:endParaRPr lang="en-IN" sz="2700" dirty="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24617576"/>
                  </a:ext>
                </a:extLst>
              </a:tr>
              <a:tr h="951819">
                <a:tc>
                  <a:txBody>
                    <a:bodyPr/>
                    <a:lstStyle/>
                    <a:p>
                      <a:r>
                        <a:rPr lang="en-IN" sz="2700" b="1">
                          <a:solidFill>
                            <a:schemeClr val="tx1">
                              <a:lumMod val="75000"/>
                              <a:lumOff val="25000"/>
                            </a:schemeClr>
                          </a:solidFill>
                          <a:effectLst/>
                          <a:latin typeface="Palatino" pitchFamily="2" charset="77"/>
                        </a:rPr>
                        <a:t>Cape Size</a:t>
                      </a:r>
                      <a:endParaRPr lang="en-IN" sz="270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IN" sz="2700">
                          <a:solidFill>
                            <a:schemeClr val="tx1">
                              <a:lumMod val="75000"/>
                              <a:lumOff val="25000"/>
                            </a:schemeClr>
                          </a:solidFill>
                          <a:effectLst/>
                          <a:latin typeface="Palatino" pitchFamily="2" charset="77"/>
                        </a:rPr>
                        <a:t>$96.06 M</a:t>
                      </a:r>
                      <a:endParaRPr lang="en-IN" sz="270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440986675"/>
                  </a:ext>
                </a:extLst>
              </a:tr>
              <a:tr h="951819">
                <a:tc>
                  <a:txBody>
                    <a:bodyPr/>
                    <a:lstStyle/>
                    <a:p>
                      <a:r>
                        <a:rPr lang="en-IN" sz="2700" b="1">
                          <a:solidFill>
                            <a:schemeClr val="tx1">
                              <a:lumMod val="75000"/>
                              <a:lumOff val="25000"/>
                            </a:schemeClr>
                          </a:solidFill>
                          <a:effectLst/>
                          <a:latin typeface="Palatino" pitchFamily="2" charset="77"/>
                        </a:rPr>
                        <a:t>DWT</a:t>
                      </a:r>
                      <a:endParaRPr lang="en-IN" sz="270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IN" sz="2700" dirty="0">
                          <a:solidFill>
                            <a:schemeClr val="tx1">
                              <a:lumMod val="75000"/>
                              <a:lumOff val="25000"/>
                            </a:schemeClr>
                          </a:solidFill>
                          <a:effectLst/>
                          <a:latin typeface="Palatino" pitchFamily="2" charset="77"/>
                        </a:rPr>
                        <a:t>$85.87 M</a:t>
                      </a:r>
                      <a:endParaRPr lang="en-IN" sz="2700" dirty="0">
                        <a:solidFill>
                          <a:schemeClr val="tx1">
                            <a:lumMod val="75000"/>
                            <a:lumOff val="25000"/>
                          </a:schemeClr>
                        </a:solidFill>
                        <a:effectLst/>
                      </a:endParaRPr>
                    </a:p>
                  </a:txBody>
                  <a:tcPr marL="446165" marR="232006" marT="232006" marB="232006">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3556117559"/>
                  </a:ext>
                </a:extLst>
              </a:tr>
            </a:tbl>
          </a:graphicData>
        </a:graphic>
      </p:graphicFrame>
    </p:spTree>
    <p:extLst>
      <p:ext uri="{BB962C8B-B14F-4D97-AF65-F5344CB8AC3E}">
        <p14:creationId xmlns:p14="http://schemas.microsoft.com/office/powerpoint/2010/main" val="513900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F70556-CB92-1243-B7ED-DCFDBD92DF1F}"/>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Multiple Linear Regression </a:t>
            </a:r>
          </a:p>
        </p:txBody>
      </p:sp>
      <p:sp>
        <p:nvSpPr>
          <p:cNvPr id="10" name="TextBox 9">
            <a:extLst>
              <a:ext uri="{FF2B5EF4-FFF2-40B4-BE49-F238E27FC236}">
                <a16:creationId xmlns:a16="http://schemas.microsoft.com/office/drawing/2014/main" id="{C6C8203F-CC7E-2843-8707-6E2C0A930B8E}"/>
              </a:ext>
            </a:extLst>
          </p:cNvPr>
          <p:cNvSpPr txBox="1"/>
          <p:nvPr/>
        </p:nvSpPr>
        <p:spPr>
          <a:xfrm>
            <a:off x="643468" y="2638043"/>
            <a:ext cx="3363974" cy="216255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With reference to the Regression model,  91.5% of the variation in the sale price of ships could be explained by Age, DWT, and </a:t>
            </a:r>
            <a:r>
              <a:rPr lang="en-US" sz="2000" dirty="0" err="1"/>
              <a:t>Capesize</a:t>
            </a:r>
            <a:r>
              <a:rPr lang="en-US" sz="2000" dirty="0"/>
              <a:t>.</a:t>
            </a:r>
          </a:p>
          <a:p>
            <a:pPr indent="-228600">
              <a:lnSpc>
                <a:spcPct val="90000"/>
              </a:lnSpc>
              <a:spcAft>
                <a:spcPts val="600"/>
              </a:spcAft>
              <a:buFont typeface="Arial" panose="020B0604020202020204" pitchFamily="34" charset="0"/>
              <a:buChar char="•"/>
            </a:pPr>
            <a:endParaRPr lang="en-US" sz="2000" dirty="0"/>
          </a:p>
        </p:txBody>
      </p:sp>
      <p:pic>
        <p:nvPicPr>
          <p:cNvPr id="9" name="Content Placeholder 8">
            <a:extLst>
              <a:ext uri="{FF2B5EF4-FFF2-40B4-BE49-F238E27FC236}">
                <a16:creationId xmlns:a16="http://schemas.microsoft.com/office/drawing/2014/main" id="{B01A7FB2-F760-344C-8A8B-4624DF3E130B}"/>
              </a:ext>
            </a:extLst>
          </p:cNvPr>
          <p:cNvPicPr>
            <a:picLocks noGrp="1" noChangeAspect="1"/>
          </p:cNvPicPr>
          <p:nvPr>
            <p:ph idx="1"/>
          </p:nvPr>
        </p:nvPicPr>
        <p:blipFill>
          <a:blip r:embed="rId2"/>
          <a:stretch>
            <a:fillRect/>
          </a:stretch>
        </p:blipFill>
        <p:spPr>
          <a:xfrm>
            <a:off x="4650910" y="794923"/>
            <a:ext cx="7345428" cy="3415623"/>
          </a:xfrm>
          <a:prstGeom prst="rect">
            <a:avLst/>
          </a:prstGeom>
        </p:spPr>
      </p:pic>
      <p:sp>
        <p:nvSpPr>
          <p:cNvPr id="12" name="TextBox 11">
            <a:extLst>
              <a:ext uri="{FF2B5EF4-FFF2-40B4-BE49-F238E27FC236}">
                <a16:creationId xmlns:a16="http://schemas.microsoft.com/office/drawing/2014/main" id="{F50D1436-E904-4948-B3E5-1B5DE5FB8DB3}"/>
              </a:ext>
            </a:extLst>
          </p:cNvPr>
          <p:cNvSpPr txBox="1"/>
          <p:nvPr/>
        </p:nvSpPr>
        <p:spPr>
          <a:xfrm>
            <a:off x="5625732" y="4636137"/>
            <a:ext cx="5304206" cy="523220"/>
          </a:xfrm>
          <a:prstGeom prst="rect">
            <a:avLst/>
          </a:prstGeom>
          <a:solidFill>
            <a:srgbClr val="FFFFFF"/>
          </a:solidFill>
        </p:spPr>
        <p:txBody>
          <a:bodyPr wrap="square" rtlCol="0">
            <a:spAutoFit/>
          </a:bodyPr>
          <a:lstStyle/>
          <a:p>
            <a:pPr algn="ctr">
              <a:spcAft>
                <a:spcPts val="600"/>
              </a:spcAft>
            </a:pPr>
            <a:r>
              <a:rPr lang="en-US" sz="2800" b="1" dirty="0">
                <a:solidFill>
                  <a:srgbClr val="000000"/>
                </a:solidFill>
              </a:rPr>
              <a:t>Estimated Price - $125.83 Million </a:t>
            </a:r>
          </a:p>
        </p:txBody>
      </p:sp>
    </p:spTree>
    <p:extLst>
      <p:ext uri="{BB962C8B-B14F-4D97-AF65-F5344CB8AC3E}">
        <p14:creationId xmlns:p14="http://schemas.microsoft.com/office/powerpoint/2010/main" val="230068923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4">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BEB08-3A1E-8444-864D-ED32D2D9FD00}"/>
              </a:ext>
            </a:extLst>
          </p:cNvPr>
          <p:cNvSpPr>
            <a:spLocks noGrp="1"/>
          </p:cNvSpPr>
          <p:nvPr>
            <p:ph type="title"/>
          </p:nvPr>
        </p:nvSpPr>
        <p:spPr>
          <a:xfrm>
            <a:off x="5297762" y="1053711"/>
            <a:ext cx="5638994" cy="1424446"/>
          </a:xfrm>
        </p:spPr>
        <p:txBody>
          <a:bodyPr vert="horz" lIns="91440" tIns="45720" rIns="91440" bIns="45720" rtlCol="0">
            <a:normAutofit/>
          </a:bodyPr>
          <a:lstStyle/>
          <a:p>
            <a:r>
              <a:rPr lang="en-US">
                <a:solidFill>
                  <a:srgbClr val="FFFFFF"/>
                </a:solidFill>
              </a:rPr>
              <a:t>Further Analysis </a:t>
            </a:r>
          </a:p>
        </p:txBody>
      </p:sp>
      <p:pic>
        <p:nvPicPr>
          <p:cNvPr id="8" name="Picture 7">
            <a:extLst>
              <a:ext uri="{FF2B5EF4-FFF2-40B4-BE49-F238E27FC236}">
                <a16:creationId xmlns:a16="http://schemas.microsoft.com/office/drawing/2014/main" id="{01C8365C-E300-A948-8220-9F66DCF677A8}"/>
              </a:ext>
            </a:extLst>
          </p:cNvPr>
          <p:cNvPicPr>
            <a:picLocks noChangeAspect="1"/>
          </p:cNvPicPr>
          <p:nvPr/>
        </p:nvPicPr>
        <p:blipFill>
          <a:blip r:embed="rId2"/>
          <a:stretch>
            <a:fillRect/>
          </a:stretch>
        </p:blipFill>
        <p:spPr>
          <a:xfrm>
            <a:off x="1011880" y="3437568"/>
            <a:ext cx="2732705" cy="2789902"/>
          </a:xfrm>
          <a:prstGeom prst="rect">
            <a:avLst/>
          </a:prstGeom>
        </p:spPr>
      </p:pic>
      <p:cxnSp>
        <p:nvCxnSpPr>
          <p:cNvPr id="30" name="Straight Connector 26">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9EF919B-29B7-FE4E-9E6A-E526C6A9DB93}"/>
              </a:ext>
            </a:extLst>
          </p:cNvPr>
          <p:cNvPicPr>
            <a:picLocks noChangeAspect="1"/>
          </p:cNvPicPr>
          <p:nvPr/>
        </p:nvPicPr>
        <p:blipFill>
          <a:blip r:embed="rId3"/>
          <a:stretch>
            <a:fillRect/>
          </a:stretch>
        </p:blipFill>
        <p:spPr>
          <a:xfrm>
            <a:off x="869005" y="371474"/>
            <a:ext cx="3350054" cy="2788920"/>
          </a:xfrm>
          <a:prstGeom prst="rect">
            <a:avLst/>
          </a:prstGeom>
        </p:spPr>
      </p:pic>
      <p:sp>
        <p:nvSpPr>
          <p:cNvPr id="5" name="Content Placeholder 4">
            <a:extLst>
              <a:ext uri="{FF2B5EF4-FFF2-40B4-BE49-F238E27FC236}">
                <a16:creationId xmlns:a16="http://schemas.microsoft.com/office/drawing/2014/main" id="{9775F924-7599-5A46-AD85-1034BE6DB330}"/>
              </a:ext>
            </a:extLst>
          </p:cNvPr>
          <p:cNvSpPr>
            <a:spLocks noGrp="1"/>
          </p:cNvSpPr>
          <p:nvPr>
            <p:ph idx="1"/>
          </p:nvPr>
        </p:nvSpPr>
        <p:spPr>
          <a:xfrm>
            <a:off x="5297762" y="2799889"/>
            <a:ext cx="6217963" cy="2987543"/>
          </a:xfrm>
        </p:spPr>
        <p:txBody>
          <a:bodyPr anchor="t">
            <a:normAutofit/>
          </a:bodyPr>
          <a:lstStyle/>
          <a:p>
            <a:r>
              <a:rPr lang="en-US" sz="2400" dirty="0">
                <a:solidFill>
                  <a:srgbClr val="FFFFFF"/>
                </a:solidFill>
              </a:rPr>
              <a:t>Bucket 1 : 8 Ships priced above $100 M</a:t>
            </a:r>
          </a:p>
          <a:p>
            <a:r>
              <a:rPr lang="en-US" sz="2400" dirty="0">
                <a:solidFill>
                  <a:srgbClr val="FFFFFF"/>
                </a:solidFill>
              </a:rPr>
              <a:t>Bucket 2 : 40 Ships(13%) priced below $100 M</a:t>
            </a:r>
          </a:p>
          <a:p>
            <a:r>
              <a:rPr lang="en-US" sz="2400" dirty="0">
                <a:solidFill>
                  <a:srgbClr val="FFFFFF"/>
                </a:solidFill>
              </a:rPr>
              <a:t>Confidence Interval : $118M - $132M</a:t>
            </a:r>
          </a:p>
          <a:p>
            <a:r>
              <a:rPr lang="en-US" sz="2400" dirty="0">
                <a:solidFill>
                  <a:srgbClr val="FFFFFF"/>
                </a:solidFill>
              </a:rPr>
              <a:t>Prediction Interval   : $104M - $147M</a:t>
            </a:r>
          </a:p>
          <a:p>
            <a:r>
              <a:rPr lang="en-US" sz="2400" dirty="0">
                <a:solidFill>
                  <a:srgbClr val="FFFFFF"/>
                </a:solidFill>
              </a:rPr>
              <a:t>Mean Residual for Bucket 1 : (-</a:t>
            </a:r>
            <a:r>
              <a:rPr lang="en-US" sz="2400" dirty="0" err="1">
                <a:solidFill>
                  <a:srgbClr val="FFFFFF"/>
                </a:solidFill>
              </a:rPr>
              <a:t>ve</a:t>
            </a:r>
            <a:r>
              <a:rPr lang="en-US" sz="2400" dirty="0">
                <a:solidFill>
                  <a:srgbClr val="FFFFFF"/>
                </a:solidFill>
              </a:rPr>
              <a:t>) 0.8 M</a:t>
            </a:r>
          </a:p>
          <a:p>
            <a:r>
              <a:rPr lang="en-US" sz="2400" dirty="0">
                <a:solidFill>
                  <a:srgbClr val="FFFFFF"/>
                </a:solidFill>
              </a:rPr>
              <a:t>Mean Residual for Bucket 2 : (+</a:t>
            </a:r>
            <a:r>
              <a:rPr lang="en-US" sz="2400" dirty="0" err="1">
                <a:solidFill>
                  <a:srgbClr val="FFFFFF"/>
                </a:solidFill>
              </a:rPr>
              <a:t>ve</a:t>
            </a:r>
            <a:r>
              <a:rPr lang="en-US" sz="2400" dirty="0">
                <a:solidFill>
                  <a:srgbClr val="FFFFFF"/>
                </a:solidFill>
              </a:rPr>
              <a:t>) 6.36 M</a:t>
            </a:r>
          </a:p>
          <a:p>
            <a:endParaRPr lang="en-US" sz="2400" b="1" dirty="0">
              <a:solidFill>
                <a:srgbClr val="FFFFFF"/>
              </a:solidFill>
            </a:endParaRPr>
          </a:p>
          <a:p>
            <a:endParaRPr lang="en-US" sz="2400" dirty="0">
              <a:solidFill>
                <a:srgbClr val="FFFFFF"/>
              </a:solidFill>
            </a:endParaRPr>
          </a:p>
        </p:txBody>
      </p:sp>
    </p:spTree>
    <p:extLst>
      <p:ext uri="{BB962C8B-B14F-4D97-AF65-F5344CB8AC3E}">
        <p14:creationId xmlns:p14="http://schemas.microsoft.com/office/powerpoint/2010/main" val="3090097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1B15E-46EC-2F46-B625-FE72171B84C3}"/>
              </a:ext>
            </a:extLst>
          </p:cNvPr>
          <p:cNvSpPr>
            <a:spLocks noGrp="1"/>
          </p:cNvSpPr>
          <p:nvPr>
            <p:ph type="title"/>
          </p:nvPr>
        </p:nvSpPr>
        <p:spPr>
          <a:xfrm>
            <a:off x="643468" y="623392"/>
            <a:ext cx="3363974" cy="1607060"/>
          </a:xfrm>
          <a:prstGeom prst="ellipse">
            <a:avLst/>
          </a:prstGeom>
          <a:noFill/>
          <a:ln w="19050">
            <a:solidFill>
              <a:schemeClr val="tx1"/>
            </a:solidFill>
          </a:ln>
        </p:spPr>
        <p:txBody>
          <a:bodyPr wrap="square" anchor="ctr">
            <a:normAutofit/>
          </a:bodyPr>
          <a:lstStyle/>
          <a:p>
            <a:pPr algn="ctr"/>
            <a:r>
              <a:rPr lang="en-US" sz="2800"/>
              <a:t>Adjusted Price</a:t>
            </a:r>
          </a:p>
        </p:txBody>
      </p:sp>
      <p:sp>
        <p:nvSpPr>
          <p:cNvPr id="3" name="Content Placeholder 2">
            <a:extLst>
              <a:ext uri="{FF2B5EF4-FFF2-40B4-BE49-F238E27FC236}">
                <a16:creationId xmlns:a16="http://schemas.microsoft.com/office/drawing/2014/main" id="{1721D94A-1339-0043-9AC7-15D48C05A19A}"/>
              </a:ext>
            </a:extLst>
          </p:cNvPr>
          <p:cNvSpPr>
            <a:spLocks noGrp="1"/>
          </p:cNvSpPr>
          <p:nvPr>
            <p:ph idx="1"/>
          </p:nvPr>
        </p:nvSpPr>
        <p:spPr>
          <a:xfrm>
            <a:off x="643468" y="2638043"/>
            <a:ext cx="3363974" cy="3415623"/>
          </a:xfrm>
        </p:spPr>
        <p:txBody>
          <a:bodyPr>
            <a:normAutofit/>
          </a:bodyPr>
          <a:lstStyle/>
          <a:p>
            <a:r>
              <a:rPr lang="en-US" sz="2000"/>
              <a:t>Estimated Price - 125.83</a:t>
            </a:r>
          </a:p>
          <a:p>
            <a:r>
              <a:rPr lang="en-US" sz="2000"/>
              <a:t>Adjusted Price - 125.83 + 6.63 </a:t>
            </a:r>
          </a:p>
        </p:txBody>
      </p:sp>
      <p:pic>
        <p:nvPicPr>
          <p:cNvPr id="4" name="Content Placeholder 3">
            <a:extLst>
              <a:ext uri="{FF2B5EF4-FFF2-40B4-BE49-F238E27FC236}">
                <a16:creationId xmlns:a16="http://schemas.microsoft.com/office/drawing/2014/main" id="{37C2E107-EBDF-2A4D-BEF1-8879A6D33705}"/>
              </a:ext>
            </a:extLst>
          </p:cNvPr>
          <p:cNvPicPr>
            <a:picLocks noChangeAspect="1"/>
          </p:cNvPicPr>
          <p:nvPr/>
        </p:nvPicPr>
        <p:blipFill>
          <a:blip r:embed="rId2"/>
          <a:stretch>
            <a:fillRect/>
          </a:stretch>
        </p:blipFill>
        <p:spPr>
          <a:xfrm>
            <a:off x="5297763" y="2067227"/>
            <a:ext cx="6250769" cy="2562679"/>
          </a:xfrm>
          <a:prstGeom prst="rect">
            <a:avLst/>
          </a:prstGeom>
        </p:spPr>
      </p:pic>
    </p:spTree>
    <p:extLst>
      <p:ext uri="{BB962C8B-B14F-4D97-AF65-F5344CB8AC3E}">
        <p14:creationId xmlns:p14="http://schemas.microsoft.com/office/powerpoint/2010/main" val="351734782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474E43-187D-1642-B19A-62F768E26E8C}"/>
              </a:ext>
            </a:extLst>
          </p:cNvPr>
          <p:cNvSpPr>
            <a:spLocks noGrp="1"/>
          </p:cNvSpPr>
          <p:nvPr>
            <p:ph type="title"/>
          </p:nvPr>
        </p:nvSpPr>
        <p:spPr>
          <a:xfrm>
            <a:off x="863029" y="1012004"/>
            <a:ext cx="3580384" cy="4795408"/>
          </a:xfrm>
          <a:prstGeom prst="ellipse">
            <a:avLst/>
          </a:prstGeom>
        </p:spPr>
        <p:txBody>
          <a:bodyPr>
            <a:normAutofit/>
          </a:bodyPr>
          <a:lstStyle/>
          <a:p>
            <a:pPr algn="ctr"/>
            <a:r>
              <a:rPr lang="en-US" sz="2800" dirty="0">
                <a:solidFill>
                  <a:srgbClr val="FFFFFF"/>
                </a:solidFill>
              </a:rPr>
              <a:t>Recommended Price</a:t>
            </a:r>
          </a:p>
        </p:txBody>
      </p:sp>
      <p:graphicFrame>
        <p:nvGraphicFramePr>
          <p:cNvPr id="11" name="Content Placeholder 2">
            <a:extLst>
              <a:ext uri="{FF2B5EF4-FFF2-40B4-BE49-F238E27FC236}">
                <a16:creationId xmlns:a16="http://schemas.microsoft.com/office/drawing/2014/main" id="{30294F6A-D61F-47B7-8205-EAC1E7274632}"/>
              </a:ext>
            </a:extLst>
          </p:cNvPr>
          <p:cNvGraphicFramePr>
            <a:graphicFrameLocks noGrp="1"/>
          </p:cNvGraphicFramePr>
          <p:nvPr>
            <p:ph idx="1"/>
            <p:extLst>
              <p:ext uri="{D42A27DB-BD31-4B8C-83A1-F6EECF244321}">
                <p14:modId xmlns:p14="http://schemas.microsoft.com/office/powerpoint/2010/main" val="49625256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34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978E-8695-7742-9E15-3EF6214DD0E2}"/>
              </a:ext>
            </a:extLst>
          </p:cNvPr>
          <p:cNvSpPr>
            <a:spLocks noGrp="1"/>
          </p:cNvSpPr>
          <p:nvPr>
            <p:ph type="title"/>
          </p:nvPr>
        </p:nvSpPr>
        <p:spPr/>
        <p:txBody>
          <a:bodyPr/>
          <a:lstStyle/>
          <a:p>
            <a:br>
              <a:rPr lang="en-US" dirty="0"/>
            </a:br>
            <a:endParaRPr lang="en-US" dirty="0"/>
          </a:p>
        </p:txBody>
      </p:sp>
      <p:graphicFrame>
        <p:nvGraphicFramePr>
          <p:cNvPr id="8" name="Content Placeholder 7">
            <a:extLst>
              <a:ext uri="{FF2B5EF4-FFF2-40B4-BE49-F238E27FC236}">
                <a16:creationId xmlns:a16="http://schemas.microsoft.com/office/drawing/2014/main" id="{83C2A59A-317E-4D78-B55F-6C1DB4C6698D}"/>
              </a:ext>
            </a:extLst>
          </p:cNvPr>
          <p:cNvGraphicFramePr>
            <a:graphicFrameLocks noGrp="1"/>
          </p:cNvGraphicFramePr>
          <p:nvPr>
            <p:ph idx="1"/>
          </p:nvPr>
        </p:nvGraphicFramePr>
        <p:xfrm>
          <a:off x="1073305" y="1178854"/>
          <a:ext cx="10045390" cy="3682250"/>
        </p:xfrm>
        <a:graphic>
          <a:graphicData uri="http://schemas.openxmlformats.org/drawingml/2006/table">
            <a:tbl>
              <a:tblPr firstRow="1" bandRow="1">
                <a:tableStyleId>{5C22544A-7EE6-4342-B048-85BDC9FD1C3A}</a:tableStyleId>
              </a:tblPr>
              <a:tblGrid>
                <a:gridCol w="3338969">
                  <a:extLst>
                    <a:ext uri="{9D8B030D-6E8A-4147-A177-3AD203B41FA5}">
                      <a16:colId xmlns:a16="http://schemas.microsoft.com/office/drawing/2014/main" val="3513610632"/>
                    </a:ext>
                  </a:extLst>
                </a:gridCol>
                <a:gridCol w="3591068">
                  <a:extLst>
                    <a:ext uri="{9D8B030D-6E8A-4147-A177-3AD203B41FA5}">
                      <a16:colId xmlns:a16="http://schemas.microsoft.com/office/drawing/2014/main" val="4025465740"/>
                    </a:ext>
                  </a:extLst>
                </a:gridCol>
                <a:gridCol w="3115353">
                  <a:extLst>
                    <a:ext uri="{9D8B030D-6E8A-4147-A177-3AD203B41FA5}">
                      <a16:colId xmlns:a16="http://schemas.microsoft.com/office/drawing/2014/main" val="1875465887"/>
                    </a:ext>
                  </a:extLst>
                </a:gridCol>
              </a:tblGrid>
              <a:tr h="467398">
                <a:tc>
                  <a:txBody>
                    <a:bodyPr/>
                    <a:lstStyle/>
                    <a:p>
                      <a:endParaRPr lang="en-US" dirty="0"/>
                    </a:p>
                  </a:txBody>
                  <a:tcPr/>
                </a:tc>
                <a:tc>
                  <a:txBody>
                    <a:bodyPr/>
                    <a:lstStyle/>
                    <a:p>
                      <a:r>
                        <a:rPr lang="en-US" dirty="0"/>
                        <a:t>Independent Variables</a:t>
                      </a:r>
                    </a:p>
                  </a:txBody>
                  <a:tcPr/>
                </a:tc>
                <a:tc>
                  <a:txBody>
                    <a:bodyPr/>
                    <a:lstStyle/>
                    <a:p>
                      <a:r>
                        <a:rPr lang="en-US" dirty="0"/>
                        <a:t>Predicted Price</a:t>
                      </a:r>
                    </a:p>
                  </a:txBody>
                  <a:tcPr/>
                </a:tc>
                <a:extLst>
                  <a:ext uri="{0D108BD9-81ED-4DB2-BD59-A6C34878D82A}">
                    <a16:rowId xmlns:a16="http://schemas.microsoft.com/office/drawing/2014/main" val="790441118"/>
                  </a:ext>
                </a:extLst>
              </a:tr>
              <a:tr h="803713">
                <a:tc>
                  <a:txBody>
                    <a:bodyPr/>
                    <a:lstStyle/>
                    <a:p>
                      <a:r>
                        <a:rPr lang="en-US" dirty="0"/>
                        <a:t>5 years younger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Age=6,  DWT=172,CapeSize=12479</a:t>
                      </a:r>
                    </a:p>
                  </a:txBody>
                  <a:tcPr/>
                </a:tc>
                <a:tc>
                  <a:txBody>
                    <a:bodyPr/>
                    <a:lstStyle/>
                    <a:p>
                      <a:r>
                        <a:rPr lang="en-US" dirty="0"/>
                        <a:t>$148.54 M</a:t>
                      </a:r>
                    </a:p>
                  </a:txBody>
                  <a:tcPr/>
                </a:tc>
                <a:extLst>
                  <a:ext uri="{0D108BD9-81ED-4DB2-BD59-A6C34878D82A}">
                    <a16:rowId xmlns:a16="http://schemas.microsoft.com/office/drawing/2014/main" val="1519853987"/>
                  </a:ext>
                </a:extLst>
              </a:tr>
              <a:tr h="803713">
                <a:tc>
                  <a:txBody>
                    <a:bodyPr/>
                    <a:lstStyle/>
                    <a:p>
                      <a:r>
                        <a:rPr lang="en-US" dirty="0"/>
                        <a:t>20 k DWT lighter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Age=11,DWT=152,CapeSize=12479</a:t>
                      </a:r>
                    </a:p>
                  </a:txBody>
                  <a:tcPr/>
                </a:tc>
                <a:tc>
                  <a:txBody>
                    <a:bodyPr/>
                    <a:lstStyle/>
                    <a:p>
                      <a:r>
                        <a:rPr lang="en-US" dirty="0"/>
                        <a:t>$120.98 M</a:t>
                      </a:r>
                    </a:p>
                  </a:txBody>
                  <a:tcPr/>
                </a:tc>
                <a:extLst>
                  <a:ext uri="{0D108BD9-81ED-4DB2-BD59-A6C34878D82A}">
                    <a16:rowId xmlns:a16="http://schemas.microsoft.com/office/drawing/2014/main" val="3139934513"/>
                  </a:ext>
                </a:extLst>
              </a:tr>
              <a:tr h="803713">
                <a:tc>
                  <a:txBody>
                    <a:bodyPr/>
                    <a:lstStyle/>
                    <a:p>
                      <a:r>
                        <a:rPr lang="en-US" dirty="0"/>
                        <a:t>30 % Lower charter 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Age=11,DWT=172,CapeSize=8735</a:t>
                      </a:r>
                    </a:p>
                  </a:txBody>
                  <a:tcPr/>
                </a:tc>
                <a:tc>
                  <a:txBody>
                    <a:bodyPr/>
                    <a:lstStyle/>
                    <a:p>
                      <a:r>
                        <a:rPr lang="en-US" dirty="0"/>
                        <a:t>$98.84 M</a:t>
                      </a:r>
                    </a:p>
                  </a:txBody>
                  <a:tcPr/>
                </a:tc>
                <a:extLst>
                  <a:ext uri="{0D108BD9-81ED-4DB2-BD59-A6C34878D82A}">
                    <a16:rowId xmlns:a16="http://schemas.microsoft.com/office/drawing/2014/main" val="1948934209"/>
                  </a:ext>
                </a:extLst>
              </a:tr>
              <a:tr h="803713">
                <a:tc>
                  <a:txBody>
                    <a:bodyPr/>
                    <a:lstStyle/>
                    <a:p>
                      <a:r>
                        <a:rPr lang="en-US" dirty="0"/>
                        <a:t>If the ship is sold after 3 years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Age=14,DWT=172,CapeSize=12479</a:t>
                      </a:r>
                    </a:p>
                  </a:txBody>
                  <a:tcPr/>
                </a:tc>
                <a:tc>
                  <a:txBody>
                    <a:bodyPr/>
                    <a:lstStyle/>
                    <a:p>
                      <a:r>
                        <a:rPr lang="en-US" dirty="0"/>
                        <a:t>$112.2 M</a:t>
                      </a:r>
                    </a:p>
                  </a:txBody>
                  <a:tcPr/>
                </a:tc>
                <a:extLst>
                  <a:ext uri="{0D108BD9-81ED-4DB2-BD59-A6C34878D82A}">
                    <a16:rowId xmlns:a16="http://schemas.microsoft.com/office/drawing/2014/main" val="2445840567"/>
                  </a:ext>
                </a:extLst>
              </a:tr>
            </a:tbl>
          </a:graphicData>
        </a:graphic>
      </p:graphicFrame>
      <p:sp>
        <p:nvSpPr>
          <p:cNvPr id="3" name="TextBox 2">
            <a:extLst>
              <a:ext uri="{FF2B5EF4-FFF2-40B4-BE49-F238E27FC236}">
                <a16:creationId xmlns:a16="http://schemas.microsoft.com/office/drawing/2014/main" id="{0C7B031C-2072-FD4F-9841-BE55EE9139B9}"/>
              </a:ext>
            </a:extLst>
          </p:cNvPr>
          <p:cNvSpPr txBox="1"/>
          <p:nvPr/>
        </p:nvSpPr>
        <p:spPr>
          <a:xfrm>
            <a:off x="1073305" y="563301"/>
            <a:ext cx="4045105" cy="615553"/>
          </a:xfrm>
          <a:prstGeom prst="rect">
            <a:avLst/>
          </a:prstGeom>
          <a:noFill/>
        </p:spPr>
        <p:txBody>
          <a:bodyPr wrap="square" rtlCol="0">
            <a:spAutoFit/>
          </a:bodyPr>
          <a:lstStyle/>
          <a:p>
            <a:r>
              <a:rPr lang="en-US" sz="3400" dirty="0"/>
              <a:t>Price Prediction </a:t>
            </a:r>
          </a:p>
        </p:txBody>
      </p:sp>
    </p:spTree>
    <p:extLst>
      <p:ext uri="{BB962C8B-B14F-4D97-AF65-F5344CB8AC3E}">
        <p14:creationId xmlns:p14="http://schemas.microsoft.com/office/powerpoint/2010/main" val="61950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56B6-D13D-0944-8A6D-4C03145C6948}"/>
              </a:ext>
            </a:extLst>
          </p:cNvPr>
          <p:cNvSpPr>
            <a:spLocks noGrp="1"/>
          </p:cNvSpPr>
          <p:nvPr>
            <p:ph type="title"/>
          </p:nvPr>
        </p:nvSpPr>
        <p:spPr/>
        <p:txBody>
          <a:bodyPr/>
          <a:lstStyle/>
          <a:p>
            <a:r>
              <a:rPr lang="en-US" dirty="0"/>
              <a:t>Economic Factors </a:t>
            </a:r>
          </a:p>
        </p:txBody>
      </p:sp>
      <p:sp>
        <p:nvSpPr>
          <p:cNvPr id="3" name="Content Placeholder 2">
            <a:extLst>
              <a:ext uri="{FF2B5EF4-FFF2-40B4-BE49-F238E27FC236}">
                <a16:creationId xmlns:a16="http://schemas.microsoft.com/office/drawing/2014/main" id="{4ED1474D-CC1A-B241-A621-3D4CB71F085B}"/>
              </a:ext>
            </a:extLst>
          </p:cNvPr>
          <p:cNvSpPr>
            <a:spLocks noGrp="1"/>
          </p:cNvSpPr>
          <p:nvPr>
            <p:ph idx="1"/>
          </p:nvPr>
        </p:nvSpPr>
        <p:spPr/>
        <p:txBody>
          <a:bodyPr/>
          <a:lstStyle/>
          <a:p>
            <a:r>
              <a:rPr lang="en-US" dirty="0"/>
              <a:t>Annual cash flow with the current charter rates will be 58 Million USD. </a:t>
            </a:r>
          </a:p>
          <a:p>
            <a:r>
              <a:rPr lang="en-US" dirty="0"/>
              <a:t>Payback period would be 3-4 years after excluding present average operation, voyage and insurance costs for bulk carriers. </a:t>
            </a:r>
          </a:p>
          <a:p>
            <a:endParaRPr lang="en-US" dirty="0"/>
          </a:p>
        </p:txBody>
      </p:sp>
    </p:spTree>
    <p:extLst>
      <p:ext uri="{BB962C8B-B14F-4D97-AF65-F5344CB8AC3E}">
        <p14:creationId xmlns:p14="http://schemas.microsoft.com/office/powerpoint/2010/main" val="4272012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9896-6056-CA4E-B6EE-42F2E2AC9689}"/>
              </a:ext>
            </a:extLst>
          </p:cNvPr>
          <p:cNvSpPr>
            <a:spLocks noGrp="1"/>
          </p:cNvSpPr>
          <p:nvPr>
            <p:ph type="title"/>
          </p:nvPr>
        </p:nvSpPr>
        <p:spPr/>
        <p:txBody>
          <a:bodyPr/>
          <a:lstStyle/>
          <a:p>
            <a:r>
              <a:rPr lang="en-US" dirty="0"/>
              <a:t>Exit Strategies </a:t>
            </a:r>
          </a:p>
        </p:txBody>
      </p:sp>
      <p:sp>
        <p:nvSpPr>
          <p:cNvPr id="3" name="Content Placeholder 2">
            <a:extLst>
              <a:ext uri="{FF2B5EF4-FFF2-40B4-BE49-F238E27FC236}">
                <a16:creationId xmlns:a16="http://schemas.microsoft.com/office/drawing/2014/main" id="{0DD157DA-3E92-9945-BC77-A93C869BE939}"/>
              </a:ext>
            </a:extLst>
          </p:cNvPr>
          <p:cNvSpPr>
            <a:spLocks noGrp="1"/>
          </p:cNvSpPr>
          <p:nvPr>
            <p:ph idx="1"/>
          </p:nvPr>
        </p:nvSpPr>
        <p:spPr/>
        <p:txBody>
          <a:bodyPr/>
          <a:lstStyle/>
          <a:p>
            <a:pPr marL="0" indent="0">
              <a:buNone/>
            </a:pPr>
            <a:r>
              <a:rPr lang="en-US" dirty="0"/>
              <a:t>As shipping industry is very volatile. We will discuss two exit strategies</a:t>
            </a:r>
          </a:p>
          <a:p>
            <a:r>
              <a:rPr lang="en-US" dirty="0"/>
              <a:t>Firstly, if the value of the ship increased before maturity it can be sold for a profit and clear principle balance. </a:t>
            </a:r>
          </a:p>
          <a:p>
            <a:r>
              <a:rPr lang="en-US" dirty="0"/>
              <a:t>On the other hand, if the value of the ship is decreased, 60-80% of the outstanding amount can be cleared by scrapping the ship. In some cases the scrap value of the ship  will be higher than the price of the ship in second market. </a:t>
            </a:r>
          </a:p>
        </p:txBody>
      </p:sp>
    </p:spTree>
    <p:extLst>
      <p:ext uri="{BB962C8B-B14F-4D97-AF65-F5344CB8AC3E}">
        <p14:creationId xmlns:p14="http://schemas.microsoft.com/office/powerpoint/2010/main" val="2601040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5157-9D5E-5B40-B662-F0F80C154F5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167FF8C-6E27-F642-B838-1402C51D9CC7}"/>
              </a:ext>
            </a:extLst>
          </p:cNvPr>
          <p:cNvPicPr>
            <a:picLocks noGrp="1" noChangeAspect="1"/>
          </p:cNvPicPr>
          <p:nvPr>
            <p:ph idx="1"/>
          </p:nvPr>
        </p:nvPicPr>
        <p:blipFill>
          <a:blip r:embed="rId2"/>
          <a:stretch>
            <a:fillRect/>
          </a:stretch>
        </p:blipFill>
        <p:spPr>
          <a:xfrm>
            <a:off x="733337" y="242462"/>
            <a:ext cx="10620463" cy="6392514"/>
          </a:xfrm>
        </p:spPr>
      </p:pic>
    </p:spTree>
    <p:extLst>
      <p:ext uri="{BB962C8B-B14F-4D97-AF65-F5344CB8AC3E}">
        <p14:creationId xmlns:p14="http://schemas.microsoft.com/office/powerpoint/2010/main" val="155559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11F4A-7358-494B-A6FD-1AEF2C1F1203}"/>
              </a:ext>
            </a:extLst>
          </p:cNvPr>
          <p:cNvSpPr>
            <a:spLocks noGrp="1"/>
          </p:cNvSpPr>
          <p:nvPr>
            <p:ph type="title"/>
          </p:nvPr>
        </p:nvSpPr>
        <p:spPr>
          <a:xfrm>
            <a:off x="838200" y="631825"/>
            <a:ext cx="10515600" cy="1325563"/>
          </a:xfrm>
        </p:spPr>
        <p:txBody>
          <a:bodyPr>
            <a:normAutofit/>
          </a:bodyPr>
          <a:lstStyle/>
          <a:p>
            <a:r>
              <a:rPr lang="en-US" dirty="0"/>
              <a:t>About Us</a:t>
            </a:r>
          </a:p>
        </p:txBody>
      </p:sp>
      <p:sp>
        <p:nvSpPr>
          <p:cNvPr id="3" name="Content Placeholder 2">
            <a:extLst>
              <a:ext uri="{FF2B5EF4-FFF2-40B4-BE49-F238E27FC236}">
                <a16:creationId xmlns:a16="http://schemas.microsoft.com/office/drawing/2014/main" id="{D57C4836-7D29-9B44-B1B0-450039E15414}"/>
              </a:ext>
            </a:extLst>
          </p:cNvPr>
          <p:cNvSpPr>
            <a:spLocks noGrp="1"/>
          </p:cNvSpPr>
          <p:nvPr>
            <p:ph idx="1"/>
          </p:nvPr>
        </p:nvSpPr>
        <p:spPr>
          <a:xfrm>
            <a:off x="838200" y="2057400"/>
            <a:ext cx="10515600" cy="3871762"/>
          </a:xfrm>
        </p:spPr>
        <p:txBody>
          <a:bodyPr>
            <a:normAutofit/>
          </a:bodyPr>
          <a:lstStyle/>
          <a:p>
            <a:r>
              <a:rPr lang="en-IN" sz="2400" dirty="0"/>
              <a:t>Specialize in the assisting in purchase and sale of ships.</a:t>
            </a:r>
          </a:p>
          <a:p>
            <a:r>
              <a:rPr lang="en-IN" sz="2400" dirty="0"/>
              <a:t>Vessels price valuations</a:t>
            </a:r>
          </a:p>
          <a:p>
            <a:r>
              <a:rPr lang="en-IN" sz="2400" dirty="0"/>
              <a:t>Recycling and Demolition of ships</a:t>
            </a:r>
          </a:p>
          <a:p>
            <a:r>
              <a:rPr lang="en-IN" sz="2400" dirty="0"/>
              <a:t>Objective : Assess the price of a bulk carrier and suggest a bidding price.</a:t>
            </a:r>
          </a:p>
          <a:p>
            <a:endParaRPr lang="en-US" sz="2400" dirty="0"/>
          </a:p>
        </p:txBody>
      </p:sp>
    </p:spTree>
    <p:extLst>
      <p:ext uri="{BB962C8B-B14F-4D97-AF65-F5344CB8AC3E}">
        <p14:creationId xmlns:p14="http://schemas.microsoft.com/office/powerpoint/2010/main" val="1417732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978E-8695-7742-9E15-3EF6214DD0E2}"/>
              </a:ext>
            </a:extLst>
          </p:cNvPr>
          <p:cNvSpPr>
            <a:spLocks noGrp="1"/>
          </p:cNvSpPr>
          <p:nvPr>
            <p:ph type="title"/>
          </p:nvPr>
        </p:nvSpPr>
        <p:spPr/>
        <p:txBody>
          <a:bodyPr/>
          <a:lstStyle/>
          <a:p>
            <a:br>
              <a:rPr lang="en-US" dirty="0"/>
            </a:br>
            <a:endParaRPr lang="en-US" dirty="0"/>
          </a:p>
        </p:txBody>
      </p:sp>
      <p:graphicFrame>
        <p:nvGraphicFramePr>
          <p:cNvPr id="8" name="Content Placeholder 7">
            <a:extLst>
              <a:ext uri="{FF2B5EF4-FFF2-40B4-BE49-F238E27FC236}">
                <a16:creationId xmlns:a16="http://schemas.microsoft.com/office/drawing/2014/main" id="{83C2A59A-317E-4D78-B55F-6C1DB4C6698D}"/>
              </a:ext>
            </a:extLst>
          </p:cNvPr>
          <p:cNvGraphicFramePr>
            <a:graphicFrameLocks noGrp="1"/>
          </p:cNvGraphicFramePr>
          <p:nvPr>
            <p:ph idx="1"/>
          </p:nvPr>
        </p:nvGraphicFramePr>
        <p:xfrm>
          <a:off x="1073305" y="1178854"/>
          <a:ext cx="10045390" cy="3682250"/>
        </p:xfrm>
        <a:graphic>
          <a:graphicData uri="http://schemas.openxmlformats.org/drawingml/2006/table">
            <a:tbl>
              <a:tblPr firstRow="1" bandRow="1">
                <a:tableStyleId>{5C22544A-7EE6-4342-B048-85BDC9FD1C3A}</a:tableStyleId>
              </a:tblPr>
              <a:tblGrid>
                <a:gridCol w="3338969">
                  <a:extLst>
                    <a:ext uri="{9D8B030D-6E8A-4147-A177-3AD203B41FA5}">
                      <a16:colId xmlns:a16="http://schemas.microsoft.com/office/drawing/2014/main" val="3513610632"/>
                    </a:ext>
                  </a:extLst>
                </a:gridCol>
                <a:gridCol w="3591068">
                  <a:extLst>
                    <a:ext uri="{9D8B030D-6E8A-4147-A177-3AD203B41FA5}">
                      <a16:colId xmlns:a16="http://schemas.microsoft.com/office/drawing/2014/main" val="4025465740"/>
                    </a:ext>
                  </a:extLst>
                </a:gridCol>
                <a:gridCol w="3115353">
                  <a:extLst>
                    <a:ext uri="{9D8B030D-6E8A-4147-A177-3AD203B41FA5}">
                      <a16:colId xmlns:a16="http://schemas.microsoft.com/office/drawing/2014/main" val="1875465887"/>
                    </a:ext>
                  </a:extLst>
                </a:gridCol>
              </a:tblGrid>
              <a:tr h="467398">
                <a:tc>
                  <a:txBody>
                    <a:bodyPr/>
                    <a:lstStyle/>
                    <a:p>
                      <a:endParaRPr lang="en-US" dirty="0"/>
                    </a:p>
                  </a:txBody>
                  <a:tcPr/>
                </a:tc>
                <a:tc>
                  <a:txBody>
                    <a:bodyPr/>
                    <a:lstStyle/>
                    <a:p>
                      <a:r>
                        <a:rPr lang="en-US" dirty="0"/>
                        <a:t>Independent Variables</a:t>
                      </a:r>
                    </a:p>
                  </a:txBody>
                  <a:tcPr/>
                </a:tc>
                <a:tc>
                  <a:txBody>
                    <a:bodyPr/>
                    <a:lstStyle/>
                    <a:p>
                      <a:r>
                        <a:rPr lang="en-US" dirty="0"/>
                        <a:t>Predicted Price</a:t>
                      </a:r>
                    </a:p>
                  </a:txBody>
                  <a:tcPr/>
                </a:tc>
                <a:extLst>
                  <a:ext uri="{0D108BD9-81ED-4DB2-BD59-A6C34878D82A}">
                    <a16:rowId xmlns:a16="http://schemas.microsoft.com/office/drawing/2014/main" val="790441118"/>
                  </a:ext>
                </a:extLst>
              </a:tr>
              <a:tr h="803713">
                <a:tc>
                  <a:txBody>
                    <a:bodyPr/>
                    <a:lstStyle/>
                    <a:p>
                      <a:r>
                        <a:rPr lang="en-US" dirty="0"/>
                        <a:t>5 years younger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Age=6,  DWT=172,CapeSize=12479</a:t>
                      </a:r>
                    </a:p>
                  </a:txBody>
                  <a:tcPr/>
                </a:tc>
                <a:tc>
                  <a:txBody>
                    <a:bodyPr/>
                    <a:lstStyle/>
                    <a:p>
                      <a:r>
                        <a:rPr lang="en-US" dirty="0"/>
                        <a:t>$148.54 M</a:t>
                      </a:r>
                    </a:p>
                  </a:txBody>
                  <a:tcPr/>
                </a:tc>
                <a:extLst>
                  <a:ext uri="{0D108BD9-81ED-4DB2-BD59-A6C34878D82A}">
                    <a16:rowId xmlns:a16="http://schemas.microsoft.com/office/drawing/2014/main" val="1519853987"/>
                  </a:ext>
                </a:extLst>
              </a:tr>
              <a:tr h="803713">
                <a:tc>
                  <a:txBody>
                    <a:bodyPr/>
                    <a:lstStyle/>
                    <a:p>
                      <a:r>
                        <a:rPr lang="en-US" dirty="0"/>
                        <a:t>20 k DWT lighter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Age=11,DWT=152,CapeSize=12479</a:t>
                      </a:r>
                    </a:p>
                  </a:txBody>
                  <a:tcPr/>
                </a:tc>
                <a:tc>
                  <a:txBody>
                    <a:bodyPr/>
                    <a:lstStyle/>
                    <a:p>
                      <a:r>
                        <a:rPr lang="en-US" dirty="0"/>
                        <a:t>$120.98 M</a:t>
                      </a:r>
                    </a:p>
                  </a:txBody>
                  <a:tcPr/>
                </a:tc>
                <a:extLst>
                  <a:ext uri="{0D108BD9-81ED-4DB2-BD59-A6C34878D82A}">
                    <a16:rowId xmlns:a16="http://schemas.microsoft.com/office/drawing/2014/main" val="3139934513"/>
                  </a:ext>
                </a:extLst>
              </a:tr>
              <a:tr h="803713">
                <a:tc>
                  <a:txBody>
                    <a:bodyPr/>
                    <a:lstStyle/>
                    <a:p>
                      <a:r>
                        <a:rPr lang="en-US" dirty="0"/>
                        <a:t>30 % Lower charter 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Age=11,DWT=172,CapeSize=8735</a:t>
                      </a:r>
                    </a:p>
                  </a:txBody>
                  <a:tcPr/>
                </a:tc>
                <a:tc>
                  <a:txBody>
                    <a:bodyPr/>
                    <a:lstStyle/>
                    <a:p>
                      <a:r>
                        <a:rPr lang="en-US" dirty="0"/>
                        <a:t>$98.84 M</a:t>
                      </a:r>
                    </a:p>
                  </a:txBody>
                  <a:tcPr/>
                </a:tc>
                <a:extLst>
                  <a:ext uri="{0D108BD9-81ED-4DB2-BD59-A6C34878D82A}">
                    <a16:rowId xmlns:a16="http://schemas.microsoft.com/office/drawing/2014/main" val="1948934209"/>
                  </a:ext>
                </a:extLst>
              </a:tr>
              <a:tr h="803713">
                <a:tc>
                  <a:txBody>
                    <a:bodyPr/>
                    <a:lstStyle/>
                    <a:p>
                      <a:r>
                        <a:rPr lang="en-US" dirty="0"/>
                        <a:t>If the ship is sold after 3 years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Age=14,DWT=172,CapeSize=12479</a:t>
                      </a:r>
                    </a:p>
                  </a:txBody>
                  <a:tcPr/>
                </a:tc>
                <a:tc>
                  <a:txBody>
                    <a:bodyPr/>
                    <a:lstStyle/>
                    <a:p>
                      <a:r>
                        <a:rPr lang="en-US" dirty="0"/>
                        <a:t>$112.2 M</a:t>
                      </a:r>
                    </a:p>
                  </a:txBody>
                  <a:tcPr/>
                </a:tc>
                <a:extLst>
                  <a:ext uri="{0D108BD9-81ED-4DB2-BD59-A6C34878D82A}">
                    <a16:rowId xmlns:a16="http://schemas.microsoft.com/office/drawing/2014/main" val="2445840567"/>
                  </a:ext>
                </a:extLst>
              </a:tr>
            </a:tbl>
          </a:graphicData>
        </a:graphic>
      </p:graphicFrame>
      <p:sp>
        <p:nvSpPr>
          <p:cNvPr id="3" name="TextBox 2">
            <a:extLst>
              <a:ext uri="{FF2B5EF4-FFF2-40B4-BE49-F238E27FC236}">
                <a16:creationId xmlns:a16="http://schemas.microsoft.com/office/drawing/2014/main" id="{0C7B031C-2072-FD4F-9841-BE55EE9139B9}"/>
              </a:ext>
            </a:extLst>
          </p:cNvPr>
          <p:cNvSpPr txBox="1"/>
          <p:nvPr/>
        </p:nvSpPr>
        <p:spPr>
          <a:xfrm>
            <a:off x="1073305" y="563301"/>
            <a:ext cx="4045105" cy="615553"/>
          </a:xfrm>
          <a:prstGeom prst="rect">
            <a:avLst/>
          </a:prstGeom>
          <a:noFill/>
        </p:spPr>
        <p:txBody>
          <a:bodyPr wrap="square" rtlCol="0">
            <a:spAutoFit/>
          </a:bodyPr>
          <a:lstStyle/>
          <a:p>
            <a:r>
              <a:rPr lang="en-US" sz="3400" dirty="0"/>
              <a:t>Price Prediction </a:t>
            </a:r>
          </a:p>
        </p:txBody>
      </p:sp>
    </p:spTree>
    <p:extLst>
      <p:ext uri="{BB962C8B-B14F-4D97-AF65-F5344CB8AC3E}">
        <p14:creationId xmlns:p14="http://schemas.microsoft.com/office/powerpoint/2010/main" val="342210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E495-1228-1649-90A5-348E54E3B6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8B98F1-C780-5A46-9821-7937713F6DF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516DA47-12E5-F742-8AB0-142134099C84}"/>
              </a:ext>
            </a:extLst>
          </p:cNvPr>
          <p:cNvPicPr>
            <a:picLocks noChangeAspect="1"/>
          </p:cNvPicPr>
          <p:nvPr/>
        </p:nvPicPr>
        <p:blipFill>
          <a:blip r:embed="rId2"/>
          <a:stretch>
            <a:fillRect/>
          </a:stretch>
        </p:blipFill>
        <p:spPr>
          <a:xfrm>
            <a:off x="1052512" y="2231451"/>
            <a:ext cx="5043488" cy="3420048"/>
          </a:xfrm>
          <a:prstGeom prst="rect">
            <a:avLst/>
          </a:prstGeom>
        </p:spPr>
      </p:pic>
      <p:pic>
        <p:nvPicPr>
          <p:cNvPr id="7" name="Picture 6">
            <a:extLst>
              <a:ext uri="{FF2B5EF4-FFF2-40B4-BE49-F238E27FC236}">
                <a16:creationId xmlns:a16="http://schemas.microsoft.com/office/drawing/2014/main" id="{8B5AD0D1-8E61-AE47-AE35-C34CDA61D468}"/>
              </a:ext>
            </a:extLst>
          </p:cNvPr>
          <p:cNvPicPr>
            <a:picLocks noChangeAspect="1"/>
          </p:cNvPicPr>
          <p:nvPr/>
        </p:nvPicPr>
        <p:blipFill>
          <a:blip r:embed="rId3"/>
          <a:stretch>
            <a:fillRect/>
          </a:stretch>
        </p:blipFill>
        <p:spPr>
          <a:xfrm>
            <a:off x="6310312" y="2231452"/>
            <a:ext cx="4730124" cy="3420048"/>
          </a:xfrm>
          <a:prstGeom prst="rect">
            <a:avLst/>
          </a:prstGeom>
        </p:spPr>
      </p:pic>
    </p:spTree>
    <p:extLst>
      <p:ext uri="{BB962C8B-B14F-4D97-AF65-F5344CB8AC3E}">
        <p14:creationId xmlns:p14="http://schemas.microsoft.com/office/powerpoint/2010/main" val="82109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B2177A-1F64-2842-8000-8C2F6980F502}"/>
              </a:ext>
            </a:extLst>
          </p:cNvPr>
          <p:cNvPicPr>
            <a:picLocks noChangeAspect="1"/>
          </p:cNvPicPr>
          <p:nvPr/>
        </p:nvPicPr>
        <p:blipFill rotWithShape="1">
          <a:blip r:embed="rId3"/>
          <a:srcRect t="4074" b="11656"/>
          <a:stretch/>
        </p:blipFill>
        <p:spPr>
          <a:xfrm>
            <a:off x="0" y="10"/>
            <a:ext cx="12192000" cy="6857990"/>
          </a:xfrm>
          <a:prstGeom prst="rect">
            <a:avLst/>
          </a:prstGeom>
        </p:spPr>
      </p:pic>
      <p:sp>
        <p:nvSpPr>
          <p:cNvPr id="35"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7BBE06C-824D-8E42-8B6D-D8A3523410DC}"/>
              </a:ext>
            </a:extLst>
          </p:cNvPr>
          <p:cNvSpPr>
            <a:spLocks noGrp="1"/>
          </p:cNvSpPr>
          <p:nvPr>
            <p:ph type="title"/>
          </p:nvPr>
        </p:nvSpPr>
        <p:spPr>
          <a:xfrm>
            <a:off x="709448" y="1913950"/>
            <a:ext cx="4204137" cy="1342754"/>
          </a:xfrm>
        </p:spPr>
        <p:txBody>
          <a:bodyPr>
            <a:normAutofit/>
          </a:bodyPr>
          <a:lstStyle/>
          <a:p>
            <a:pPr algn="ctr"/>
            <a:br>
              <a:rPr lang="en-US" sz="1700" dirty="0"/>
            </a:br>
            <a:r>
              <a:rPr lang="en-US" dirty="0"/>
              <a:t>Bet Performer</a:t>
            </a:r>
            <a:br>
              <a:rPr lang="en-US" sz="1700" dirty="0"/>
            </a:br>
            <a:br>
              <a:rPr lang="en-US" sz="1700" dirty="0"/>
            </a:br>
            <a:br>
              <a:rPr lang="en-US" sz="1700" dirty="0"/>
            </a:br>
            <a:endParaRPr lang="en-US" sz="1700" dirty="0"/>
          </a:p>
        </p:txBody>
      </p:sp>
      <p:cxnSp>
        <p:nvCxnSpPr>
          <p:cNvPr id="36" name="Straight Connector 18">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19AEE30-C071-48F8-976E-9E7193194C6B}"/>
              </a:ext>
            </a:extLst>
          </p:cNvPr>
          <p:cNvGraphicFramePr>
            <a:graphicFrameLocks noGrp="1"/>
          </p:cNvGraphicFramePr>
          <p:nvPr>
            <p:ph idx="1"/>
            <p:extLst>
              <p:ext uri="{D42A27DB-BD31-4B8C-83A1-F6EECF244321}">
                <p14:modId xmlns:p14="http://schemas.microsoft.com/office/powerpoint/2010/main" val="3793313788"/>
              </p:ext>
            </p:extLst>
          </p:nvPr>
        </p:nvGraphicFramePr>
        <p:xfrm>
          <a:off x="525516" y="3417573"/>
          <a:ext cx="4593021" cy="26198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0865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9A0E5-9201-E246-9094-5021D01B4FA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Ship Valuation</a:t>
            </a: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0E8016-49A9-C440-AA07-B4B502778EF0}"/>
              </a:ext>
            </a:extLst>
          </p:cNvPr>
          <p:cNvSpPr>
            <a:spLocks noGrp="1"/>
          </p:cNvSpPr>
          <p:nvPr>
            <p:ph idx="1"/>
          </p:nvPr>
        </p:nvSpPr>
        <p:spPr>
          <a:xfrm>
            <a:off x="4976031" y="1370277"/>
            <a:ext cx="6377769" cy="4930246"/>
          </a:xfrm>
        </p:spPr>
        <p:txBody>
          <a:bodyPr anchor="ctr">
            <a:normAutofit/>
          </a:bodyPr>
          <a:lstStyle/>
          <a:p>
            <a:pPr marL="0" indent="0">
              <a:buNone/>
            </a:pPr>
            <a:r>
              <a:rPr lang="en-US" sz="2000" dirty="0"/>
              <a:t>Market Approach – </a:t>
            </a:r>
            <a:r>
              <a:rPr lang="en-IN" sz="2000" dirty="0"/>
              <a:t>Find price of ship based on comparable recent transactions</a:t>
            </a:r>
          </a:p>
          <a:p>
            <a:pPr marL="0" indent="0">
              <a:buNone/>
            </a:pPr>
            <a:endParaRPr lang="en-US" sz="2000" dirty="0"/>
          </a:p>
          <a:p>
            <a:pPr marL="0" indent="0">
              <a:buNone/>
            </a:pPr>
            <a:r>
              <a:rPr lang="en-US" sz="2000" dirty="0"/>
              <a:t>Factors </a:t>
            </a:r>
          </a:p>
          <a:p>
            <a:r>
              <a:rPr lang="en-US" sz="2000" dirty="0"/>
              <a:t>Ship Type (</a:t>
            </a:r>
            <a:r>
              <a:rPr lang="en-US" sz="2000" dirty="0" err="1"/>
              <a:t>Capesize</a:t>
            </a:r>
            <a:r>
              <a:rPr lang="en-US" sz="2000" dirty="0"/>
              <a:t>)</a:t>
            </a:r>
          </a:p>
          <a:p>
            <a:r>
              <a:rPr lang="en-US" sz="2000" dirty="0"/>
              <a:t>Age </a:t>
            </a:r>
          </a:p>
          <a:p>
            <a:r>
              <a:rPr lang="en-US" sz="2000" dirty="0"/>
              <a:t>Size ( DWT)</a:t>
            </a:r>
          </a:p>
          <a:p>
            <a:r>
              <a:rPr lang="en-US" sz="2000" dirty="0"/>
              <a:t>Condition </a:t>
            </a:r>
          </a:p>
          <a:p>
            <a:r>
              <a:rPr lang="en-US" sz="2000" dirty="0"/>
              <a:t>Other factors: Type of the main engine and its capacity,  Reputation of manufacturing company and production quality, Current market &amp; economic conditions.</a:t>
            </a:r>
            <a:endParaRPr lang="en-IN" sz="2000" dirty="0"/>
          </a:p>
          <a:p>
            <a:pPr marL="0" indent="0">
              <a:buNone/>
            </a:pPr>
            <a:endParaRPr lang="en-US" sz="2000" dirty="0"/>
          </a:p>
          <a:p>
            <a:endParaRPr lang="en-US" sz="2000" dirty="0"/>
          </a:p>
        </p:txBody>
      </p:sp>
    </p:spTree>
    <p:extLst>
      <p:ext uri="{BB962C8B-B14F-4D97-AF65-F5344CB8AC3E}">
        <p14:creationId xmlns:p14="http://schemas.microsoft.com/office/powerpoint/2010/main" val="169069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B3AE-EB52-014E-A180-B70A0553D348}"/>
              </a:ext>
            </a:extLst>
          </p:cNvPr>
          <p:cNvSpPr>
            <a:spLocks noGrp="1"/>
          </p:cNvSpPr>
          <p:nvPr>
            <p:ph type="title"/>
          </p:nvPr>
        </p:nvSpPr>
        <p:spPr>
          <a:xfrm>
            <a:off x="6653600" y="1396289"/>
            <a:ext cx="5006336" cy="1325563"/>
          </a:xfrm>
        </p:spPr>
        <p:txBody>
          <a:bodyPr>
            <a:normAutofit/>
          </a:bodyPr>
          <a:lstStyle/>
          <a:p>
            <a:r>
              <a:rPr lang="en-US" dirty="0"/>
              <a:t>Which is the best comparable ship ?</a:t>
            </a:r>
          </a:p>
        </p:txBody>
      </p:sp>
      <p:sp>
        <p:nvSpPr>
          <p:cNvPr id="13" name="Freeform: Shape 12">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309BCCE-6A81-3842-A7A3-B7F2B36A9202}"/>
              </a:ext>
            </a:extLst>
          </p:cNvPr>
          <p:cNvPicPr>
            <a:picLocks noChangeAspect="1"/>
          </p:cNvPicPr>
          <p:nvPr/>
        </p:nvPicPr>
        <p:blipFill>
          <a:blip r:embed="rId2"/>
          <a:stretch>
            <a:fillRect/>
          </a:stretch>
        </p:blipFill>
        <p:spPr>
          <a:xfrm>
            <a:off x="364241" y="643466"/>
            <a:ext cx="4105275" cy="4105275"/>
          </a:xfrm>
          <a:prstGeom prst="rect">
            <a:avLst/>
          </a:prstGeom>
        </p:spPr>
      </p:pic>
      <p:sp>
        <p:nvSpPr>
          <p:cNvPr id="3" name="Content Placeholder 2">
            <a:extLst>
              <a:ext uri="{FF2B5EF4-FFF2-40B4-BE49-F238E27FC236}">
                <a16:creationId xmlns:a16="http://schemas.microsoft.com/office/drawing/2014/main" id="{46F18EEC-DB5D-3544-8FD7-E622D75058FC}"/>
              </a:ext>
            </a:extLst>
          </p:cNvPr>
          <p:cNvSpPr>
            <a:spLocks noGrp="1"/>
          </p:cNvSpPr>
          <p:nvPr>
            <p:ph idx="1"/>
          </p:nvPr>
        </p:nvSpPr>
        <p:spPr>
          <a:xfrm>
            <a:off x="6658044" y="2871982"/>
            <a:ext cx="5006336" cy="3181684"/>
          </a:xfrm>
        </p:spPr>
        <p:txBody>
          <a:bodyPr anchor="t">
            <a:normAutofit/>
          </a:bodyPr>
          <a:lstStyle/>
          <a:p>
            <a:pPr marL="0" indent="0">
              <a:buNone/>
            </a:pPr>
            <a:r>
              <a:rPr lang="en-US" sz="1800" dirty="0"/>
              <a:t>In order to find the best comparable ship  to the Bet Performer, the following approaches can be used</a:t>
            </a:r>
          </a:p>
          <a:p>
            <a:pPr marL="0" indent="0">
              <a:buNone/>
            </a:pPr>
            <a:endParaRPr lang="en-US" sz="1800" dirty="0"/>
          </a:p>
          <a:p>
            <a:r>
              <a:rPr lang="en-IN" sz="1800" dirty="0"/>
              <a:t>Ranking  Ships</a:t>
            </a:r>
          </a:p>
          <a:p>
            <a:r>
              <a:rPr lang="en-IN" sz="1800" dirty="0"/>
              <a:t>K-nearest </a:t>
            </a:r>
            <a:r>
              <a:rPr lang="en-IN" sz="1800" dirty="0" err="1"/>
              <a:t>neighbors</a:t>
            </a:r>
            <a:r>
              <a:rPr lang="en-IN" sz="1800" dirty="0"/>
              <a:t> Regression </a:t>
            </a:r>
          </a:p>
          <a:p>
            <a:pPr marL="0" indent="0">
              <a:buNone/>
            </a:pPr>
            <a:endParaRPr lang="en-US" sz="1800" dirty="0"/>
          </a:p>
        </p:txBody>
      </p:sp>
    </p:spTree>
    <p:extLst>
      <p:ext uri="{BB962C8B-B14F-4D97-AF65-F5344CB8AC3E}">
        <p14:creationId xmlns:p14="http://schemas.microsoft.com/office/powerpoint/2010/main" val="5146831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AFFDD3-45EE-8147-A96B-CC5604E09EB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Ranking Approach </a:t>
            </a:r>
          </a:p>
        </p:txBody>
      </p:sp>
      <p:pic>
        <p:nvPicPr>
          <p:cNvPr id="8" name="Picture 7">
            <a:extLst>
              <a:ext uri="{FF2B5EF4-FFF2-40B4-BE49-F238E27FC236}">
                <a16:creationId xmlns:a16="http://schemas.microsoft.com/office/drawing/2014/main" id="{D168DEB8-5519-9548-A82F-1E4D1396D5E1}"/>
              </a:ext>
            </a:extLst>
          </p:cNvPr>
          <p:cNvPicPr>
            <a:picLocks noChangeAspect="1"/>
          </p:cNvPicPr>
          <p:nvPr/>
        </p:nvPicPr>
        <p:blipFill>
          <a:blip r:embed="rId2"/>
          <a:stretch>
            <a:fillRect/>
          </a:stretch>
        </p:blipFill>
        <p:spPr>
          <a:xfrm>
            <a:off x="4672091" y="849284"/>
            <a:ext cx="5621865" cy="1546012"/>
          </a:xfrm>
          <a:prstGeom prst="rect">
            <a:avLst/>
          </a:prstGeom>
        </p:spPr>
      </p:pic>
      <p:sp>
        <p:nvSpPr>
          <p:cNvPr id="12" name="Content Placeholder 2">
            <a:extLst>
              <a:ext uri="{FF2B5EF4-FFF2-40B4-BE49-F238E27FC236}">
                <a16:creationId xmlns:a16="http://schemas.microsoft.com/office/drawing/2014/main" id="{076E0F2D-768C-E543-B3D6-623E874774F5}"/>
              </a:ext>
            </a:extLst>
          </p:cNvPr>
          <p:cNvSpPr>
            <a:spLocks noGrp="1"/>
          </p:cNvSpPr>
          <p:nvPr>
            <p:ph idx="1"/>
          </p:nvPr>
        </p:nvSpPr>
        <p:spPr>
          <a:xfrm>
            <a:off x="3978234" y="2743200"/>
            <a:ext cx="7248566" cy="3433763"/>
          </a:xfrm>
        </p:spPr>
        <p:txBody>
          <a:bodyPr>
            <a:noAutofit/>
          </a:bodyPr>
          <a:lstStyle/>
          <a:p>
            <a:r>
              <a:rPr lang="en-IN" sz="1800" dirty="0"/>
              <a:t>Each feature was compared to the respective feature of Bet Performer and the difference was calculated.</a:t>
            </a:r>
          </a:p>
          <a:p>
            <a:r>
              <a:rPr lang="en-IN" sz="1800" dirty="0"/>
              <a:t>The difference calculated for each feature was normalized to a range of 0 to 1.</a:t>
            </a:r>
          </a:p>
          <a:p>
            <a:r>
              <a:rPr lang="en-IN" sz="1800" dirty="0"/>
              <a:t>The normalized difference was multiplied with the correlation between each feature and the price of the ship in order to give more weight to features that were strongly correlated.</a:t>
            </a:r>
          </a:p>
          <a:p>
            <a:r>
              <a:rPr lang="en-IN" sz="1800" dirty="0"/>
              <a:t>The weighted difference for all the features was added together to derive the net weighted difference.</a:t>
            </a:r>
          </a:p>
          <a:p>
            <a:r>
              <a:rPr lang="en-IN" sz="1800" dirty="0"/>
              <a:t>All the ships were sorted based on the net difference and the ships with the lowest net difference were labelled as the closest with respect to the feature of Bet Performer.  </a:t>
            </a:r>
          </a:p>
        </p:txBody>
      </p:sp>
    </p:spTree>
    <p:extLst>
      <p:ext uri="{BB962C8B-B14F-4D97-AF65-F5344CB8AC3E}">
        <p14:creationId xmlns:p14="http://schemas.microsoft.com/office/powerpoint/2010/main" val="198129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FDD3-45EE-8147-A96B-CC5604E09EB8}"/>
              </a:ext>
            </a:extLst>
          </p:cNvPr>
          <p:cNvSpPr>
            <a:spLocks noGrp="1"/>
          </p:cNvSpPr>
          <p:nvPr>
            <p:ph type="title"/>
          </p:nvPr>
        </p:nvSpPr>
        <p:spPr>
          <a:xfrm>
            <a:off x="762001" y="803325"/>
            <a:ext cx="5314536" cy="1325563"/>
          </a:xfrm>
          <a:prstGeom prst="ellipse">
            <a:avLst/>
          </a:prstGeom>
        </p:spPr>
        <p:txBody>
          <a:bodyPr>
            <a:normAutofit/>
          </a:bodyPr>
          <a:lstStyle/>
          <a:p>
            <a:r>
              <a:rPr lang="en-US" sz="2800"/>
              <a:t>K Nearest Neighbor’s Regression</a:t>
            </a:r>
          </a:p>
        </p:txBody>
      </p:sp>
      <p:sp>
        <p:nvSpPr>
          <p:cNvPr id="12" name="Content Placeholder 2">
            <a:extLst>
              <a:ext uri="{FF2B5EF4-FFF2-40B4-BE49-F238E27FC236}">
                <a16:creationId xmlns:a16="http://schemas.microsoft.com/office/drawing/2014/main" id="{076E0F2D-768C-E543-B3D6-623E874774F5}"/>
              </a:ext>
            </a:extLst>
          </p:cNvPr>
          <p:cNvSpPr>
            <a:spLocks noGrp="1"/>
          </p:cNvSpPr>
          <p:nvPr>
            <p:ph idx="1"/>
          </p:nvPr>
        </p:nvSpPr>
        <p:spPr>
          <a:xfrm>
            <a:off x="762000" y="2279018"/>
            <a:ext cx="5314543" cy="3375920"/>
          </a:xfrm>
        </p:spPr>
        <p:txBody>
          <a:bodyPr anchor="t">
            <a:normAutofit/>
          </a:bodyPr>
          <a:lstStyle/>
          <a:p>
            <a:r>
              <a:rPr lang="en-IN" sz="1400" dirty="0"/>
              <a:t>Regression method used to find the closest comparable ship based on features of Bet Performer</a:t>
            </a:r>
          </a:p>
          <a:p>
            <a:r>
              <a:rPr lang="en-IN" sz="1400" dirty="0"/>
              <a:t>KNN Regression Model </a:t>
            </a:r>
          </a:p>
          <a:p>
            <a:pPr lvl="1"/>
            <a:r>
              <a:rPr lang="en-IN" sz="1400" dirty="0"/>
              <a:t>Training Set : 70% of Data Set</a:t>
            </a:r>
          </a:p>
          <a:p>
            <a:pPr lvl="1"/>
            <a:r>
              <a:rPr lang="en-IN" sz="1400" dirty="0"/>
              <a:t>Testing Set   : 30 % of Data Set</a:t>
            </a:r>
          </a:p>
          <a:p>
            <a:r>
              <a:rPr lang="en-IN" sz="1400" dirty="0"/>
              <a:t>Perfect Prediction ??  Points along y=x line on Predicted Vs Original Price</a:t>
            </a:r>
          </a:p>
          <a:p>
            <a:r>
              <a:rPr lang="en-IN" sz="1400" dirty="0"/>
              <a:t>Most of the testing data set followed the x=y line </a:t>
            </a:r>
          </a:p>
          <a:p>
            <a:r>
              <a:rPr lang="en-IN" sz="1400" dirty="0"/>
              <a:t>Updated the Regression Model to find the nearest ship to Bet Performer </a:t>
            </a:r>
          </a:p>
          <a:p>
            <a:pPr lvl="1"/>
            <a:r>
              <a:rPr lang="en-IN" sz="1400" dirty="0"/>
              <a:t>Training Set : 100% of Data Set</a:t>
            </a:r>
          </a:p>
          <a:p>
            <a:pPr lvl="1"/>
            <a:r>
              <a:rPr lang="en-IN" sz="1400" dirty="0"/>
              <a:t>Testing Set   : Features of Bet Performer i.e. Age, DWT and </a:t>
            </a:r>
            <a:r>
              <a:rPr lang="en-IN" sz="1400" dirty="0" err="1"/>
              <a:t>Capesize</a:t>
            </a:r>
            <a:endParaRPr lang="en-IN" sz="1400" dirty="0"/>
          </a:p>
          <a:p>
            <a:endParaRPr lang="en-IN" sz="1300" dirty="0"/>
          </a:p>
        </p:txBody>
      </p:sp>
      <p:sp>
        <p:nvSpPr>
          <p:cNvPr id="22" name="Freeform: Shape 2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6A981B6A-D3AB-A74D-B863-33665A73ED1C}"/>
              </a:ext>
            </a:extLst>
          </p:cNvPr>
          <p:cNvPicPr>
            <a:picLocks noChangeAspect="1"/>
          </p:cNvPicPr>
          <p:nvPr/>
        </p:nvPicPr>
        <p:blipFill>
          <a:blip r:embed="rId2"/>
          <a:stretch>
            <a:fillRect/>
          </a:stretch>
        </p:blipFill>
        <p:spPr>
          <a:xfrm>
            <a:off x="7800975" y="623916"/>
            <a:ext cx="3722232" cy="4100124"/>
          </a:xfrm>
          <a:prstGeom prst="rect">
            <a:avLst/>
          </a:prstGeom>
        </p:spPr>
      </p:pic>
    </p:spTree>
    <p:extLst>
      <p:ext uri="{BB962C8B-B14F-4D97-AF65-F5344CB8AC3E}">
        <p14:creationId xmlns:p14="http://schemas.microsoft.com/office/powerpoint/2010/main" val="30059001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FFDD3-45EE-8147-A96B-CC5604E09EB8}"/>
              </a:ext>
            </a:extLst>
          </p:cNvPr>
          <p:cNvSpPr>
            <a:spLocks noGrp="1"/>
          </p:cNvSpPr>
          <p:nvPr>
            <p:ph type="title"/>
          </p:nvPr>
        </p:nvSpPr>
        <p:spPr>
          <a:xfrm>
            <a:off x="5297762" y="1053711"/>
            <a:ext cx="5638994" cy="1424446"/>
          </a:xfrm>
          <a:prstGeom prst="ellipse">
            <a:avLst/>
          </a:prstGeom>
        </p:spPr>
        <p:txBody>
          <a:bodyPr>
            <a:normAutofit/>
          </a:bodyPr>
          <a:lstStyle/>
          <a:p>
            <a:r>
              <a:rPr lang="en-US" sz="3100">
                <a:solidFill>
                  <a:srgbClr val="FFFFFF"/>
                </a:solidFill>
              </a:rPr>
              <a:t>K Nearest Neighbor’s Regression</a:t>
            </a:r>
          </a:p>
        </p:txBody>
      </p:sp>
      <p:pic>
        <p:nvPicPr>
          <p:cNvPr id="10" name="Picture 9">
            <a:extLst>
              <a:ext uri="{FF2B5EF4-FFF2-40B4-BE49-F238E27FC236}">
                <a16:creationId xmlns:a16="http://schemas.microsoft.com/office/drawing/2014/main" id="{C443CB4E-4568-2A4B-9E87-1E548F881D82}"/>
              </a:ext>
            </a:extLst>
          </p:cNvPr>
          <p:cNvPicPr>
            <a:picLocks noChangeAspect="1"/>
          </p:cNvPicPr>
          <p:nvPr/>
        </p:nvPicPr>
        <p:blipFill rotWithShape="1">
          <a:blip r:embed="rId2"/>
          <a:srcRect l="6277" r="-1" b="-1"/>
          <a:stretch/>
        </p:blipFill>
        <p:spPr>
          <a:xfrm>
            <a:off x="592999" y="478232"/>
            <a:ext cx="3440503" cy="2789902"/>
          </a:xfrm>
          <a:prstGeom prst="rect">
            <a:avLst/>
          </a:prstGeom>
        </p:spPr>
      </p:pic>
      <p:cxnSp>
        <p:nvCxnSpPr>
          <p:cNvPr id="58" name="Straight Connector 57">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97AA411-7C6A-4C41-AFE6-7142B73E8478}"/>
              </a:ext>
            </a:extLst>
          </p:cNvPr>
          <p:cNvPicPr>
            <a:picLocks noChangeAspect="1"/>
          </p:cNvPicPr>
          <p:nvPr/>
        </p:nvPicPr>
        <p:blipFill rotWithShape="1">
          <a:blip r:embed="rId3"/>
          <a:srcRect l="698" r="14432" b="-3"/>
          <a:stretch/>
        </p:blipFill>
        <p:spPr>
          <a:xfrm>
            <a:off x="492569" y="3589867"/>
            <a:ext cx="3641363" cy="2788920"/>
          </a:xfrm>
          <a:prstGeom prst="rect">
            <a:avLst/>
          </a:prstGeom>
        </p:spPr>
      </p:pic>
      <p:sp>
        <p:nvSpPr>
          <p:cNvPr id="12" name="Content Placeholder 2">
            <a:extLst>
              <a:ext uri="{FF2B5EF4-FFF2-40B4-BE49-F238E27FC236}">
                <a16:creationId xmlns:a16="http://schemas.microsoft.com/office/drawing/2014/main" id="{076E0F2D-768C-E543-B3D6-623E874774F5}"/>
              </a:ext>
            </a:extLst>
          </p:cNvPr>
          <p:cNvSpPr>
            <a:spLocks noGrp="1"/>
          </p:cNvSpPr>
          <p:nvPr>
            <p:ph idx="1"/>
          </p:nvPr>
        </p:nvSpPr>
        <p:spPr>
          <a:xfrm>
            <a:off x="5297762" y="2799889"/>
            <a:ext cx="5747187" cy="2987543"/>
          </a:xfrm>
        </p:spPr>
        <p:txBody>
          <a:bodyPr anchor="t">
            <a:normAutofit/>
          </a:bodyPr>
          <a:lstStyle/>
          <a:p>
            <a:r>
              <a:rPr lang="en-IN" sz="1500" dirty="0">
                <a:solidFill>
                  <a:srgbClr val="FFFFFF"/>
                </a:solidFill>
              </a:rPr>
              <a:t>Which is the nearest neighbour of Bet Performer?     </a:t>
            </a:r>
          </a:p>
          <a:p>
            <a:pPr>
              <a:buFont typeface="Wingdings" pitchFamily="2" charset="2"/>
              <a:buChar char="ü"/>
            </a:pPr>
            <a:r>
              <a:rPr lang="en-IN" sz="1500" dirty="0">
                <a:solidFill>
                  <a:srgbClr val="FFFFFF"/>
                </a:solidFill>
              </a:rPr>
              <a:t>     </a:t>
            </a:r>
            <a:r>
              <a:rPr lang="en-IN" sz="1500" dirty="0" err="1">
                <a:solidFill>
                  <a:srgbClr val="FFFFFF"/>
                </a:solidFill>
              </a:rPr>
              <a:t>Sumihou</a:t>
            </a:r>
            <a:r>
              <a:rPr lang="en-IN" sz="1500" dirty="0">
                <a:solidFill>
                  <a:srgbClr val="FFFFFF"/>
                </a:solidFill>
              </a:rPr>
              <a:t> with a predicted price of $ 105 M.</a:t>
            </a:r>
          </a:p>
          <a:p>
            <a:endParaRPr lang="en-IN" sz="1500" dirty="0">
              <a:solidFill>
                <a:srgbClr val="FFFFFF"/>
              </a:solidFill>
            </a:endParaRPr>
          </a:p>
          <a:p>
            <a:r>
              <a:rPr lang="en-IN" sz="1500" dirty="0">
                <a:solidFill>
                  <a:srgbClr val="FFFFFF"/>
                </a:solidFill>
              </a:rPr>
              <a:t>How many ships we should consider to predict the price of Bet Performer Accurately?</a:t>
            </a:r>
          </a:p>
          <a:p>
            <a:pPr>
              <a:buFont typeface="Wingdings" pitchFamily="2" charset="2"/>
              <a:buChar char="ü"/>
            </a:pPr>
            <a:r>
              <a:rPr lang="en-IN" sz="1500" dirty="0">
                <a:solidFill>
                  <a:srgbClr val="FFFFFF"/>
                </a:solidFill>
              </a:rPr>
              <a:t>     K=5</a:t>
            </a:r>
          </a:p>
          <a:p>
            <a:pPr marL="0" indent="0">
              <a:buNone/>
            </a:pPr>
            <a:endParaRPr lang="en-IN" sz="1500" dirty="0">
              <a:solidFill>
                <a:srgbClr val="FFFFFF"/>
              </a:solidFill>
            </a:endParaRPr>
          </a:p>
          <a:p>
            <a:r>
              <a:rPr lang="en-IN" sz="1500" dirty="0">
                <a:solidFill>
                  <a:srgbClr val="FFFFFF"/>
                </a:solidFill>
              </a:rPr>
              <a:t>Limitations</a:t>
            </a:r>
          </a:p>
          <a:p>
            <a:pPr>
              <a:buFont typeface="Wingdings" pitchFamily="2" charset="2"/>
              <a:buChar char="ü"/>
            </a:pPr>
            <a:r>
              <a:rPr lang="en-IN" sz="1500" dirty="0">
                <a:solidFill>
                  <a:srgbClr val="FFFFFF"/>
                </a:solidFill>
              </a:rPr>
              <a:t>     Consider a small sample size for feature matching</a:t>
            </a:r>
          </a:p>
          <a:p>
            <a:pPr marL="0" indent="0">
              <a:buNone/>
            </a:pPr>
            <a:endParaRPr lang="en-IN" sz="1500" dirty="0">
              <a:solidFill>
                <a:srgbClr val="FFFFFF"/>
              </a:solidFill>
            </a:endParaRPr>
          </a:p>
          <a:p>
            <a:pPr marL="0" indent="0">
              <a:buNone/>
            </a:pPr>
            <a:endParaRPr lang="en-IN" sz="1500" dirty="0">
              <a:solidFill>
                <a:srgbClr val="FFFFFF"/>
              </a:solidFill>
            </a:endParaRPr>
          </a:p>
          <a:p>
            <a:endParaRPr lang="en-IN" sz="1500" dirty="0">
              <a:solidFill>
                <a:srgbClr val="FFFFFF"/>
              </a:solidFill>
            </a:endParaRPr>
          </a:p>
        </p:txBody>
      </p:sp>
    </p:spTree>
    <p:extLst>
      <p:ext uri="{BB962C8B-B14F-4D97-AF65-F5344CB8AC3E}">
        <p14:creationId xmlns:p14="http://schemas.microsoft.com/office/powerpoint/2010/main" val="237717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CE466-D868-C142-9470-A51248E7E6DE}"/>
              </a:ext>
            </a:extLst>
          </p:cNvPr>
          <p:cNvSpPr>
            <a:spLocks noGrp="1"/>
          </p:cNvSpPr>
          <p:nvPr>
            <p:ph type="title"/>
          </p:nvPr>
        </p:nvSpPr>
        <p:spPr>
          <a:xfrm>
            <a:off x="838200" y="365125"/>
            <a:ext cx="10515600" cy="1325563"/>
          </a:xfrm>
        </p:spPr>
        <p:txBody>
          <a:bodyPr>
            <a:normAutofit/>
          </a:bodyPr>
          <a:lstStyle/>
          <a:p>
            <a:r>
              <a:rPr lang="en-US">
                <a:solidFill>
                  <a:schemeClr val="bg1"/>
                </a:solidFill>
              </a:rPr>
              <a:t>Predicting the price of the ship</a:t>
            </a:r>
          </a:p>
        </p:txBody>
      </p:sp>
      <p:graphicFrame>
        <p:nvGraphicFramePr>
          <p:cNvPr id="26" name="Content Placeholder 2">
            <a:extLst>
              <a:ext uri="{FF2B5EF4-FFF2-40B4-BE49-F238E27FC236}">
                <a16:creationId xmlns:a16="http://schemas.microsoft.com/office/drawing/2014/main" id="{13BA88EE-5DA0-4664-B4D3-E16B3AB2CD8F}"/>
              </a:ext>
            </a:extLst>
          </p:cNvPr>
          <p:cNvGraphicFramePr>
            <a:graphicFrameLocks noGrp="1"/>
          </p:cNvGraphicFramePr>
          <p:nvPr>
            <p:ph idx="1"/>
            <p:extLst>
              <p:ext uri="{D42A27DB-BD31-4B8C-83A1-F6EECF244321}">
                <p14:modId xmlns:p14="http://schemas.microsoft.com/office/powerpoint/2010/main" val="4243168221"/>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689213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1041</Words>
  <Application>Microsoft Macintosh PowerPoint</Application>
  <PresentationFormat>Widescreen</PresentationFormat>
  <Paragraphs>132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Palatino</vt:lpstr>
      <vt:lpstr>Wingdings</vt:lpstr>
      <vt:lpstr>Office Theme</vt:lpstr>
      <vt:lpstr>Compass Maritime Services LLC : Valuing ships </vt:lpstr>
      <vt:lpstr>About Us</vt:lpstr>
      <vt:lpstr> Bet Performer   </vt:lpstr>
      <vt:lpstr>Ship Valuation</vt:lpstr>
      <vt:lpstr>Which is the best comparable ship ?</vt:lpstr>
      <vt:lpstr>Ranking Approach </vt:lpstr>
      <vt:lpstr>K Nearest Neighbor’s Regression</vt:lpstr>
      <vt:lpstr>K Nearest Neighbor’s Regression</vt:lpstr>
      <vt:lpstr>Predicting the price of the ship</vt:lpstr>
      <vt:lpstr>Simple Linear Regression </vt:lpstr>
      <vt:lpstr>Linear Regression Estimated Price</vt:lpstr>
      <vt:lpstr>Multiple Linear Regression </vt:lpstr>
      <vt:lpstr>Further Analysis </vt:lpstr>
      <vt:lpstr>Adjusted Price</vt:lpstr>
      <vt:lpstr>Recommended Price</vt:lpstr>
      <vt:lpstr> </vt:lpstr>
      <vt:lpstr>Economic Factors </vt:lpstr>
      <vt:lpstr>Exit Strategies </vt:lpstr>
      <vt:lpstr>PowerPoint Presentation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Compass Maritime Services LLC : Valuing ships </dc:title>
  <dc:creator>Anand,Nishant</dc:creator>
  <cp:lastModifiedBy>Anand,Nishant</cp:lastModifiedBy>
  <cp:revision>4</cp:revision>
  <dcterms:created xsi:type="dcterms:W3CDTF">2019-11-14T18:17:42Z</dcterms:created>
  <dcterms:modified xsi:type="dcterms:W3CDTF">2019-11-14T18:32:58Z</dcterms:modified>
</cp:coreProperties>
</file>