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43e0f998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43e0f998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43e0f998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143e0f998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43e0f998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143e0f998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143e0f998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143e0f998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143e0f998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143e0f998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143e0f998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143e0f998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143e0f998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143e0f998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4521a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4521a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4521a4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4521a4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4521a4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4521a4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43e0f998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43e0f998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143e0f998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143e0f998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43e0f998_2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43e0f998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14521a4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14521a4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14521a4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14521a4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143e0f998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143e0f998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43e0f998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143e0f998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143e0f998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143e0f998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143e0f998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143e0f998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143e0f998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143e0f998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43e0f998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43e0f998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43e0f998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43e0f998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hatis.techtarget.com/definition/operating-system-OS" TargetMode="External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0000"/>
                </a:solidFill>
              </a:rPr>
              <a:t>Raspberry  pi 3 B  </a:t>
            </a:r>
            <a:endParaRPr b="1" sz="1800" u="sng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DDDDD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</a:rPr>
              <a:t>Specification:</a:t>
            </a:r>
            <a:endParaRPr sz="1800">
              <a:solidFill>
                <a:srgbClr val="DDDDDD"/>
              </a:solidFill>
            </a:endParaRPr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DDDD"/>
              </a:solidFill>
            </a:endParaRPr>
          </a:p>
          <a:p>
            <a:pPr indent="-342900" lvl="0" marL="914400" rtl="0">
              <a:spcBef>
                <a:spcPts val="1800"/>
              </a:spcBef>
              <a:spcAft>
                <a:spcPts val="0"/>
              </a:spcAft>
              <a:buClr>
                <a:srgbClr val="DDDDDD"/>
              </a:buClr>
              <a:buSzPts val="1800"/>
              <a:buChar char="●"/>
            </a:pPr>
            <a:r>
              <a:rPr lang="en">
                <a:solidFill>
                  <a:srgbClr val="DDDDDD"/>
                </a:solidFill>
              </a:rPr>
              <a:t>SoC: Broadcom BCM2837 (roughly 50% faster than the Pi 2)</a:t>
            </a:r>
            <a:endParaRPr>
              <a:solidFill>
                <a:srgbClr val="DDDDDD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Char char="●"/>
            </a:pPr>
            <a:r>
              <a:rPr lang="en">
                <a:solidFill>
                  <a:srgbClr val="DDDDDD"/>
                </a:solidFill>
              </a:rPr>
              <a:t>CPU: 1.2 GHZ quad-core ARM Cortex A53 (ARMv8 Instruction Set)</a:t>
            </a:r>
            <a:endParaRPr>
              <a:solidFill>
                <a:srgbClr val="DDDDDD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Char char="●"/>
            </a:pPr>
            <a:r>
              <a:rPr lang="en">
                <a:solidFill>
                  <a:srgbClr val="DDDDDD"/>
                </a:solidFill>
              </a:rPr>
              <a:t>GPU: Broadcom VideoCore IV @ 400 MHz</a:t>
            </a:r>
            <a:endParaRPr>
              <a:solidFill>
                <a:srgbClr val="DDDDDD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Char char="●"/>
            </a:pPr>
            <a:r>
              <a:rPr lang="en">
                <a:solidFill>
                  <a:srgbClr val="DDDDDD"/>
                </a:solidFill>
              </a:rPr>
              <a:t>Memory: 1 GB LPDDR2-900 SDRAM</a:t>
            </a:r>
            <a:endParaRPr>
              <a:solidFill>
                <a:srgbClr val="DDDDDD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Char char="●"/>
            </a:pPr>
            <a:r>
              <a:rPr lang="en">
                <a:solidFill>
                  <a:srgbClr val="DDDDDD"/>
                </a:solidFill>
              </a:rPr>
              <a:t>USB ports: 4</a:t>
            </a:r>
            <a:endParaRPr>
              <a:solidFill>
                <a:srgbClr val="DDDDDD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Char char="●"/>
            </a:pPr>
            <a:r>
              <a:rPr lang="en">
                <a:solidFill>
                  <a:srgbClr val="DDDDDD"/>
                </a:solidFill>
              </a:rPr>
              <a:t>Network: 10/100 MBPS Ethernet, 802.11n Wireless LAN, Bluetooth 4.0</a:t>
            </a:r>
            <a:endParaRPr>
              <a:solidFill>
                <a:srgbClr val="DDDDDD"/>
              </a:solidFill>
            </a:endParaRPr>
          </a:p>
          <a:p>
            <a:pPr indent="0" lvl="0" marL="0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4825"/>
            <a:ext cx="8839200" cy="45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Purpose Input/Output (GPIO)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4375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• General Purpose Input/Output (GPIO) is a generic pin on a chip whose behavior can be controlled by the user at run time. </a:t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3">
            <a:alphaModFix/>
          </a:blip>
          <a:srcRect b="11987" l="33074" r="38725" t="50504"/>
          <a:stretch/>
        </p:blipFill>
        <p:spPr>
          <a:xfrm>
            <a:off x="2809150" y="2014674"/>
            <a:ext cx="3525710" cy="26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GPIO connector are of different types of connection:</a:t>
            </a:r>
            <a:endParaRPr sz="2200"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True GPIO (General Purpose Input Output) pins that you can use to turn LEDs on and off etc.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– I2C interface pins that allow you to connect hardware modules with just two control pins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– SPI interface with SPI devices, a similar concept to I2C but uses a different standard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– Serial Rx and Tx pins for communication with serial peripherals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Diagram for GPIO</a:t>
            </a:r>
            <a:endParaRPr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75" y="1103125"/>
            <a:ext cx="2274300" cy="39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6"/>
          <p:cNvSpPr txBox="1"/>
          <p:nvPr/>
        </p:nvSpPr>
        <p:spPr>
          <a:xfrm>
            <a:off x="3350925" y="1138700"/>
            <a:ext cx="5612100" cy="3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• GPIO pins can be used as both digital outputs and digital inputs.</a:t>
            </a:r>
            <a:endParaRPr sz="1800">
              <a:solidFill>
                <a:srgbClr val="FFF2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 </a:t>
            </a:r>
            <a:endParaRPr sz="1800">
              <a:solidFill>
                <a:srgbClr val="FFF2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• Output: turn a particular pin HIGH or LOW. – Setting it HIGH sets it to 3.3V,setting it LOW sets it to 0V.</a:t>
            </a:r>
            <a:endParaRPr sz="1800">
              <a:solidFill>
                <a:srgbClr val="FFF2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 </a:t>
            </a:r>
            <a:endParaRPr sz="1800">
              <a:solidFill>
                <a:srgbClr val="FFF2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2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•</a:t>
            </a:r>
            <a:r>
              <a:rPr lang="en" sz="1800">
                <a:solidFill>
                  <a:srgbClr val="FFF2CC"/>
                </a:solidFill>
              </a:rPr>
              <a:t> Input: detect the pin being at HIGH or LOW </a:t>
            </a:r>
            <a:endParaRPr sz="1800">
              <a:solidFill>
                <a:srgbClr val="FFF2CC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– we can connect switches and simple sensors to a pin and check whether it is open or closed (that is, activated or not) or to read the sensor values </a:t>
            </a:r>
            <a:endParaRPr sz="18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USES:</a:t>
            </a:r>
            <a:endParaRPr sz="2200"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used to analyze data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– New MATLAB integration allows users to run scheduled MATLAB code on data coming into ThingSpeak  Can be used to act on data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– E.g. Tweet a message when the temperature in your backyard reaches 32 deg</a:t>
            </a:r>
            <a:r>
              <a:rPr lang="en"/>
              <a:t>rees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and Transducers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249300" y="112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device which detects or measures a physical property and records, indicates, or otherwise responds to it, records it, indicates, or otherwise responds to it.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</a:rPr>
              <a:t>a device which detects or</a:t>
            </a:r>
            <a:endParaRPr sz="1000">
              <a:solidFill>
                <a:srgbClr val="22222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22222"/>
                </a:solidFill>
              </a:rPr>
              <a:t> measures a physa device which detects or measures a physical property and records, indicates, or otherwise responds to itical property and records, indicates, or otherwise responds to it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Image result for sensor sketch" id="145" name="Google Shape;145;p28"/>
          <p:cNvPicPr preferRelativeResize="0"/>
          <p:nvPr/>
        </p:nvPicPr>
        <p:blipFill rotWithShape="1">
          <a:blip r:embed="rId3">
            <a:alphaModFix/>
          </a:blip>
          <a:srcRect b="4671" l="0" r="0" t="21407"/>
          <a:stretch/>
        </p:blipFill>
        <p:spPr>
          <a:xfrm>
            <a:off x="1257750" y="2571750"/>
            <a:ext cx="6362700" cy="13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Ultrasonic Sensor</a:t>
            </a:r>
            <a:endParaRPr sz="3000"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Distances are measured by ultrasonic waves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sensor head emits an ultrasonic wave and receives the wave reflected back from the target.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Ultrasonic Sensors measure the distance to the target by measuring the time between the emission and reception.</a:t>
            </a:r>
            <a:endParaRPr sz="2200">
              <a:solidFill>
                <a:schemeClr val="dk1"/>
              </a:solidFill>
            </a:endParaRPr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highlight>
                <a:srgbClr val="F3F3F3"/>
              </a:highlight>
            </a:endParaRPr>
          </a:p>
        </p:txBody>
      </p:sp>
      <p:pic>
        <p:nvPicPr>
          <p:cNvPr descr="Image result for ultrasonic sensor animation" id="152" name="Google Shape;152;p29"/>
          <p:cNvPicPr preferRelativeResize="0"/>
          <p:nvPr/>
        </p:nvPicPr>
        <p:blipFill rotWithShape="1">
          <a:blip r:embed="rId3">
            <a:alphaModFix/>
          </a:blip>
          <a:srcRect b="0" l="12329" r="11561" t="0"/>
          <a:stretch/>
        </p:blipFill>
        <p:spPr>
          <a:xfrm>
            <a:off x="7122450" y="3392275"/>
            <a:ext cx="1871124" cy="15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Sensor-LM35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LM35 is an integrated analog temperature sensor whose electrical output is proportional to Degree Centigrade.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does not require any external calibration or trimming to provide typical accuracies.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</a:rPr>
              <a:t>0.5°C accuracy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guarantee-able</a:t>
            </a:r>
            <a:r>
              <a:rPr lang="en">
                <a:solidFill>
                  <a:schemeClr val="dk1"/>
                </a:solidFill>
              </a:rPr>
              <a:t> (at a25°C)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lm35 animation"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975" y="3061575"/>
            <a:ext cx="2446425" cy="19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39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Free online data aggregation platform </a:t>
            </a:r>
            <a:endParaRPr sz="2200">
              <a:solidFill>
                <a:schemeClr val="lt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– Typically used to collect data from sensors (“Things”) </a:t>
            </a:r>
            <a:endParaRPr sz="2200">
              <a:solidFill>
                <a:schemeClr val="lt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– Provides instant visualization of the data </a:t>
            </a:r>
            <a:endParaRPr sz="2200">
              <a:solidFill>
                <a:schemeClr val="lt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– Popular for people experimenting in IoT – Has more than 50,000 users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23745" cy="1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Plan for the workshop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IOT?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</a:t>
            </a:r>
            <a:r>
              <a:rPr lang="en"/>
              <a:t> pi Introduction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basics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and writing data from Raspberry’s GPIO pins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Internet of Things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Create, read ,write channels in ThingSpeak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To the channel Values accoedingly 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ThingSpeak applications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37725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Environmental Monitoring  </a:t>
            </a:r>
            <a:endParaRPr>
              <a:solidFill>
                <a:srgbClr val="FFFF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Server Room Monitoring  </a:t>
            </a:r>
            <a:endParaRPr>
              <a:solidFill>
                <a:srgbClr val="FFFF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House Monitoring  </a:t>
            </a:r>
            <a:endParaRPr>
              <a:solidFill>
                <a:srgbClr val="FFFF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Rodent tracking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 rotWithShape="1">
          <a:blip r:embed="rId3">
            <a:alphaModFix/>
          </a:blip>
          <a:srcRect b="47597" l="41561" r="14314" t="22814"/>
          <a:stretch/>
        </p:blipFill>
        <p:spPr>
          <a:xfrm>
            <a:off x="4084200" y="1097975"/>
            <a:ext cx="4788998" cy="180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 rotWithShape="1">
          <a:blip r:embed="rId4">
            <a:alphaModFix/>
          </a:blip>
          <a:srcRect b="11345" l="53906" r="27499" t="54158"/>
          <a:stretch/>
        </p:blipFill>
        <p:spPr>
          <a:xfrm>
            <a:off x="499050" y="2484750"/>
            <a:ext cx="2424101" cy="252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API</a:t>
            </a:r>
            <a:endParaRPr sz="2400"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set of functions and procedures that allow the creation of applications which access the features or data of an operating system, application, or other service.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defines the correct way for a developer to write a program that requests services from an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hlinkClick r:id="rId3"/>
              </a:rPr>
              <a:t> operating system (OS)</a:t>
            </a:r>
            <a:r>
              <a:rPr lang="en" sz="2000">
                <a:solidFill>
                  <a:schemeClr val="dk1"/>
                </a:solidFill>
              </a:rPr>
              <a:t> or other application.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Image result for API"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650" y="3012975"/>
            <a:ext cx="3581875" cy="19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thingSpeak APIs: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numerous APIs being offered by the thingSpeak Forum we use only the read and write APIs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READ APIs:</a:t>
            </a:r>
            <a:endParaRPr b="1"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Passing our read API as as a parameter we could read whatever data we want and reproduce it anywhere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WRITE APIs:</a:t>
            </a:r>
            <a:endParaRPr b="1"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Passing the write API Key as a parameter and our data structured in JSON </a:t>
            </a:r>
            <a:r>
              <a:rPr lang="en"/>
              <a:t>format we could write into fields on the thingspeak channel.</a:t>
            </a:r>
            <a:r>
              <a:rPr lang="en"/>
              <a:t> 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149025" y="1175150"/>
            <a:ext cx="72846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20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Internet of Things</a:t>
            </a:r>
            <a:r>
              <a:rPr lang="en" sz="20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 sz="20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IoT</a:t>
            </a:r>
            <a:r>
              <a:rPr lang="en" sz="20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) is the network of physical devices, vehicles, home appliances, and other items embedded with electronics, software, sensors, actuators, and connectivity which enables these things to connect and exchange data.</a:t>
            </a:r>
            <a:endParaRPr sz="20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 creating opportunities for more direct integration of the physical world into computer-based systems, resulting in efficiency improvements, economic benefits, and reduced human exertions.</a:t>
            </a:r>
            <a:endParaRPr sz="20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972200" y="180375"/>
            <a:ext cx="7638249" cy="846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Roboto Mono;50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7202" l="5445" r="5729" t="6224"/>
          <a:stretch/>
        </p:blipFill>
        <p:spPr>
          <a:xfrm>
            <a:off x="645975" y="0"/>
            <a:ext cx="807338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223750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Python</a:t>
            </a:r>
            <a:r>
              <a:rPr lang="en">
                <a:solidFill>
                  <a:schemeClr val="accent6"/>
                </a:solidFill>
              </a:rPr>
              <a:t> is an interpreted high-level programming language for general-purpose programming.</a:t>
            </a:r>
            <a:endParaRPr>
              <a:solidFill>
                <a:schemeClr val="accent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Created by Guido van Rossum and first released in 1991, Python has a design philosophy that emphasizes code readability, notably using significant whitespace. </a:t>
            </a:r>
            <a:endParaRPr>
              <a:solidFill>
                <a:schemeClr val="accent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It provides constructs that enable clear programming on both small and large scales.</a:t>
            </a:r>
            <a:endParaRPr>
              <a:solidFill>
                <a:schemeClr val="accent6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</a:rPr>
              <a:t>Python  supports multiple programming paradigms, including object-orientened and has a large and comprehensive standard library.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593" y="117943"/>
            <a:ext cx="2720801" cy="9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Why python ?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FE2F3"/>
                </a:solidFill>
              </a:rPr>
              <a:t>&gt;</a:t>
            </a:r>
            <a:r>
              <a:rPr b="1" lang="en" sz="1600">
                <a:solidFill>
                  <a:srgbClr val="CFE2F3"/>
                </a:solidFill>
              </a:rPr>
              <a:t>Embeddable</a:t>
            </a:r>
            <a:r>
              <a:rPr lang="en" sz="1600">
                <a:solidFill>
                  <a:srgbClr val="CFE2F3"/>
                </a:solidFill>
              </a:rPr>
              <a:t>: Python allows integration with other languages i.e. It is possible to put our code in other programming language like C++ etc.</a:t>
            </a:r>
            <a:endParaRPr sz="1600">
              <a:solidFill>
                <a:srgbClr val="CFE2F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FE2F3"/>
                </a:solidFill>
              </a:rPr>
              <a:t>&gt;</a:t>
            </a:r>
            <a:r>
              <a:rPr b="1" lang="en" sz="1600">
                <a:solidFill>
                  <a:srgbClr val="CFE2F3"/>
                </a:solidFill>
              </a:rPr>
              <a:t>Portable</a:t>
            </a:r>
            <a:r>
              <a:rPr lang="en" sz="1600">
                <a:solidFill>
                  <a:srgbClr val="CFE2F3"/>
                </a:solidFill>
              </a:rPr>
              <a:t>: Python code is portable there is no need to change the code for different machines. You can run one code in many machines</a:t>
            </a:r>
            <a:endParaRPr sz="1600">
              <a:solidFill>
                <a:srgbClr val="CFE2F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FE2F3"/>
                </a:solidFill>
              </a:rPr>
              <a:t>&gt;</a:t>
            </a:r>
            <a:r>
              <a:rPr b="1" lang="en" sz="1600">
                <a:solidFill>
                  <a:srgbClr val="CFE2F3"/>
                </a:solidFill>
              </a:rPr>
              <a:t>Free and open source</a:t>
            </a:r>
            <a:r>
              <a:rPr lang="en" sz="1600">
                <a:solidFill>
                  <a:srgbClr val="CFE2F3"/>
                </a:solidFill>
              </a:rPr>
              <a:t>: Python is a Free/Libre open source software(FLOSS). It source code is freely available to public you can download it, change it and distribute it.</a:t>
            </a:r>
            <a:endParaRPr sz="1600">
              <a:solidFill>
                <a:srgbClr val="CFE2F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FE2F3"/>
                </a:solidFill>
              </a:rPr>
              <a:t>&gt;</a:t>
            </a:r>
            <a:r>
              <a:rPr b="1" lang="en" sz="1600">
                <a:solidFill>
                  <a:srgbClr val="CFE2F3"/>
                </a:solidFill>
              </a:rPr>
              <a:t>Library support</a:t>
            </a:r>
            <a:r>
              <a:rPr lang="en" sz="1600">
                <a:solidFill>
                  <a:srgbClr val="CFE2F3"/>
                </a:solidFill>
              </a:rPr>
              <a:t>: Python supports large standard libraries. Installation of the libraries are easy, and it save the time</a:t>
            </a:r>
            <a:endParaRPr sz="1600">
              <a:solidFill>
                <a:srgbClr val="CFE2F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FE2F3"/>
                </a:solidFill>
              </a:rPr>
              <a:t>&gt;</a:t>
            </a:r>
            <a:r>
              <a:rPr b="1" lang="en" sz="1600">
                <a:solidFill>
                  <a:srgbClr val="CFE2F3"/>
                </a:solidFill>
              </a:rPr>
              <a:t>Community supports: </a:t>
            </a:r>
            <a:r>
              <a:rPr lang="en" sz="1600">
                <a:solidFill>
                  <a:srgbClr val="CFE2F3"/>
                </a:solidFill>
              </a:rPr>
              <a:t>Python has already got its huge response in the market ,thus provides many users grouped into community to support the advancements further.</a:t>
            </a:r>
            <a:endParaRPr sz="1600">
              <a:solidFill>
                <a:srgbClr val="CFE2F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563" y="152400"/>
            <a:ext cx="64648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063" y="142200"/>
            <a:ext cx="6793876" cy="190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688" y="2246349"/>
            <a:ext cx="4203776" cy="27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864" y="2246349"/>
            <a:ext cx="30384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What is the Raspberry Pi?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• Affordable credit-card sized computer </a:t>
            </a:r>
            <a:endParaRPr>
              <a:solidFill>
                <a:srgbClr val="FFE5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• Plugs into a computer monitor or TV </a:t>
            </a:r>
            <a:endParaRPr>
              <a:solidFill>
                <a:srgbClr val="FFE5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• Uses standard keyboard and mouse </a:t>
            </a:r>
            <a:endParaRPr>
              <a:solidFill>
                <a:srgbClr val="FFE5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• Can browse the internet and play HD video </a:t>
            </a:r>
            <a:endParaRPr>
              <a:solidFill>
                <a:srgbClr val="FFE599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E599"/>
                </a:solidFill>
              </a:rPr>
              <a:t>• Can also interact with the outside world!</a:t>
            </a:r>
            <a:endParaRPr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