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6980" autoAdjust="0"/>
    <p:restoredTop sz="94660"/>
  </p:normalViewPr>
  <p:slideViewPr>
    <p:cSldViewPr>
      <p:cViewPr varScale="1">
        <p:scale>
          <a:sx n="81" d="100"/>
          <a:sy n="81" d="100"/>
        </p:scale>
        <p:origin x="66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5CB0BB6D-8B5C-466C-AF14-5BF6F2742BFC}" type="datetimeFigureOut">
              <a:rPr lang="en-IN" smtClean="0"/>
              <a:t>12-06-2024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3FA2B44D-002E-46E4-A4E4-C61AE0F6AF4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dirty="0" lang="en-IN"/>
          </a:p>
        </p:txBody>
      </p:sp>
      <p:sp>
        <p:nvSpPr>
          <p:cNvPr id="1048689" name="Slide Number Placeholder 3"/>
          <p:cNvSpPr>
            <a:spLocks noGrp="1"/>
          </p:cNvSpPr>
          <p:nvPr>
            <p:ph type="sldNum" sz="quarter" idx="5"/>
          </p:nvPr>
        </p:nvSpPr>
        <p:spPr/>
        <p:txBody>
          <a:bodyPr/>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8" name=""/>
        <p:cNvGrpSpPr/>
        <p:nvPr/>
      </p:nvGrpSpPr>
      <p:grpSpPr>
        <a:xfrm>
          <a:off x="0" y="0"/>
          <a:ext cx="0" cy="0"/>
          <a:chOff x="0" y="0"/>
          <a:chExt cx="0" cy="0"/>
        </a:xfrm>
      </p:grpSpPr>
      <p:sp>
        <p:nvSpPr>
          <p:cNvPr id="104862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2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410527" y="2371725"/>
            <a:ext cx="9228773" cy="1368422"/>
            <a:chOff x="499198" y="2949983"/>
            <a:chExt cx="9228773" cy="1368422"/>
          </a:xfrm>
        </p:grpSpPr>
        <p:sp>
          <p:nvSpPr>
            <p:cNvPr id="1048596" name="object 3"/>
            <p:cNvSpPr/>
            <p:nvPr/>
          </p:nvSpPr>
          <p:spPr>
            <a:xfrm>
              <a:off x="499198" y="2949983"/>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9080271" y="375643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657600" y="441918"/>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1" name="object 8"/>
          <p:cNvSpPr txBox="1"/>
          <p:nvPr/>
        </p:nvSpPr>
        <p:spPr>
          <a:xfrm>
            <a:off x="5715000" y="3847696"/>
            <a:ext cx="2362200" cy="443711"/>
          </a:xfrm>
          <a:prstGeom prst="rect"/>
        </p:spPr>
        <p:txBody>
          <a:bodyPr bIns="0" lIns="0" rIns="0" rtlCol="0" tIns="12700" vert="horz" wrap="square">
            <a:spAutoFit/>
          </a:bodyPr>
          <a:p>
            <a:pPr algn="just" marL="12700">
              <a:lnSpc>
                <a:spcPct val="100000"/>
              </a:lnSpc>
              <a:spcBef>
                <a:spcPts val="100"/>
              </a:spcBef>
            </a:pPr>
            <a:r>
              <a:rPr b="1" dirty="0" sz="2800" spc="10">
                <a:solidFill>
                  <a:srgbClr val="2D936B"/>
                </a:solidFill>
                <a:latin typeface="Trebuchet MS"/>
                <a:cs typeface="Trebuchet MS"/>
              </a:rPr>
              <a:t>Final</a:t>
            </a:r>
            <a:r>
              <a:rPr b="1" dirty="0" sz="2800" spc="-165">
                <a:solidFill>
                  <a:srgbClr val="2D936B"/>
                </a:solidFill>
                <a:latin typeface="Trebuchet MS"/>
                <a:cs typeface="Trebuchet MS"/>
              </a:rPr>
              <a:t> </a:t>
            </a:r>
            <a:r>
              <a:rPr b="1" dirty="0" sz="2800" spc="-5">
                <a:solidFill>
                  <a:srgbClr val="2D936B"/>
                </a:solidFill>
                <a:latin typeface="Trebuchet MS"/>
                <a:cs typeface="Trebuchet MS"/>
              </a:rPr>
              <a:t>Project</a:t>
            </a:r>
            <a:endParaRPr dirty="0" sz="28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2" name=""/>
          <p:cNvSpPr txBox="1"/>
          <p:nvPr/>
        </p:nvSpPr>
        <p:spPr>
          <a:xfrm>
            <a:off x="2032742" y="2389821"/>
            <a:ext cx="3854789" cy="510540"/>
          </a:xfrm>
          <a:prstGeom prst="rect"/>
        </p:spPr>
        <p:txBody>
          <a:bodyPr rtlCol="0" wrap="square">
            <a:spAutoFit/>
          </a:bodyPr>
          <a:p>
            <a:r>
              <a:rPr altLang="en-GB" sz="2800" lang="en-US">
                <a:solidFill>
                  <a:srgbClr val="000000"/>
                </a:solidFill>
              </a:rPr>
              <a:t>T</a:t>
            </a:r>
            <a:r>
              <a:rPr altLang="en-GB" sz="2800" lang="en-US">
                <a:solidFill>
                  <a:srgbClr val="000000"/>
                </a:solidFill>
              </a:rPr>
              <a:t>u</a:t>
            </a:r>
            <a:r>
              <a:rPr altLang="en-GB" sz="2800" lang="en-US">
                <a:solidFill>
                  <a:srgbClr val="000000"/>
                </a:solidFill>
              </a:rPr>
              <a:t>mmoju </a:t>
            </a:r>
            <a:r>
              <a:rPr altLang="en-GB" sz="2800" lang="en-US">
                <a:solidFill>
                  <a:srgbClr val="000000"/>
                </a:solidFill>
              </a:rPr>
              <a:t>Sasi </a:t>
            </a:r>
            <a:r>
              <a:rPr altLang="en-GB" sz="2800" lang="en-US">
                <a:solidFill>
                  <a:srgbClr val="000000"/>
                </a:solidFill>
              </a:rPr>
              <a:t>Kiran </a:t>
            </a:r>
            <a:endParaRPr sz="2800" lang="en-GB">
              <a:solidFill>
                <a:srgbClr val="000000"/>
              </a:solidFill>
            </a:endParaRPr>
          </a:p>
        </p:txBody>
      </p:sp>
      <p:sp>
        <p:nvSpPr>
          <p:cNvPr id="1048714" name=""/>
          <p:cNvSpPr txBox="1"/>
          <p:nvPr/>
        </p:nvSpPr>
        <p:spPr>
          <a:xfrm>
            <a:off x="4096000" y="3219450"/>
            <a:ext cx="4000000" cy="929639"/>
          </a:xfrm>
          <a:prstGeom prst="rect"/>
        </p:spPr>
        <p:txBody>
          <a:bodyPr rtlCol="0" wrap="square">
            <a:spAutoFit/>
          </a:bodyPr>
          <a:p>
            <a:r>
              <a:rPr altLang="en-GB" sz="2800" lang="en-US">
                <a:solidFill>
                  <a:srgbClr val="000000"/>
                </a:solidFill>
              </a:rPr>
              <a:t>M</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a</a:t>
            </a:r>
            <a:r>
              <a:rPr altLang="en-GB" sz="2800" lang="en-US">
                <a:solidFill>
                  <a:srgbClr val="000000"/>
                </a:solidFill>
              </a:rPr>
              <a:t>nical </a:t>
            </a:r>
            <a:endParaRPr sz="2800" lang="en-GB">
              <a:solidFill>
                <a:srgbClr val="000000"/>
              </a:solidFill>
            </a:endParaRPr>
          </a:p>
          <a:p>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524000"/>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228600" y="455855"/>
            <a:ext cx="9763125" cy="575310"/>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3" name="TextBox 9"/>
          <p:cNvSpPr txBox="1"/>
          <p:nvPr/>
        </p:nvSpPr>
        <p:spPr>
          <a:xfrm>
            <a:off x="1762763" y="1348663"/>
            <a:ext cx="7934325" cy="4801314"/>
          </a:xfrm>
          <a:prstGeom prst="rect"/>
          <a:noFill/>
        </p:spPr>
        <p:txBody>
          <a:bodyPr rtlCol="0" wrap="square">
            <a:spAutoFit/>
          </a:bodyPr>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algn="just"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algn="just" indent="-285750" marL="285750">
              <a:buFont typeface="Wingdings" panose="05000000000000000000" pitchFamily="2" charset="2"/>
              <a:buChar char="v"/>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45923" y="3505200"/>
            <a:ext cx="2466975" cy="3419475"/>
          </a:xfrm>
          <a:prstGeom prst="rect"/>
        </p:spPr>
      </p:pic>
      <p:sp>
        <p:nvSpPr>
          <p:cNvPr id="1048677" name="object 7"/>
          <p:cNvSpPr txBox="1">
            <a:spLocks noGrp="1"/>
          </p:cNvSpPr>
          <p:nvPr>
            <p:ph type="title"/>
          </p:nvPr>
        </p:nvSpPr>
        <p:spPr>
          <a:xfrm>
            <a:off x="609600" y="457200"/>
            <a:ext cx="7543165" cy="67818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9" name="TextBox 11"/>
          <p:cNvSpPr txBox="1"/>
          <p:nvPr/>
        </p:nvSpPr>
        <p:spPr>
          <a:xfrm>
            <a:off x="1886390" y="1884807"/>
            <a:ext cx="7829550" cy="3416320"/>
          </a:xfrm>
          <a:prstGeom prst="rect"/>
          <a:noFill/>
        </p:spPr>
        <p:txBody>
          <a:bodyPr rtlCol="0" wrap="square">
            <a:spAutoFit/>
          </a:bodyPr>
          <a:p>
            <a:pPr algn="just"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Revolutionary AI-Powered Detection:</a:t>
            </a:r>
            <a:r>
              <a:rPr dirty="0" lang="en-US">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Predictive Behavioral Analysis and Auto-Remediation:</a:t>
            </a:r>
            <a:r>
              <a:rPr dirty="0" lang="en-US">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Rectangle 29"/>
          <p:cNvSpPr>
            <a:spLocks noChangeArrowheads="1"/>
          </p:cNvSpPr>
          <p:nvPr/>
        </p:nvSpPr>
        <p:spPr bwMode="auto">
          <a:xfrm>
            <a:off x="381000" y="1096423"/>
            <a:ext cx="12192000" cy="2031325"/>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Import Required Modules:</a:t>
            </a:r>
            <a:endPar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Python's </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just"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just" eaLnBrk="0" fontAlgn="base" hangingPunct="0">
              <a:spcBef>
                <a:spcPct val="0"/>
              </a:spcBef>
              <a:spcAft>
                <a:spcPct val="0"/>
              </a:spcAft>
            </a:pPr>
            <a:r>
              <a:rPr b="1" dirty="0" lang="en-US">
                <a:latin typeface="Times New Roman" panose="02020603050405020304" pitchFamily="18" charset="0"/>
                <a:cs typeface="Times New Roman" panose="02020603050405020304" pitchFamily="18" charset="0"/>
              </a:rPr>
              <a:t>Set Up Logging:</a:t>
            </a:r>
            <a:endParaRPr dirty="0" lang="en-US">
              <a:latin typeface="Arial" panose="020B0604020202020204" pitchFamily="34" charset="0"/>
              <a:cs typeface="Times New Roman" panose="02020603050405020304" pitchFamily="18" charset="0"/>
            </a:endParaRPr>
          </a:p>
          <a:p>
            <a:pPr algn="just" eaLnBrk="0" fontAlgn="base" hangingPunct="0" indent="-285750" marL="285750">
              <a:spcBef>
                <a:spcPct val="0"/>
              </a:spcBef>
              <a:spcAft>
                <a:spcPct val="0"/>
              </a:spcAf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dirty="0" lang="en-US">
              <a:latin typeface="Times New Roman" panose="02020603050405020304" pitchFamily="18" charset="0"/>
              <a:cs typeface="Times New Roman" panose="02020603050405020304" pitchFamily="18" charset="0"/>
            </a:endParaRPr>
          </a:p>
        </p:txBody>
      </p:sp>
      <p:sp>
        <p:nvSpPr>
          <p:cNvPr id="1048686" name="Rectangle 33"/>
          <p:cNvSpPr>
            <a:spLocks noChangeArrowheads="1"/>
          </p:cNvSpPr>
          <p:nvPr/>
        </p:nvSpPr>
        <p:spPr bwMode="auto">
          <a:xfrm>
            <a:off x="362932" y="3048000"/>
            <a:ext cx="10896218" cy="313932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Define Keylogger Function:</a:t>
            </a:r>
            <a:endPar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the </a:t>
            </a:r>
            <a:r>
              <a:rPr altLang="en-US" baseline="0" b="0" cap="none" dirty="0" i="0" kumimoji="0" lang="en-US" normalizeH="0" err="1" strike="noStrike" u="none">
                <a:ln>
                  <a:noFill/>
                </a:ln>
                <a:solidFill>
                  <a:schemeClr val="tx1"/>
                </a:solidFill>
                <a:effectLst/>
                <a:latin typeface="Times New Roman" panose="02020603050405020304" pitchFamily="18" charset="0"/>
                <a:cs typeface="Times New Roman" panose="02020603050405020304" pitchFamily="18" charset="0"/>
              </a:rPr>
              <a:t>keyboard.on_press</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b="1" dirty="0" lang="en-US"/>
          </a:p>
          <a:p>
            <a:pPr eaLnBrk="0" fontAlgn="base" hangingPunct="0">
              <a:spcBef>
                <a:spcPct val="0"/>
              </a:spcBef>
              <a:spcAft>
                <a:spcPct val="0"/>
              </a:spcAft>
            </a:pPr>
            <a:r>
              <a:rPr b="1" dirty="0" lang="en-US">
                <a:latin typeface="Times New Roman" panose="02020603050405020304" pitchFamily="18" charset="0"/>
                <a:cs typeface="Times New Roman" panose="02020603050405020304" pitchFamily="18" charset="0"/>
              </a:rPr>
              <a:t>Main Function:</a:t>
            </a:r>
          </a:p>
          <a:p>
            <a:pPr eaLnBrk="0" fontAlgn="base" hangingPunct="0" indent="-285750" marL="285750">
              <a:spcBef>
                <a:spcPct val="0"/>
              </a:spcBef>
              <a:spcAft>
                <a:spcPct val="0"/>
              </a:spcAf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b="1" dirty="0" lang="en-US"/>
          </a:p>
          <a:p>
            <a:r>
              <a:rPr b="1" dirty="0" lang="en-US">
                <a:latin typeface="Times New Roman" panose="02020603050405020304" pitchFamily="18" charset="0"/>
                <a:cs typeface="Times New Roman" panose="02020603050405020304" pitchFamily="18" charset="0"/>
              </a:rPr>
              <a:t>Testing and Deployment:</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Test the keylogger program to ensure it captures keystrokes correctly.</a:t>
            </a:r>
          </a:p>
          <a:p>
            <a:pPr algn="just"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b="1"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609600" y="212725"/>
            <a:ext cx="2437130" cy="629018"/>
          </a:xfrm>
          <a:prstGeom prst="rect"/>
        </p:spPr>
        <p:txBody>
          <a:bodyPr bIns="0" lIns="0" rIns="0" rtlCol="0" tIns="13335" vert="horz" wrap="square">
            <a:spAutoFit/>
          </a:bodyPr>
          <a:p>
            <a:pPr marL="12700">
              <a:lnSpc>
                <a:spcPct val="100000"/>
              </a:lnSpc>
              <a:spcBef>
                <a:spcPts val="105"/>
              </a:spcBef>
            </a:pPr>
            <a:r>
              <a:rPr dirty="0" sz="4000"/>
              <a:t>R</a:t>
            </a:r>
            <a:r>
              <a:rPr dirty="0" sz="4000" spc="-40"/>
              <a:t>E</a:t>
            </a:r>
            <a:r>
              <a:rPr dirty="0" sz="4000" spc="15"/>
              <a:t>S</a:t>
            </a:r>
            <a:r>
              <a:rPr dirty="0" sz="4000" spc="-30"/>
              <a:t>U</a:t>
            </a:r>
            <a:r>
              <a:rPr dirty="0" sz="4000" spc="-405"/>
              <a:t>L</a:t>
            </a:r>
            <a:r>
              <a:rPr dirty="0" sz="400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1" name="Picture 9"/>
          <p:cNvPicPr>
            <a:picLocks noChangeAspect="1"/>
          </p:cNvPicPr>
          <p:nvPr/>
        </p:nvPicPr>
        <p:blipFill>
          <a:blip xmlns:r="http://schemas.openxmlformats.org/officeDocument/2006/relationships" r:embed="rId2"/>
          <a:stretch>
            <a:fillRect/>
          </a:stretch>
        </p:blipFill>
        <p:spPr>
          <a:xfrm>
            <a:off x="3646208" y="982892"/>
            <a:ext cx="2910134" cy="3123566"/>
          </a:xfrm>
          <a:prstGeom prst="rect"/>
        </p:spPr>
      </p:pic>
      <p:pic>
        <p:nvPicPr>
          <p:cNvPr id="2097172" name="Picture 11"/>
          <p:cNvPicPr>
            <a:picLocks noChangeAspect="1"/>
          </p:cNvPicPr>
          <p:nvPr/>
        </p:nvPicPr>
        <p:blipFill>
          <a:blip xmlns:r="http://schemas.openxmlformats.org/officeDocument/2006/relationships" r:embed="rId3"/>
          <a:stretch>
            <a:fillRect/>
          </a:stretch>
        </p:blipFill>
        <p:spPr>
          <a:xfrm>
            <a:off x="324341" y="982892"/>
            <a:ext cx="3115755" cy="3123566"/>
          </a:xfrm>
          <a:prstGeom prst="rect"/>
        </p:spPr>
      </p:pic>
      <p:pic>
        <p:nvPicPr>
          <p:cNvPr id="2097173" name="Picture 13"/>
          <p:cNvPicPr>
            <a:picLocks noChangeAspect="1"/>
          </p:cNvPicPr>
          <p:nvPr/>
        </p:nvPicPr>
        <p:blipFill>
          <a:blip xmlns:r="http://schemas.openxmlformats.org/officeDocument/2006/relationships" r:embed="rId4"/>
          <a:stretch>
            <a:fillRect/>
          </a:stretch>
        </p:blipFill>
        <p:spPr>
          <a:xfrm>
            <a:off x="6814304" y="984456"/>
            <a:ext cx="2720221" cy="3122002"/>
          </a:xfrm>
          <a:prstGeom prst="rect"/>
        </p:spPr>
      </p:pic>
      <p:sp>
        <p:nvSpPr>
          <p:cNvPr id="1048694" name="TextBox 15"/>
          <p:cNvSpPr txBox="1"/>
          <p:nvPr/>
        </p:nvSpPr>
        <p:spPr>
          <a:xfrm>
            <a:off x="223690" y="4362980"/>
            <a:ext cx="9682310" cy="1754326"/>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8" name="object 2"/>
          <p:cNvSpPr/>
          <p:nvPr/>
        </p:nvSpPr>
        <p:spPr>
          <a:xfrm>
            <a:off x="-39238" y="-109538"/>
            <a:ext cx="12192000" cy="696753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IN"/>
          </a:p>
          <a:p>
            <a:endParaRPr dirty="0" lang="en-IN"/>
          </a:p>
          <a:p>
            <a:endParaRPr dirty="0" lang="en-IN"/>
          </a:p>
          <a:p>
            <a:endParaRPr dirty="0"/>
          </a:p>
        </p:txBody>
      </p:sp>
      <p:grpSp>
        <p:nvGrpSpPr>
          <p:cNvPr id="26"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3" name="TextBox 22"/>
          <p:cNvSpPr txBox="1"/>
          <p:nvPr/>
        </p:nvSpPr>
        <p:spPr>
          <a:xfrm>
            <a:off x="303979" y="352814"/>
            <a:ext cx="6176482" cy="830997"/>
          </a:xfrm>
          <a:prstGeom prst="rect"/>
          <a:noFill/>
        </p:spPr>
        <p:txBody>
          <a:bodyPr rtlCol="0" wrap="square">
            <a:spAutoFit/>
          </a:bodyPr>
          <a:p>
            <a:r>
              <a:rPr b="1" dirty="0" sz="4800" lang="en-IN">
                <a:solidFill>
                  <a:srgbClr val="FFC000"/>
                </a:solidFill>
                <a:latin typeface="Times New Roman" panose="02020603050405020304" pitchFamily="18" charset="0"/>
                <a:cs typeface="Times New Roman" panose="02020603050405020304" pitchFamily="18" charset="0"/>
              </a:rPr>
              <a:t>Keylogger &amp; Security</a:t>
            </a:r>
          </a:p>
        </p:txBody>
      </p:sp>
      <p:sp>
        <p:nvSpPr>
          <p:cNvPr id="1048624" name="TextBox 24"/>
          <p:cNvSpPr txBox="1"/>
          <p:nvPr/>
        </p:nvSpPr>
        <p:spPr>
          <a:xfrm>
            <a:off x="336103" y="1787209"/>
            <a:ext cx="8780339" cy="3558540"/>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dirty="0" lang="en-US">
              <a:latin typeface="Times New Roman" panose="02020603050405020304" pitchFamily="18" charset="0"/>
              <a:cs typeface="Times New Roman" panose="02020603050405020304" pitchFamily="18" charset="0"/>
            </a:endParaRPr>
          </a:p>
          <a:p>
            <a:pPr algn="just"/>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8" name="TextBox 1"/>
          <p:cNvSpPr txBox="1"/>
          <p:nvPr/>
        </p:nvSpPr>
        <p:spPr>
          <a:xfrm>
            <a:off x="533400" y="381000"/>
            <a:ext cx="8763000" cy="2491740"/>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dirty="0" lang="en-IN">
              <a:latin typeface="Times New Roman" panose="02020603050405020304" pitchFamily="18" charset="0"/>
              <a:cs typeface="Times New Roman" panose="02020603050405020304" pitchFamily="18" charset="0"/>
            </a:endParaRPr>
          </a:p>
        </p:txBody>
      </p:sp>
      <p:pic>
        <p:nvPicPr>
          <p:cNvPr id="2097155" name="Picture 5"/>
          <p:cNvPicPr>
            <a:picLocks noChangeAspect="1"/>
          </p:cNvPicPr>
          <p:nvPr/>
        </p:nvPicPr>
        <p:blipFill>
          <a:blip xmlns:r="http://schemas.openxmlformats.org/officeDocument/2006/relationships" r:embed="rId1"/>
          <a:stretch>
            <a:fillRect/>
          </a:stretch>
        </p:blipFill>
        <p:spPr>
          <a:xfrm>
            <a:off x="1371600" y="2895600"/>
            <a:ext cx="7010400" cy="3379739"/>
          </a:xfrm>
          <a:prstGeom prst="rect"/>
          <a:ln>
            <a:noFill/>
          </a:ln>
          <a:effectLst>
            <a:outerShdw algn="tl" blurRad="292100" dir="2700000" dist="139700"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23"/>
          <p:cNvSpPr txBox="1"/>
          <p:nvPr/>
        </p:nvSpPr>
        <p:spPr>
          <a:xfrm>
            <a:off x="2109756" y="1480874"/>
            <a:ext cx="5953125" cy="3647441"/>
          </a:xfrm>
          <a:prstGeom prst="rect"/>
          <a:noFill/>
        </p:spPr>
        <p:txBody>
          <a:bodyPr rtlCol="0" wrap="square">
            <a:spAutoFit/>
          </a:bodyPr>
          <a:p>
            <a:pPr algn="just" indent="-342900" marL="342900">
              <a:buAutoNum type="arabicPeriod"/>
            </a:pPr>
            <a:r>
              <a:rPr dirty="0" sz="2400" lang="en-IN">
                <a:latin typeface="Times New Roman" panose="02020603050405020304" pitchFamily="18" charset="0"/>
                <a:cs typeface="Times New Roman" panose="02020603050405020304" pitchFamily="18" charset="0"/>
              </a:rPr>
              <a:t>Introduction to Keyloggers</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Problem statement</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Project overview</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Who are the end users?</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Solution and its value proposition</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The wow in your solution</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Detection of Keyloggers</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Prevention and Protection Strategies</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Modelling</a:t>
            </a:r>
          </a:p>
          <a:p>
            <a:pPr algn="just" indent="-342900" marL="342900">
              <a:buAutoNum type="arabicPeriod"/>
            </a:pPr>
            <a:r>
              <a:rPr dirty="0" sz="2400" lang="en-IN">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1" name="TextBox 13"/>
          <p:cNvSpPr txBox="1"/>
          <p:nvPr/>
        </p:nvSpPr>
        <p:spPr>
          <a:xfrm>
            <a:off x="457200" y="1390650"/>
            <a:ext cx="6858000" cy="4091940"/>
          </a:xfrm>
          <a:prstGeom prst="rect"/>
          <a:noFill/>
        </p:spPr>
        <p:txBody>
          <a:bodyPr rtlCol="0" wrap="square">
            <a:spAutoFit/>
          </a:bodyPr>
          <a:p>
            <a:pPr algn="just" indent="-285750" marL="285750">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algn="just" indent="-285750" marL="285750">
              <a:buFont typeface="Wingdings" panose="05000000000000000000" pitchFamily="2" charset="2"/>
              <a:buChar char="Ø"/>
            </a:pPr>
            <a:endParaRPr dirty="0" lang="en-US"/>
          </a:p>
          <a:p>
            <a:pPr algn="just" indent="-285750" marL="285750">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7"/>
          <p:cNvSpPr txBox="1">
            <a:spLocks noGrp="1"/>
          </p:cNvSpPr>
          <p:nvPr>
            <p:ph type="title"/>
          </p:nvPr>
        </p:nvSpPr>
        <p:spPr>
          <a:xfrm>
            <a:off x="381000" y="228600"/>
            <a:ext cx="51111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a:t>
            </a:r>
            <a:r>
              <a:rPr dirty="0" sz="4000" lang="en-IN" spc="5"/>
              <a:t> </a:t>
            </a:r>
            <a:r>
              <a:rPr dirty="0" sz="3600" spc="-20"/>
              <a:t>OVERVIEW</a:t>
            </a:r>
            <a:endParaRPr dirty="0" sz="400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11"/>
          <p:cNvSpPr txBox="1"/>
          <p:nvPr/>
        </p:nvSpPr>
        <p:spPr>
          <a:xfrm>
            <a:off x="381000" y="1035153"/>
            <a:ext cx="8686800" cy="5692140"/>
          </a:xfrm>
          <a:prstGeom prst="rect"/>
          <a:noFill/>
        </p:spPr>
        <p:txBody>
          <a:bodyPr rtlCol="0" wrap="square">
            <a:spAutoFit/>
          </a:bodyPr>
          <a:p>
            <a:pPr algn="just"/>
            <a:r>
              <a:rPr b="1" dirty="0" lang="en-US">
                <a:latin typeface="Times New Roman" panose="02020603050405020304" pitchFamily="18" charset="0"/>
                <a:cs typeface="Times New Roman" panose="02020603050405020304" pitchFamily="18" charset="0"/>
              </a:rPr>
              <a:t>Keyloggers:</a:t>
            </a:r>
            <a:endParaRPr dirty="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b="1" dirty="0" lang="en-US">
              <a:latin typeface="Times New Roman" panose="02020603050405020304" pitchFamily="18" charset="0"/>
              <a:cs typeface="Times New Roman" panose="02020603050405020304" pitchFamily="18" charset="0"/>
            </a:endParaRPr>
          </a:p>
          <a:p>
            <a:pPr algn="just"/>
            <a:r>
              <a:rPr b="1" dirty="0" lang="en-US">
                <a:latin typeface="Times New Roman" panose="02020603050405020304" pitchFamily="18" charset="0"/>
                <a:cs typeface="Times New Roman" panose="02020603050405020304" pitchFamily="18" charset="0"/>
              </a:rPr>
              <a:t>Security Measures:</a:t>
            </a:r>
            <a:endParaRPr dirty="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9353550" y="5362575"/>
            <a:ext cx="457200" cy="714375"/>
            <a:chOff x="9353550" y="5362575"/>
            <a:chExt cx="457200" cy="714375"/>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sp>
        <p:nvSpPr>
          <p:cNvPr id="1048660" name="TextBox 7"/>
          <p:cNvSpPr txBox="1"/>
          <p:nvPr/>
        </p:nvSpPr>
        <p:spPr>
          <a:xfrm>
            <a:off x="304800" y="684371"/>
            <a:ext cx="8534400" cy="467820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Advantages of Keyloggers:</a:t>
            </a:r>
          </a:p>
          <a:p>
            <a:pPr algn="just"/>
            <a:endParaRPr b="1" dirty="0" sz="32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Monitoring and Surveillance:</a:t>
            </a:r>
            <a:r>
              <a:rPr dirty="0" lang="en-US">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Data Recovery:</a:t>
            </a:r>
            <a:r>
              <a:rPr dirty="0" lang="en-US">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dirty="0"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Investigative Tool:</a:t>
            </a:r>
            <a:r>
              <a:rPr dirty="0" lang="en-US">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algn="just" indent="-285750" marL="285750">
              <a:buFont typeface="Wingdings" panose="05000000000000000000" pitchFamily="2" charset="2"/>
              <a:buChar char="Ø"/>
            </a:pPr>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System Diagnostics:</a:t>
            </a:r>
            <a:r>
              <a:rPr dirty="0" lang="en-US">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2097163" name="object 6"/>
          <p:cNvPicPr>
            <a:picLocks/>
          </p:cNvPicPr>
          <p:nvPr/>
        </p:nvPicPr>
        <p:blipFill>
          <a:blip xmlns:r="http://schemas.openxmlformats.org/officeDocument/2006/relationships" r:embed="rId1" cstate="print"/>
          <a:stretch>
            <a:fillRect/>
          </a:stretch>
        </p:blipFill>
        <p:spPr>
          <a:xfrm>
            <a:off x="8915400" y="3438525"/>
            <a:ext cx="2466975" cy="34194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5"/>
          <p:cNvPicPr>
            <a:picLocks/>
          </p:cNvPicPr>
          <p:nvPr/>
        </p:nvPicPr>
        <p:blipFill>
          <a:blip xmlns:r="http://schemas.openxmlformats.org/officeDocument/2006/relationships" r:embed="rId1" cstate="print"/>
          <a:stretch>
            <a:fillRect/>
          </a:stretch>
        </p:blipFill>
        <p:spPr>
          <a:xfrm>
            <a:off x="8839200" y="3022076"/>
            <a:ext cx="3533775" cy="3810000"/>
          </a:xfrm>
          <a:prstGeom prst="rect"/>
        </p:spPr>
      </p:pic>
      <p:sp>
        <p:nvSpPr>
          <p:cNvPr id="1048661" name="TextBox 44"/>
          <p:cNvSpPr txBox="1"/>
          <p:nvPr/>
        </p:nvSpPr>
        <p:spPr>
          <a:xfrm>
            <a:off x="381000" y="304800"/>
            <a:ext cx="8915400" cy="5847755"/>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Disadvantages of Keyloggers:</a:t>
            </a:r>
          </a:p>
          <a:p>
            <a:pPr algn="just"/>
            <a:endParaRPr b="1" dirty="0"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Privacy Invasion:</a:t>
            </a:r>
            <a:r>
              <a:rPr dirty="0"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Misuse and Abuse:</a:t>
            </a:r>
            <a:r>
              <a:rPr dirty="0"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Legal and Ethical Concerns:</a:t>
            </a:r>
            <a:r>
              <a:rPr dirty="0"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Security Vulnerabilities:</a:t>
            </a:r>
            <a:r>
              <a:rPr dirty="0"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algn="just" indent="-285750" marL="285750">
              <a:buFont typeface="Wingdings" panose="05000000000000000000" pitchFamily="2" charset="2"/>
              <a:buChar char="Ø"/>
            </a:pPr>
            <a:endParaRPr dirty="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dirty="0" lang="en-US">
                <a:latin typeface="Times New Roman" panose="02020603050405020304" pitchFamily="18" charset="0"/>
                <a:cs typeface="Times New Roman" panose="02020603050405020304" pitchFamily="18" charset="0"/>
              </a:rPr>
              <a:t>Cost and Complexity:</a:t>
            </a:r>
            <a:r>
              <a:rPr dirty="0"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228600" y="38100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67" name="TextBox 15"/>
          <p:cNvSpPr txBox="1"/>
          <p:nvPr/>
        </p:nvSpPr>
        <p:spPr>
          <a:xfrm>
            <a:off x="408038" y="1143000"/>
            <a:ext cx="9126487" cy="4524315"/>
          </a:xfrm>
          <a:prstGeom prst="rect"/>
          <a:noFill/>
        </p:spPr>
        <p:txBody>
          <a:bodyPr rtlCol="0" wrap="square">
            <a:spAutoFit/>
          </a:bodyPr>
          <a:p>
            <a:pPr algn="just"/>
            <a:r>
              <a:rPr b="1" dirty="0" lang="en-US">
                <a:latin typeface="Times New Roman" panose="02020603050405020304" pitchFamily="18" charset="0"/>
                <a:cs typeface="Times New Roman" panose="02020603050405020304" pitchFamily="18" charset="0"/>
              </a:rPr>
              <a:t>Ethical Hackers and Security Professionals:</a:t>
            </a:r>
            <a:endParaRPr dirty="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dirty="0" lang="en-US">
              <a:latin typeface="Times New Roman" panose="02020603050405020304" pitchFamily="18" charset="0"/>
              <a:cs typeface="Times New Roman" panose="02020603050405020304" pitchFamily="18" charset="0"/>
            </a:endParaRPr>
          </a:p>
          <a:p>
            <a:pPr algn="just"/>
            <a:r>
              <a:rPr b="1" dirty="0" lang="en-US">
                <a:latin typeface="Times New Roman" panose="02020603050405020304" pitchFamily="18" charset="0"/>
                <a:cs typeface="Times New Roman" panose="02020603050405020304" pitchFamily="18" charset="0"/>
              </a:rPr>
              <a:t>IT Administrators:</a:t>
            </a:r>
            <a:endParaRPr dirty="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dirty="0" lang="en-US">
              <a:latin typeface="Times New Roman" panose="02020603050405020304" pitchFamily="18" charset="0"/>
              <a:cs typeface="Times New Roman" panose="02020603050405020304" pitchFamily="18" charset="0"/>
            </a:endParaRPr>
          </a:p>
          <a:p>
            <a:pPr algn="just"/>
            <a:r>
              <a:rPr b="1" dirty="0" lang="en-US">
                <a:latin typeface="Times New Roman" panose="02020603050405020304" pitchFamily="18" charset="0"/>
                <a:cs typeface="Times New Roman" panose="02020603050405020304" pitchFamily="18" charset="0"/>
              </a:rPr>
              <a:t>Cybercriminals:</a:t>
            </a:r>
            <a:endParaRPr dirty="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bIns="0" lIns="0" rIns="0" rtlCol="0" tIns="0" wrap="square"/>
      <a:lstStyle>
        <a:defPPr algn="l"/>
      </a:lst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dell</dc:creator>
  <cp:lastModifiedBy>21BQ1A4724 - KOMMINENI JAYA KEERTHI</cp:lastModifiedBy>
  <dcterms:created xsi:type="dcterms:W3CDTF">2024-06-02T18:48:59Z</dcterms:created>
  <dcterms:modified xsi:type="dcterms:W3CDTF">2024-06-25T01:16:47Z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c4f2c483c99e4c7688e63bf8ad21e4d5</vt:lpwstr>
  </property>
</Properties>
</file>