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centure%20Data%20Analysis%20and%20Visulizations\Task%203_Final%20Content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ccenture%20Data%20Analysis%20and%20Visulizations\Task%203_Final%20Content%20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7497256124265586E-2"/>
          <c:y val="5.1739405109431369E-2"/>
          <c:w val="0.86964702105369873"/>
          <c:h val="0.8428867991871044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'Top 5 categories'!$C$3</c:f>
              <c:strCache>
                <c:ptCount val="1"/>
                <c:pt idx="0">
                  <c:v>Total_Score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1"/>
              <c:layout>
                <c:manualLayout>
                  <c:x val="5.3648068669528226E-3"/>
                  <c:y val="-4.62534690101757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80-40F7-821E-9D91AE0479F7}"/>
                </c:ext>
              </c:extLst>
            </c:dLbl>
            <c:dLbl>
              <c:idx val="2"/>
              <c:layout>
                <c:manualLayout>
                  <c:x val="1.0729613733905513E-2"/>
                  <c:y val="-4.9337033610854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80-40F7-821E-9D91AE0479F7}"/>
                </c:ext>
              </c:extLst>
            </c:dLbl>
            <c:dLbl>
              <c:idx val="3"/>
              <c:layout>
                <c:manualLayout>
                  <c:x val="5.3648068669527897E-3"/>
                  <c:y val="-3.3919210607462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80-40F7-821E-9D91AE0479F7}"/>
                </c:ext>
              </c:extLst>
            </c:dLbl>
            <c:dLbl>
              <c:idx val="4"/>
              <c:layout>
                <c:manualLayout>
                  <c:x val="3.3977110157367665E-2"/>
                  <c:y val="-5.5504162812210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80-40F7-821E-9D91AE0479F7}"/>
                </c:ext>
              </c:extLst>
            </c:dLbl>
            <c:dLbl>
              <c:idx val="5"/>
              <c:layout>
                <c:manualLayout>
                  <c:x val="2.6824034334763949E-2"/>
                  <c:y val="-6.16712920135676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80-40F7-821E-9D91AE0479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categories'!$B$4:$B$9</c:f>
              <c:strCache>
                <c:ptCount val="6"/>
                <c:pt idx="1">
                  <c:v>Animals</c:v>
                </c:pt>
                <c:pt idx="2">
                  <c:v>science</c:v>
                </c:pt>
                <c:pt idx="3">
                  <c:v>healthy eating</c:v>
                </c:pt>
                <c:pt idx="4">
                  <c:v>technology</c:v>
                </c:pt>
                <c:pt idx="5">
                  <c:v>food</c:v>
                </c:pt>
              </c:strCache>
            </c:strRef>
          </c:cat>
          <c:val>
            <c:numRef>
              <c:f>'Top 5 categories'!$C$4:$C$9</c:f>
              <c:numCache>
                <c:formatCode>General</c:formatCode>
                <c:ptCount val="6"/>
                <c:pt idx="1">
                  <c:v>74965</c:v>
                </c:pt>
                <c:pt idx="2">
                  <c:v>71168</c:v>
                </c:pt>
                <c:pt idx="3">
                  <c:v>69339</c:v>
                </c:pt>
                <c:pt idx="4">
                  <c:v>68738</c:v>
                </c:pt>
                <c:pt idx="5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80-40F7-821E-9D91AE0479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787306527"/>
        <c:axId val="787304607"/>
        <c:axId val="0"/>
      </c:bar3DChart>
      <c:catAx>
        <c:axId val="7873065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7304607"/>
        <c:crosses val="autoZero"/>
        <c:auto val="1"/>
        <c:lblAlgn val="ctr"/>
        <c:lblOffset val="100"/>
        <c:noMultiLvlLbl val="0"/>
      </c:catAx>
      <c:valAx>
        <c:axId val="787304607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87306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914260717410323E-2"/>
          <c:y val="0.19689814814814816"/>
          <c:w val="0.88030796150481194"/>
          <c:h val="0.58979913969087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d!$H$1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d!$H$2:$H$5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81-45C6-A831-5E54A8CF45AB}"/>
            </c:ext>
          </c:extLst>
        </c:ser>
        <c:ser>
          <c:idx val="1"/>
          <c:order val="1"/>
          <c:tx>
            <c:strRef>
              <c:f>d!$I$1</c:f>
              <c:strCache>
                <c:ptCount val="1"/>
                <c:pt idx="0">
                  <c:v>positive_score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d!$G$2:$G$5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d!$I$2:$I$5</c:f>
              <c:numCache>
                <c:formatCode>General</c:formatCode>
                <c:ptCount val="4"/>
                <c:pt idx="0">
                  <c:v>3700</c:v>
                </c:pt>
                <c:pt idx="1">
                  <c:v>1943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81-45C6-A831-5E54A8CF45AB}"/>
            </c:ext>
          </c:extLst>
        </c:ser>
        <c:ser>
          <c:idx val="2"/>
          <c:order val="2"/>
          <c:tx>
            <c:strRef>
              <c:f>d!$J$1</c:f>
              <c:strCache>
                <c:ptCount val="1"/>
                <c:pt idx="0">
                  <c:v>negative_score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d!$J$2:$J$5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81-45C6-A831-5E54A8CF45AB}"/>
            </c:ext>
          </c:extLst>
        </c:ser>
        <c:ser>
          <c:idx val="3"/>
          <c:order val="3"/>
          <c:tx>
            <c:strRef>
              <c:f>d!$K$1</c:f>
              <c:strCache>
                <c:ptCount val="1"/>
                <c:pt idx="0">
                  <c:v>netural_score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d!$K$2:$K$5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81-45C6-A831-5E54A8CF45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97623839"/>
        <c:axId val="797616639"/>
      </c:barChart>
      <c:catAx>
        <c:axId val="797623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616639"/>
        <c:crosses val="autoZero"/>
        <c:auto val="1"/>
        <c:lblAlgn val="ctr"/>
        <c:lblOffset val="100"/>
        <c:noMultiLvlLbl val="0"/>
      </c:catAx>
      <c:valAx>
        <c:axId val="797616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62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4A0700F-2674-18BD-2E26-0939138E1FA5}"/>
              </a:ext>
            </a:extLst>
          </p:cNvPr>
          <p:cNvSpPr txBox="1"/>
          <p:nvPr/>
        </p:nvSpPr>
        <p:spPr>
          <a:xfrm>
            <a:off x="10752597" y="1161805"/>
            <a:ext cx="72558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There are 16 unique content categories,</a:t>
            </a:r>
          </a:p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      Out of these animal and science categories are the most  popular one.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Four Type of content – Photo/ Audio/ GIF/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Out of these content people prefer photo and videos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May month has highest no of posts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D81E2A-8A2B-1D6B-9FBC-37D893D4B283}"/>
              </a:ext>
            </a:extLst>
          </p:cNvPr>
          <p:cNvSpPr txBox="1"/>
          <p:nvPr/>
        </p:nvSpPr>
        <p:spPr>
          <a:xfrm>
            <a:off x="11162990" y="4127837"/>
            <a:ext cx="679797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4">
                    <a:lumMod val="50000"/>
                  </a:schemeClr>
                </a:solidFill>
              </a:rPr>
              <a:t>Conclusion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/>
                </a:solidFill>
              </a:rPr>
              <a:t>Should focus more on the top 5 categories that’s Animal, technology,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/>
                </a:solidFill>
              </a:rPr>
              <a:t>Science, Healthy eating and  food.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/>
                </a:solidFill>
              </a:rPr>
              <a:t>Create a campaign specifically target those categories of audiences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/>
                </a:solidFill>
              </a:rPr>
              <a:t>Needed to maximize on the month of Jan, may and august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/>
                </a:solidFill>
              </a:rPr>
              <a:t>Number of posts in theses months as the highest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E97F1-A825-BFE1-A8B7-C1EA8646118F}"/>
              </a:ext>
            </a:extLst>
          </p:cNvPr>
          <p:cNvSpPr txBox="1"/>
          <p:nvPr/>
        </p:nvSpPr>
        <p:spPr>
          <a:xfrm>
            <a:off x="8572287" y="2956557"/>
            <a:ext cx="714360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Social buzz is fastest growing technology that need to adapt quickly to it’s global scale.</a:t>
            </a:r>
          </a:p>
          <a:p>
            <a:r>
              <a:rPr lang="en-IN" sz="2800" dirty="0"/>
              <a:t>Accenture has begun 3 months POC focusing on these task</a:t>
            </a:r>
          </a:p>
          <a:p>
            <a:endParaRPr lang="en-IN" sz="2800" dirty="0"/>
          </a:p>
          <a:p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An adult’s social buzz big data </a:t>
            </a:r>
            <a:r>
              <a:rPr lang="en-IN" sz="2800" dirty="0" err="1"/>
              <a:t>pratice</a:t>
            </a:r>
            <a:r>
              <a:rPr lang="en-IN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Recommendation for the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Analysis to find the social buzz top 5 most popular categories of content.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75021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823050" y="144257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4C971-49D9-B456-281F-90B6321BE34F}"/>
              </a:ext>
            </a:extLst>
          </p:cNvPr>
          <p:cNvSpPr txBox="1"/>
          <p:nvPr/>
        </p:nvSpPr>
        <p:spPr>
          <a:xfrm>
            <a:off x="2950038" y="5173906"/>
            <a:ext cx="6667077" cy="381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1Lakhs posts per day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36.5 Lakhs pieces of content per year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how to Capitalize so much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Analysing to find the social buzz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243B60-559F-8F05-8CAA-757809E2D9FA}"/>
              </a:ext>
            </a:extLst>
          </p:cNvPr>
          <p:cNvSpPr txBox="1"/>
          <p:nvPr/>
        </p:nvSpPr>
        <p:spPr>
          <a:xfrm>
            <a:off x="14293092" y="1651579"/>
            <a:ext cx="2470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Christina</a:t>
            </a:r>
            <a:r>
              <a:rPr lang="en-IN" sz="2800" dirty="0"/>
              <a:t> </a:t>
            </a:r>
          </a:p>
          <a:p>
            <a:r>
              <a:rPr lang="en-IN" sz="2800" dirty="0"/>
              <a:t>Senior analyst</a:t>
            </a:r>
          </a:p>
          <a:p>
            <a:endParaRPr lang="en-IN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5ACBA1-E72A-33AB-61C7-AEA4E0F47E13}"/>
              </a:ext>
            </a:extLst>
          </p:cNvPr>
          <p:cNvSpPr txBox="1"/>
          <p:nvPr/>
        </p:nvSpPr>
        <p:spPr>
          <a:xfrm>
            <a:off x="14293093" y="4441567"/>
            <a:ext cx="28844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Rose</a:t>
            </a:r>
          </a:p>
          <a:p>
            <a:r>
              <a:rPr lang="en-IN" sz="2800" dirty="0"/>
              <a:t>Senior analyst</a:t>
            </a: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405ACF-CBDA-A4EA-13D2-C76F02BCC992}"/>
              </a:ext>
            </a:extLst>
          </p:cNvPr>
          <p:cNvSpPr txBox="1"/>
          <p:nvPr/>
        </p:nvSpPr>
        <p:spPr>
          <a:xfrm>
            <a:off x="14630400" y="7421293"/>
            <a:ext cx="121443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Viz</a:t>
            </a:r>
          </a:p>
          <a:p>
            <a:r>
              <a:rPr lang="en-IN" sz="2800" dirty="0"/>
              <a:t>analyst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F3304B-8431-DF96-61AA-0F9E8A1F97D0}"/>
              </a:ext>
            </a:extLst>
          </p:cNvPr>
          <p:cNvSpPr txBox="1"/>
          <p:nvPr/>
        </p:nvSpPr>
        <p:spPr>
          <a:xfrm>
            <a:off x="3964947" y="1121455"/>
            <a:ext cx="30911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Understanding</a:t>
            </a:r>
          </a:p>
          <a:p>
            <a:endParaRPr lang="en-IN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08F9A0-BECE-7477-5D51-ADFDE77B6A5E}"/>
              </a:ext>
            </a:extLst>
          </p:cNvPr>
          <p:cNvSpPr txBox="1"/>
          <p:nvPr/>
        </p:nvSpPr>
        <p:spPr>
          <a:xfrm>
            <a:off x="6096000" y="2673291"/>
            <a:ext cx="21935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</a:t>
            </a:r>
          </a:p>
          <a:p>
            <a:endParaRPr lang="en-IN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7DF427-A231-0A9D-42C4-904AFF0D5AA1}"/>
              </a:ext>
            </a:extLst>
          </p:cNvPr>
          <p:cNvSpPr txBox="1"/>
          <p:nvPr/>
        </p:nvSpPr>
        <p:spPr>
          <a:xfrm>
            <a:off x="8001000" y="4252067"/>
            <a:ext cx="2409955" cy="532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3351B-C318-5F1A-9393-92B9F773ABA2}"/>
              </a:ext>
            </a:extLst>
          </p:cNvPr>
          <p:cNvSpPr txBox="1"/>
          <p:nvPr/>
        </p:nvSpPr>
        <p:spPr>
          <a:xfrm>
            <a:off x="9531436" y="5864155"/>
            <a:ext cx="2116477" cy="532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F7DE0D-F39E-4E0E-9C0F-11FBA95D68A9}"/>
              </a:ext>
            </a:extLst>
          </p:cNvPr>
          <p:cNvSpPr txBox="1"/>
          <p:nvPr/>
        </p:nvSpPr>
        <p:spPr>
          <a:xfrm>
            <a:off x="11811000" y="7421293"/>
            <a:ext cx="125053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C03B19-C3E5-E191-6E4C-E98CF0822A41}"/>
              </a:ext>
            </a:extLst>
          </p:cNvPr>
          <p:cNvSpPr txBox="1"/>
          <p:nvPr/>
        </p:nvSpPr>
        <p:spPr>
          <a:xfrm>
            <a:off x="2471666" y="5887506"/>
            <a:ext cx="228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16 unique categories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FB869-CA20-367E-4034-A219E9696D1D}"/>
              </a:ext>
            </a:extLst>
          </p:cNvPr>
          <p:cNvSpPr txBox="1"/>
          <p:nvPr/>
        </p:nvSpPr>
        <p:spPr>
          <a:xfrm>
            <a:off x="7272183" y="595197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Animal most popular category</a:t>
            </a:r>
          </a:p>
          <a:p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56D66-C71E-1E21-2F03-38BAB5912C4F}"/>
              </a:ext>
            </a:extLst>
          </p:cNvPr>
          <p:cNvSpPr txBox="1"/>
          <p:nvPr/>
        </p:nvSpPr>
        <p:spPr>
          <a:xfrm>
            <a:off x="12670342" y="5951977"/>
            <a:ext cx="312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May with Most Number of Post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5461B33D-CAA7-F79C-6519-2ED0DECC1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669908"/>
              </p:ext>
            </p:extLst>
          </p:nvPr>
        </p:nvGraphicFramePr>
        <p:xfrm>
          <a:off x="2590550" y="1954619"/>
          <a:ext cx="15218437" cy="689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D41F67A-38CB-9076-3D19-FCE4CB420A90}"/>
              </a:ext>
            </a:extLst>
          </p:cNvPr>
          <p:cNvSpPr txBox="1"/>
          <p:nvPr/>
        </p:nvSpPr>
        <p:spPr>
          <a:xfrm>
            <a:off x="9448800" y="1969528"/>
            <a:ext cx="367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Top 5 Categories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0BE5E75-8A06-DDE6-2582-10516F126C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888822"/>
              </p:ext>
            </p:extLst>
          </p:nvPr>
        </p:nvGraphicFramePr>
        <p:xfrm>
          <a:off x="2717489" y="1226729"/>
          <a:ext cx="14947891" cy="7820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285</Words>
  <Application>Microsoft Office PowerPoint</Application>
  <PresentationFormat>Custom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sasi kumar</cp:lastModifiedBy>
  <cp:revision>12</cp:revision>
  <dcterms:created xsi:type="dcterms:W3CDTF">2006-08-16T00:00:00Z</dcterms:created>
  <dcterms:modified xsi:type="dcterms:W3CDTF">2024-11-20T11:36:22Z</dcterms:modified>
  <dc:identifier>DAEhDyfaYKE</dc:identifier>
</cp:coreProperties>
</file>