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4"/>
  </p:sldMasterIdLst>
  <p:sldIdLst>
    <p:sldId id="257" r:id="rId5"/>
    <p:sldId id="284" r:id="rId6"/>
    <p:sldId id="274" r:id="rId7"/>
    <p:sldId id="273" r:id="rId8"/>
    <p:sldId id="303" r:id="rId9"/>
    <p:sldId id="295" r:id="rId10"/>
    <p:sldId id="294" r:id="rId11"/>
    <p:sldId id="276" r:id="rId12"/>
    <p:sldId id="277" r:id="rId13"/>
    <p:sldId id="286" r:id="rId14"/>
    <p:sldId id="278" r:id="rId15"/>
    <p:sldId id="279" r:id="rId16"/>
    <p:sldId id="288" r:id="rId17"/>
    <p:sldId id="280" r:id="rId18"/>
    <p:sldId id="268" r:id="rId19"/>
    <p:sldId id="287" r:id="rId20"/>
    <p:sldId id="296" r:id="rId21"/>
    <p:sldId id="297" r:id="rId22"/>
    <p:sldId id="298" r:id="rId23"/>
    <p:sldId id="299" r:id="rId24"/>
    <p:sldId id="300" r:id="rId25"/>
    <p:sldId id="301" r:id="rId26"/>
    <p:sldId id="292"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7903F"/>
    <a:srgbClr val="344529"/>
    <a:srgbClr val="2B3922"/>
    <a:srgbClr val="2E3722"/>
    <a:srgbClr val="FCF7F1"/>
    <a:srgbClr val="B8D233"/>
    <a:srgbClr val="5CC6D6"/>
    <a:srgbClr val="F8D22F"/>
    <a:srgbClr val="F03F2B"/>
    <a:srgbClr val="3488A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316" autoAdjust="0"/>
    <p:restoredTop sz="94619" autoAdjust="0"/>
  </p:normalViewPr>
  <p:slideViewPr>
    <p:cSldViewPr snapToGrid="0">
      <p:cViewPr varScale="1">
        <p:scale>
          <a:sx n="73" d="100"/>
          <a:sy n="73" d="100"/>
        </p:scale>
        <p:origin x="-64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A0C0817-A112-4847-8014-A94B7D2A4EA3}" type="datetime1">
              <a:rPr lang="en-US" smtClean="0"/>
              <a:pPr/>
              <a:t>4/25/2022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4B7E4EF-A1BD-40F4-AB7B-04F084DD991D}"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 xmlns:p14="http://schemas.microsoft.com/office/powerpoint/2010/main" val="428134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062987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16134663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12351838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6975043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0328410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37591704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114761047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69378520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355767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13752355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307372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35736300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30296744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1590244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149496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30038202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4/25/2022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367676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6FA2B21-3FCD-4721-B95C-427943F61125}" type="datetime1">
              <a:rPr lang="en-US" smtClean="0"/>
              <a:pPr/>
              <a:t>4/25/2022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366881593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E6D57E0B-41E7-4862-852B-4C24E7B4784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grpSp>
        <p:nvGrpSpPr>
          <p:cNvPr id="14" name="Group 13">
            <a:extLst>
              <a:ext uri="{FF2B5EF4-FFF2-40B4-BE49-F238E27FC236}">
                <a16:creationId xmlns="" xmlns:a16="http://schemas.microsoft.com/office/drawing/2014/main" id="{14684A4D-3AB3-4D14-8F74-E9E22EFC922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5397" y="0"/>
            <a:ext cx="12005350" cy="6644081"/>
            <a:chOff x="-25397" y="0"/>
            <a:chExt cx="12005350" cy="6644081"/>
          </a:xfrm>
        </p:grpSpPr>
        <p:sp useBgFill="1">
          <p:nvSpPr>
            <p:cNvPr id="15" name="Rectangle 14">
              <a:extLst>
                <a:ext uri="{FF2B5EF4-FFF2-40B4-BE49-F238E27FC236}">
                  <a16:creationId xmlns="" xmlns:a16="http://schemas.microsoft.com/office/drawing/2014/main" id="{62AAD8D6-E6DC-4196-8B6E-99E7C9027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6" name="Freeform 11">
              <a:extLst>
                <a:ext uri="{FF2B5EF4-FFF2-40B4-BE49-F238E27FC236}">
                  <a16:creationId xmlns="" xmlns:a16="http://schemas.microsoft.com/office/drawing/2014/main" id="{EF22364E-4978-4D02-9F7E-4608CE9F4BB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7" name="Rectangle 16">
              <a:extLst>
                <a:ext uri="{FF2B5EF4-FFF2-40B4-BE49-F238E27FC236}">
                  <a16:creationId xmlns="" xmlns:a16="http://schemas.microsoft.com/office/drawing/2014/main" id="{D203295E-B861-404F-966C-8EDD8828773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pic>
        <p:nvPicPr>
          <p:cNvPr id="19" name="Picture 18">
            <a:extLst>
              <a:ext uri="{FF2B5EF4-FFF2-40B4-BE49-F238E27FC236}">
                <a16:creationId xmlns="" xmlns:a16="http://schemas.microsoft.com/office/drawing/2014/main" id="{1C9D2FF5-C78D-4D0F-A2C2-55D9A33B0AD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21" name="Rectangle 20">
            <a:extLst>
              <a:ext uri="{FF2B5EF4-FFF2-40B4-BE49-F238E27FC236}">
                <a16:creationId xmlns="" xmlns:a16="http://schemas.microsoft.com/office/drawing/2014/main" id="{1DABCD50-2A43-4A08-8C91-7149DE0568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3" name="Freeform 9">
            <a:extLst>
              <a:ext uri="{FF2B5EF4-FFF2-40B4-BE49-F238E27FC236}">
                <a16:creationId xmlns="" xmlns:a16="http://schemas.microsoft.com/office/drawing/2014/main" id="{0B66C21B-84DF-40D9-824D-29F01DB171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5" name="Rectangle 24">
            <a:extLst>
              <a:ext uri="{FF2B5EF4-FFF2-40B4-BE49-F238E27FC236}">
                <a16:creationId xmlns="" xmlns:a16="http://schemas.microsoft.com/office/drawing/2014/main" id="{4607EC9A-1A49-428D-BC58-912B66DEC2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7" name="TextBox 6"/>
          <p:cNvSpPr txBox="1"/>
          <p:nvPr/>
        </p:nvSpPr>
        <p:spPr>
          <a:xfrm>
            <a:off x="685801" y="685800"/>
            <a:ext cx="4858965" cy="484696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cap="all" dirty="0">
                <a:solidFill>
                  <a:srgbClr val="FFFFFF"/>
                </a:solidFill>
                <a:latin typeface="+mj-lt"/>
                <a:ea typeface="+mj-ea"/>
                <a:cs typeface="+mj-cs"/>
              </a:rPr>
              <a:t>                     </a:t>
            </a:r>
            <a:r>
              <a:rPr lang="en-US" sz="5400" b="1" i="0" cap="all" dirty="0">
                <a:solidFill>
                  <a:srgbClr val="FFFFFF"/>
                </a:solidFill>
                <a:latin typeface="+mj-lt"/>
                <a:ea typeface="+mj-ea"/>
                <a:cs typeface="+mj-cs"/>
              </a:rPr>
              <a:t>TRAINUAL</a:t>
            </a:r>
          </a:p>
          <a:p>
            <a:pPr defTabSz="914400">
              <a:lnSpc>
                <a:spcPct val="90000"/>
              </a:lnSpc>
              <a:spcBef>
                <a:spcPct val="0"/>
              </a:spcBef>
              <a:spcAft>
                <a:spcPts val="600"/>
              </a:spcAft>
            </a:pPr>
            <a:endParaRPr lang="en-US" sz="5400" cap="all" dirty="0">
              <a:solidFill>
                <a:srgbClr val="FFFFFF"/>
              </a:solidFill>
              <a:latin typeface="+mj-lt"/>
              <a:ea typeface="+mj-ea"/>
              <a:cs typeface="+mj-cs"/>
            </a:endParaRPr>
          </a:p>
          <a:p>
            <a:pPr defTabSz="914400">
              <a:lnSpc>
                <a:spcPct val="90000"/>
              </a:lnSpc>
              <a:spcBef>
                <a:spcPct val="0"/>
              </a:spcBef>
              <a:spcAft>
                <a:spcPts val="600"/>
              </a:spcAft>
            </a:pPr>
            <a:r>
              <a:rPr lang="en-US" sz="5400" cap="all" dirty="0">
                <a:solidFill>
                  <a:srgbClr val="FFFFFF"/>
                </a:solidFill>
                <a:latin typeface="+mj-lt"/>
                <a:ea typeface="+mj-ea"/>
                <a:cs typeface="+mj-cs"/>
              </a:rPr>
              <a:t>TRAINING MANAGEMENT SYSTEM</a:t>
            </a:r>
          </a:p>
        </p:txBody>
      </p:sp>
      <p:sp>
        <p:nvSpPr>
          <p:cNvPr id="3" name="TextBox 2"/>
          <p:cNvSpPr txBox="1"/>
          <p:nvPr/>
        </p:nvSpPr>
        <p:spPr>
          <a:xfrm>
            <a:off x="8113346" y="3073846"/>
            <a:ext cx="4453061" cy="2951492"/>
          </a:xfrm>
          <a:prstGeom prst="rect">
            <a:avLst/>
          </a:prstGeom>
        </p:spPr>
        <p:txBody>
          <a:bodyPr vert="horz" lIns="91440" tIns="45720" rIns="91440" bIns="45720" rtlCol="0" anchor="ctr">
            <a:normAutofit fontScale="92500" lnSpcReduction="20000"/>
          </a:bodyPr>
          <a:lstStyle/>
          <a:p>
            <a:pPr defTabSz="914400">
              <a:lnSpc>
                <a:spcPct val="120000"/>
              </a:lnSpc>
              <a:spcAft>
                <a:spcPts val="600"/>
              </a:spcAft>
              <a:buClr>
                <a:schemeClr val="accent1"/>
              </a:buClr>
              <a:buSzPct val="160000"/>
            </a:pPr>
            <a:r>
              <a:rPr lang="en-IN" cap="all" dirty="0" smtClean="0"/>
              <a:t>Trainer:</a:t>
            </a:r>
          </a:p>
          <a:p>
            <a:pPr lvl="1" defTabSz="914400">
              <a:lnSpc>
                <a:spcPct val="120000"/>
              </a:lnSpc>
              <a:spcAft>
                <a:spcPts val="600"/>
              </a:spcAft>
              <a:buClr>
                <a:schemeClr val="accent1"/>
              </a:buClr>
              <a:buSzPct val="160000"/>
              <a:buFont typeface="Arial" pitchFamily="34" charset="0"/>
              <a:buChar char="•"/>
            </a:pPr>
            <a:r>
              <a:rPr lang="en-US" dirty="0" smtClean="0"/>
              <a:t>Syed Nawas Ahamed</a:t>
            </a:r>
            <a:endParaRPr lang="en-US" cap="all" dirty="0" smtClean="0"/>
          </a:p>
          <a:p>
            <a:pPr defTabSz="914400">
              <a:lnSpc>
                <a:spcPct val="120000"/>
              </a:lnSpc>
              <a:spcAft>
                <a:spcPts val="600"/>
              </a:spcAft>
              <a:buClr>
                <a:schemeClr val="accent1"/>
              </a:buClr>
              <a:buSzPct val="160000"/>
            </a:pPr>
            <a:r>
              <a:rPr lang="en-US" cap="all" dirty="0" smtClean="0"/>
              <a:t>Team </a:t>
            </a:r>
            <a:r>
              <a:rPr lang="en-US" cap="all" dirty="0"/>
              <a:t>Members :</a:t>
            </a:r>
          </a:p>
          <a:p>
            <a:pPr marL="800100" lvl="1" indent="-228600" defTabSz="914400">
              <a:lnSpc>
                <a:spcPct val="120000"/>
              </a:lnSpc>
              <a:spcAft>
                <a:spcPts val="600"/>
              </a:spcAft>
              <a:buClr>
                <a:schemeClr val="accent1"/>
              </a:buClr>
              <a:buSzPct val="160000"/>
              <a:buFont typeface="Arial" panose="020B0604020202020204" pitchFamily="34" charset="0"/>
              <a:buChar char="•"/>
            </a:pPr>
            <a:r>
              <a:rPr lang="en-US" cap="all" dirty="0"/>
              <a:t>Sasikumar S          </a:t>
            </a:r>
          </a:p>
          <a:p>
            <a:pPr marL="800100" lvl="1" indent="-228600" defTabSz="914400">
              <a:lnSpc>
                <a:spcPct val="120000"/>
              </a:lnSpc>
              <a:spcAft>
                <a:spcPts val="600"/>
              </a:spcAft>
              <a:buClr>
                <a:schemeClr val="accent1"/>
              </a:buClr>
              <a:buSzPct val="160000"/>
              <a:buFont typeface="Arial" panose="020B0604020202020204" pitchFamily="34" charset="0"/>
              <a:buChar char="•"/>
            </a:pPr>
            <a:r>
              <a:rPr lang="en-US" cap="all" dirty="0"/>
              <a:t>Vikash R</a:t>
            </a:r>
          </a:p>
          <a:p>
            <a:pPr marL="800100" lvl="1" indent="-228600" defTabSz="914400">
              <a:lnSpc>
                <a:spcPct val="120000"/>
              </a:lnSpc>
              <a:spcAft>
                <a:spcPts val="600"/>
              </a:spcAft>
              <a:buClr>
                <a:schemeClr val="accent1"/>
              </a:buClr>
              <a:buSzPct val="160000"/>
              <a:buFont typeface="Arial" panose="020B0604020202020204" pitchFamily="34" charset="0"/>
              <a:buChar char="•"/>
            </a:pPr>
            <a:r>
              <a:rPr lang="en-US" cap="all" dirty="0"/>
              <a:t>Bharath G  </a:t>
            </a:r>
          </a:p>
          <a:p>
            <a:pPr marL="800100" lvl="1" indent="-228600" defTabSz="914400">
              <a:lnSpc>
                <a:spcPct val="120000"/>
              </a:lnSpc>
              <a:spcAft>
                <a:spcPts val="600"/>
              </a:spcAft>
              <a:buClr>
                <a:schemeClr val="accent1"/>
              </a:buClr>
              <a:buSzPct val="160000"/>
              <a:buFont typeface="Arial" panose="020B0604020202020204" pitchFamily="34" charset="0"/>
              <a:buChar char="•"/>
            </a:pPr>
            <a:r>
              <a:rPr lang="en-US" cap="all" dirty="0"/>
              <a:t>Jeevananth J</a:t>
            </a:r>
          </a:p>
          <a:p>
            <a:pPr marL="800100" lvl="1" indent="-228600" defTabSz="914400">
              <a:lnSpc>
                <a:spcPct val="120000"/>
              </a:lnSpc>
              <a:spcAft>
                <a:spcPts val="600"/>
              </a:spcAft>
              <a:buClr>
                <a:schemeClr val="accent1"/>
              </a:buClr>
              <a:buSzPct val="160000"/>
              <a:buFont typeface="Arial" panose="020B0604020202020204" pitchFamily="34" charset="0"/>
              <a:buChar char="•"/>
            </a:pPr>
            <a:r>
              <a:rPr lang="en-US" cap="all" dirty="0"/>
              <a:t>Saravanan J                                    </a:t>
            </a:r>
          </a:p>
          <a:p>
            <a:pPr indent="-228600" defTabSz="914400">
              <a:lnSpc>
                <a:spcPct val="120000"/>
              </a:lnSpc>
              <a:spcAft>
                <a:spcPts val="600"/>
              </a:spcAft>
              <a:buClr>
                <a:schemeClr val="accent1"/>
              </a:buClr>
              <a:buSzPct val="160000"/>
              <a:buFont typeface="Arial" panose="020B0604020202020204" pitchFamily="34" charset="0"/>
              <a:buChar char="•"/>
            </a:pPr>
            <a:endParaRPr lang="en-US" cap="all" dirty="0"/>
          </a:p>
        </p:txBody>
      </p:sp>
    </p:spTree>
    <p:extLst>
      <p:ext uri="{BB962C8B-B14F-4D97-AF65-F5344CB8AC3E}">
        <p14:creationId xmlns="" xmlns:p14="http://schemas.microsoft.com/office/powerpoint/2010/main" val="2584280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 xmlns:a16="http://schemas.microsoft.com/office/drawing/2014/main" id="{515DA87D-133C-4F77-8863-8B66D40F993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grpSp>
        <p:nvGrpSpPr>
          <p:cNvPr id="37" name="Group 36">
            <a:extLst>
              <a:ext uri="{FF2B5EF4-FFF2-40B4-BE49-F238E27FC236}">
                <a16:creationId xmlns="" xmlns:a16="http://schemas.microsoft.com/office/drawing/2014/main" id="{5C436ED1-B374-4FA9-AC69-CA9B086E4F3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5397" y="0"/>
            <a:ext cx="12005350" cy="6644081"/>
            <a:chOff x="-25397" y="0"/>
            <a:chExt cx="12005350" cy="6644081"/>
          </a:xfrm>
        </p:grpSpPr>
        <p:sp useBgFill="1">
          <p:nvSpPr>
            <p:cNvPr id="38" name="Rectangle 37">
              <a:extLst>
                <a:ext uri="{FF2B5EF4-FFF2-40B4-BE49-F238E27FC236}">
                  <a16:creationId xmlns="" xmlns:a16="http://schemas.microsoft.com/office/drawing/2014/main" id="{0BF795C8-C503-458A-B6C7-5C3B78FA66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 xmlns:a16="http://schemas.microsoft.com/office/drawing/2014/main" id="{29605B65-A1AD-48AA-9FA4-0239C3E3466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40" name="Rectangle 39">
              <a:extLst>
                <a:ext uri="{FF2B5EF4-FFF2-40B4-BE49-F238E27FC236}">
                  <a16:creationId xmlns="" xmlns:a16="http://schemas.microsoft.com/office/drawing/2014/main" id="{C158A24C-9ADB-45F1-90ED-8B0C00DF8CF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42" name="Rectangle 41">
            <a:extLst>
              <a:ext uri="{FF2B5EF4-FFF2-40B4-BE49-F238E27FC236}">
                <a16:creationId xmlns="" xmlns:a16="http://schemas.microsoft.com/office/drawing/2014/main" id="{2A5583E3-B73F-46D2-8B66-31524FCC27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292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p:cNvPicPr>
            <a:picLocks noGrp="1" noChangeAspect="1"/>
          </p:cNvPicPr>
          <p:nvPr>
            <p:ph idx="1"/>
          </p:nvPr>
        </p:nvPicPr>
        <p:blipFill rotWithShape="1">
          <a:blip r:embed="rId4"/>
          <a:srcRect t="738" r="1" b="8442"/>
          <a:stretch/>
        </p:blipFill>
        <p:spPr>
          <a:xfrm>
            <a:off x="643467" y="643467"/>
            <a:ext cx="10905066" cy="5571066"/>
          </a:xfrm>
          <a:prstGeom prst="rect">
            <a:avLst/>
          </a:prstGeom>
        </p:spPr>
      </p:pic>
      <p:sp>
        <p:nvSpPr>
          <p:cNvPr id="44" name="Rectangle 43">
            <a:extLst>
              <a:ext uri="{FF2B5EF4-FFF2-40B4-BE49-F238E27FC236}">
                <a16:creationId xmlns="" xmlns:a16="http://schemas.microsoft.com/office/drawing/2014/main" id="{FBCA6D6A-D239-423B-BCD0-36D301FBFE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189459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90A9C49B-76D8-4E9B-B430-D1ADF40F1CF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 xmlns:a16="http://schemas.microsoft.com/office/drawing/2014/main" id="{F88A5712-2FE0-4DD4-BDC6-099EA378A0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9">
            <a:extLst>
              <a:ext uri="{FF2B5EF4-FFF2-40B4-BE49-F238E27FC236}">
                <a16:creationId xmlns="" xmlns:a16="http://schemas.microsoft.com/office/drawing/2014/main" id="{448E5503-E0F8-4B94-81A3-B1FA57623E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 xmlns:a16="http://schemas.microsoft.com/office/drawing/2014/main" id="{CE54F896-85E7-4403-9E37-1B004731F8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85802" y="685800"/>
            <a:ext cx="3381946" cy="4846967"/>
          </a:xfrm>
        </p:spPr>
        <p:txBody>
          <a:bodyPr>
            <a:normAutofit/>
          </a:bodyPr>
          <a:lstStyle/>
          <a:p>
            <a:r>
              <a:rPr lang="en-US" sz="4800">
                <a:solidFill>
                  <a:srgbClr val="FFFFFF"/>
                </a:solidFill>
              </a:rPr>
              <a:t>HR Module</a:t>
            </a:r>
          </a:p>
        </p:txBody>
      </p:sp>
      <p:sp>
        <p:nvSpPr>
          <p:cNvPr id="3" name="Content Placeholder 2"/>
          <p:cNvSpPr>
            <a:spLocks noGrp="1"/>
          </p:cNvSpPr>
          <p:nvPr>
            <p:ph idx="1"/>
          </p:nvPr>
        </p:nvSpPr>
        <p:spPr>
          <a:xfrm>
            <a:off x="5111886" y="685800"/>
            <a:ext cx="5968621" cy="4688785"/>
          </a:xfrm>
        </p:spPr>
        <p:txBody>
          <a:bodyPr>
            <a:normAutofit lnSpcReduction="10000"/>
          </a:bodyPr>
          <a:lstStyle/>
          <a:p>
            <a:pPr>
              <a:lnSpc>
                <a:spcPct val="110000"/>
              </a:lnSpc>
              <a:buFont typeface="Wingdings" panose="05000000000000000000" pitchFamily="2" charset="2"/>
              <a:buChar char="Ø"/>
            </a:pPr>
            <a:r>
              <a:rPr lang="en-US" sz="1700" cap="none" dirty="0">
                <a:latin typeface="Times New Roman" panose="02020603050405020304" pitchFamily="18" charset="0"/>
                <a:cs typeface="Times New Roman" panose="02020603050405020304" pitchFamily="18" charset="0"/>
              </a:rPr>
              <a:t>HR gets login with the username and password given by the admin.</a:t>
            </a:r>
          </a:p>
          <a:p>
            <a:pPr>
              <a:lnSpc>
                <a:spcPct val="110000"/>
              </a:lnSpc>
              <a:buFont typeface="Wingdings" panose="05000000000000000000" pitchFamily="2" charset="2"/>
              <a:buChar char="Ø"/>
            </a:pPr>
            <a:r>
              <a:rPr lang="en-US" sz="1700" cap="none" dirty="0">
                <a:latin typeface="Times New Roman" panose="02020603050405020304" pitchFamily="18" charset="0"/>
                <a:cs typeface="Times New Roman" panose="02020603050405020304" pitchFamily="18" charset="0"/>
              </a:rPr>
              <a:t>They can update their profile using the update profile button where the details are updated along with their password.</a:t>
            </a:r>
          </a:p>
          <a:p>
            <a:pPr>
              <a:lnSpc>
                <a:spcPct val="110000"/>
              </a:lnSpc>
              <a:buFont typeface="Wingdings" panose="05000000000000000000" pitchFamily="2" charset="2"/>
              <a:buChar char="Ø"/>
            </a:pPr>
            <a:r>
              <a:rPr lang="en-US" sz="1700" cap="none" dirty="0">
                <a:latin typeface="Times New Roman" panose="02020603050405020304" pitchFamily="18" charset="0"/>
                <a:cs typeface="Times New Roman" panose="02020603050405020304" pitchFamily="18" charset="0"/>
              </a:rPr>
              <a:t>They can add new trainer which has attributes like email id, position and password.</a:t>
            </a:r>
          </a:p>
          <a:p>
            <a:pPr>
              <a:lnSpc>
                <a:spcPct val="110000"/>
              </a:lnSpc>
              <a:buFont typeface="Wingdings" panose="05000000000000000000" pitchFamily="2" charset="2"/>
              <a:buChar char="Ø"/>
            </a:pPr>
            <a:r>
              <a:rPr lang="en-US" sz="1700" cap="none" dirty="0">
                <a:latin typeface="Times New Roman" panose="02020603050405020304" pitchFamily="18" charset="0"/>
                <a:cs typeface="Times New Roman" panose="02020603050405020304" pitchFamily="18" charset="0"/>
              </a:rPr>
              <a:t>They can add new trainer manager which has attributes like email id, position and password.</a:t>
            </a:r>
          </a:p>
          <a:p>
            <a:pPr>
              <a:lnSpc>
                <a:spcPct val="110000"/>
              </a:lnSpc>
              <a:buFont typeface="Wingdings" panose="05000000000000000000" pitchFamily="2" charset="2"/>
              <a:buChar char="Ø"/>
            </a:pPr>
            <a:r>
              <a:rPr lang="en-US" sz="1700" cap="none" dirty="0">
                <a:latin typeface="Times New Roman" panose="02020603050405020304" pitchFamily="18" charset="0"/>
                <a:cs typeface="Times New Roman" panose="02020603050405020304" pitchFamily="18" charset="0"/>
              </a:rPr>
              <a:t>They can add new trainee which has attributes like email id, position and password.</a:t>
            </a:r>
          </a:p>
          <a:p>
            <a:pPr>
              <a:lnSpc>
                <a:spcPct val="110000"/>
              </a:lnSpc>
              <a:buFont typeface="Wingdings" panose="05000000000000000000" pitchFamily="2" charset="2"/>
              <a:buChar char="Ø"/>
            </a:pPr>
            <a:r>
              <a:rPr lang="en-US" sz="1700" cap="none" dirty="0">
                <a:latin typeface="Times New Roman" panose="02020603050405020304" pitchFamily="18" charset="0"/>
                <a:cs typeface="Times New Roman" panose="02020603050405020304" pitchFamily="18" charset="0"/>
              </a:rPr>
              <a:t>Whenever a trainer manager is added, they can view the trainer and trainee profiles.</a:t>
            </a:r>
          </a:p>
          <a:p>
            <a:pPr>
              <a:lnSpc>
                <a:spcPct val="110000"/>
              </a:lnSpc>
              <a:buFont typeface="Wingdings" panose="05000000000000000000" pitchFamily="2" charset="2"/>
              <a:buChar char="Ø"/>
            </a:pPr>
            <a:r>
              <a:rPr lang="en-US" sz="1700" cap="none" dirty="0">
                <a:latin typeface="Times New Roman" panose="02020603050405020304" pitchFamily="18" charset="0"/>
                <a:cs typeface="Times New Roman" panose="02020603050405020304" pitchFamily="18" charset="0"/>
              </a:rPr>
              <a:t>Whenever a trainer manager is assign a assessment. they can view the assessment</a:t>
            </a:r>
            <a:r>
              <a:rPr lang="en-US" sz="1700" dirty="0">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2693347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576E8DBD-6DBD-4FCB-8FE8-8F0425C0B67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12" name="Freeform 11">
            <a:extLst>
              <a:ext uri="{FF2B5EF4-FFF2-40B4-BE49-F238E27FC236}">
                <a16:creationId xmlns="" xmlns:a16="http://schemas.microsoft.com/office/drawing/2014/main" id="{70BE0118-665B-49AC-8ED9-B29C009CED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 xmlns:a16="http://schemas.microsoft.com/office/drawing/2014/main" id="{DB8E4593-3024-4A7B-92FB-8114D72E57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6" name="Freeform 25">
            <a:extLst>
              <a:ext uri="{FF2B5EF4-FFF2-40B4-BE49-F238E27FC236}">
                <a16:creationId xmlns="" xmlns:a16="http://schemas.microsoft.com/office/drawing/2014/main" id="{F72029E6-113E-4A42-8D29-4B796B39B9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8" name="Freeform 14">
            <a:extLst>
              <a:ext uri="{FF2B5EF4-FFF2-40B4-BE49-F238E27FC236}">
                <a16:creationId xmlns="" xmlns:a16="http://schemas.microsoft.com/office/drawing/2014/main" id="{FBAE6AE5-2B20-46E6-B338-A385BFF09F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0" name="5-Point Star 24">
            <a:extLst>
              <a:ext uri="{FF2B5EF4-FFF2-40B4-BE49-F238E27FC236}">
                <a16:creationId xmlns="" xmlns:a16="http://schemas.microsoft.com/office/drawing/2014/main" id="{4555B12C-E2CF-448D-918F-96D0958DC6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 xmlns:a16="http://schemas.microsoft.com/office/drawing/2014/main" id="{47458151-6535-4712-9D31-5BFEBD22056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24" name="Rectangle 23">
            <a:extLst>
              <a:ext uri="{FF2B5EF4-FFF2-40B4-BE49-F238E27FC236}">
                <a16:creationId xmlns="" xmlns:a16="http://schemas.microsoft.com/office/drawing/2014/main" id="{28F956D1-3AF5-47E1-BF12-D331E34AAA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 xmlns:a16="http://schemas.microsoft.com/office/drawing/2014/main" id="{4A5A7DD1-718C-42BE-9B90-4D960E22E3D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title"/>
          </p:nvPr>
        </p:nvSpPr>
        <p:spPr>
          <a:xfrm>
            <a:off x="446663" y="1304458"/>
            <a:ext cx="3326650" cy="2901781"/>
          </a:xfrm>
        </p:spPr>
        <p:txBody>
          <a:bodyPr vert="horz" lIns="91440" tIns="45720" rIns="91440" bIns="45720" rtlCol="0" anchor="b">
            <a:normAutofit/>
          </a:bodyPr>
          <a:lstStyle/>
          <a:p>
            <a:pPr algn="r"/>
            <a:r>
              <a:rPr lang="en-US" sz="6600"/>
              <a:t>Flow Diagram</a:t>
            </a:r>
          </a:p>
        </p:txBody>
      </p:sp>
      <p:sp>
        <p:nvSpPr>
          <p:cNvPr id="28" name="Rectangle 27">
            <a:extLst>
              <a:ext uri="{FF2B5EF4-FFF2-40B4-BE49-F238E27FC236}">
                <a16:creationId xmlns="" xmlns:a16="http://schemas.microsoft.com/office/drawing/2014/main" id="{9DE02FF1-20BC-4306-B0FB-AE6D71D737C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248871"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 xmlns:a16="http://schemas.microsoft.com/office/drawing/2014/main" id="{89A8C427-1B47-42B2-9206-1F34BE757D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52622"/>
            <a:ext cx="4250216"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 xmlns:a16="http://schemas.microsoft.com/office/drawing/2014/main" id="{C9864909-0F48-48BD-B525-B293738D4E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rotWithShape="1">
          <a:blip r:embed="rId4">
            <a:extLst>
              <a:ext uri="{28A0092B-C50C-407E-A947-70E740481C1C}">
                <a14:useLocalDpi xmlns="" xmlns:a14="http://schemas.microsoft.com/office/drawing/2010/main" val="0"/>
              </a:ext>
            </a:extLst>
          </a:blip>
          <a:stretch/>
        </p:blipFill>
        <p:spPr>
          <a:xfrm>
            <a:off x="5321367" y="2059840"/>
            <a:ext cx="6174771" cy="2732336"/>
          </a:xfrm>
          <a:prstGeom prst="rect">
            <a:avLst/>
          </a:prstGeom>
        </p:spPr>
      </p:pic>
      <p:pic>
        <p:nvPicPr>
          <p:cNvPr id="4" name="Picture 3">
            <a:extLst>
              <a:ext uri="{FF2B5EF4-FFF2-40B4-BE49-F238E27FC236}">
                <a16:creationId xmlns="" xmlns:a16="http://schemas.microsoft.com/office/drawing/2014/main" id="{A28F063C-1098-4B4C-9065-BB036FC541E0}"/>
              </a:ext>
            </a:extLst>
          </p:cNvPr>
          <p:cNvPicPr>
            <a:picLocks noChangeAspect="1"/>
          </p:cNvPicPr>
          <p:nvPr/>
        </p:nvPicPr>
        <p:blipFill>
          <a:blip r:embed="rId5"/>
          <a:stretch>
            <a:fillRect/>
          </a:stretch>
        </p:blipFill>
        <p:spPr>
          <a:xfrm>
            <a:off x="5025708" y="457200"/>
            <a:ext cx="6896745" cy="5943600"/>
          </a:xfrm>
          <a:prstGeom prst="rect">
            <a:avLst/>
          </a:prstGeom>
        </p:spPr>
      </p:pic>
    </p:spTree>
    <p:extLst>
      <p:ext uri="{BB962C8B-B14F-4D97-AF65-F5344CB8AC3E}">
        <p14:creationId xmlns="" xmlns:p14="http://schemas.microsoft.com/office/powerpoint/2010/main" val="2351634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 xmlns:a16="http://schemas.microsoft.com/office/drawing/2014/main" id="{515DA87D-133C-4F77-8863-8B66D40F993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grpSp>
        <p:nvGrpSpPr>
          <p:cNvPr id="35" name="Group 34">
            <a:extLst>
              <a:ext uri="{FF2B5EF4-FFF2-40B4-BE49-F238E27FC236}">
                <a16:creationId xmlns="" xmlns:a16="http://schemas.microsoft.com/office/drawing/2014/main" id="{5C436ED1-B374-4FA9-AC69-CA9B086E4F3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5397" y="0"/>
            <a:ext cx="12005350" cy="6644081"/>
            <a:chOff x="-25397" y="0"/>
            <a:chExt cx="12005350" cy="6644081"/>
          </a:xfrm>
        </p:grpSpPr>
        <p:sp useBgFill="1">
          <p:nvSpPr>
            <p:cNvPr id="36" name="Rectangle 35">
              <a:extLst>
                <a:ext uri="{FF2B5EF4-FFF2-40B4-BE49-F238E27FC236}">
                  <a16:creationId xmlns="" xmlns:a16="http://schemas.microsoft.com/office/drawing/2014/main" id="{0BF795C8-C503-458A-B6C7-5C3B78FA66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37" name="Freeform 11">
              <a:extLst>
                <a:ext uri="{FF2B5EF4-FFF2-40B4-BE49-F238E27FC236}">
                  <a16:creationId xmlns="" xmlns:a16="http://schemas.microsoft.com/office/drawing/2014/main" id="{29605B65-A1AD-48AA-9FA4-0239C3E3466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38" name="Rectangle 37">
              <a:extLst>
                <a:ext uri="{FF2B5EF4-FFF2-40B4-BE49-F238E27FC236}">
                  <a16:creationId xmlns="" xmlns:a16="http://schemas.microsoft.com/office/drawing/2014/main" id="{C158A24C-9ADB-45F1-90ED-8B0C00DF8CF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40" name="Rectangle 39">
            <a:extLst>
              <a:ext uri="{FF2B5EF4-FFF2-40B4-BE49-F238E27FC236}">
                <a16:creationId xmlns="" xmlns:a16="http://schemas.microsoft.com/office/drawing/2014/main" id="{2A5583E3-B73F-46D2-8B66-31524FCC27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455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rotWithShape="1">
          <a:blip r:embed="rId4"/>
          <a:srcRect t="194" r="1" b="8986"/>
          <a:stretch/>
        </p:blipFill>
        <p:spPr>
          <a:xfrm>
            <a:off x="643467" y="643467"/>
            <a:ext cx="10905066" cy="5571066"/>
          </a:xfrm>
          <a:prstGeom prst="rect">
            <a:avLst/>
          </a:prstGeom>
        </p:spPr>
      </p:pic>
      <p:sp>
        <p:nvSpPr>
          <p:cNvPr id="42" name="Rectangle 41">
            <a:extLst>
              <a:ext uri="{FF2B5EF4-FFF2-40B4-BE49-F238E27FC236}">
                <a16:creationId xmlns="" xmlns:a16="http://schemas.microsoft.com/office/drawing/2014/main" id="{FBCA6D6A-D239-423B-BCD0-36D301FBFE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439097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90A9C49B-76D8-4E9B-B430-D1ADF40F1CF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 xmlns:a16="http://schemas.microsoft.com/office/drawing/2014/main" id="{F88A5712-2FE0-4DD4-BDC6-099EA378A0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9">
            <a:extLst>
              <a:ext uri="{FF2B5EF4-FFF2-40B4-BE49-F238E27FC236}">
                <a16:creationId xmlns="" xmlns:a16="http://schemas.microsoft.com/office/drawing/2014/main" id="{448E5503-E0F8-4B94-81A3-B1FA57623E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 xmlns:a16="http://schemas.microsoft.com/office/drawing/2014/main" id="{CE54F896-85E7-4403-9E37-1B004731F8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85802" y="685800"/>
            <a:ext cx="3381946" cy="4846967"/>
          </a:xfrm>
        </p:spPr>
        <p:txBody>
          <a:bodyPr>
            <a:normAutofit/>
          </a:bodyPr>
          <a:lstStyle/>
          <a:p>
            <a:r>
              <a:rPr lang="en-US" sz="4800" dirty="0">
                <a:solidFill>
                  <a:srgbClr val="FFFFFF"/>
                </a:solidFill>
              </a:rPr>
              <a:t>Trainer manager Module</a:t>
            </a:r>
          </a:p>
        </p:txBody>
      </p:sp>
      <p:sp>
        <p:nvSpPr>
          <p:cNvPr id="3" name="Content Placeholder 2"/>
          <p:cNvSpPr>
            <a:spLocks noGrp="1"/>
          </p:cNvSpPr>
          <p:nvPr>
            <p:ph idx="1"/>
          </p:nvPr>
        </p:nvSpPr>
        <p:spPr>
          <a:xfrm>
            <a:off x="5111886" y="685800"/>
            <a:ext cx="5968621" cy="4688785"/>
          </a:xfrm>
        </p:spPr>
        <p:txBody>
          <a:bodyPr>
            <a:normAutofit/>
          </a:bodyPr>
          <a:lstStyle/>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Trainer Manager</a:t>
            </a:r>
            <a:r>
              <a:rPr lang="en-US" sz="2000" cap="none" dirty="0">
                <a:latin typeface="Times New Roman" panose="02020603050405020304" pitchFamily="18" charset="0"/>
                <a:cs typeface="Times New Roman" panose="02020603050405020304" pitchFamily="18" charset="0"/>
              </a:rPr>
              <a:t> gets login with the username and password given by the HR.</a:t>
            </a:r>
            <a:endParaRPr lang="en-US" dirty="0"/>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They can update their profile after they can login.</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They can view the trainer and trainee profile.</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They can create a new batch and map the trainee to this trainer and also they can view the batch.</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They can schedule the assessment date with their batch. because that particular batch students only access this assessment and also they can view the assessment.</a:t>
            </a:r>
          </a:p>
        </p:txBody>
      </p:sp>
    </p:spTree>
    <p:extLst>
      <p:ext uri="{BB962C8B-B14F-4D97-AF65-F5344CB8AC3E}">
        <p14:creationId xmlns="" xmlns:p14="http://schemas.microsoft.com/office/powerpoint/2010/main" val="415554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8492A138-EC4F-4F03-B497-EBDF2443FC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8147" y="395385"/>
            <a:ext cx="10792837" cy="1485900"/>
          </a:xfrm>
        </p:spPr>
        <p:txBody>
          <a:bodyPr>
            <a:normAutofit/>
          </a:bodyPr>
          <a:lstStyle/>
          <a:p>
            <a:r>
              <a:rPr lang="en-US" dirty="0"/>
              <a:t>Flow Diagram</a:t>
            </a:r>
          </a:p>
        </p:txBody>
      </p:sp>
      <p:sp>
        <p:nvSpPr>
          <p:cNvPr id="3" name="Content Placeholder 2">
            <a:extLst>
              <a:ext uri="{FF2B5EF4-FFF2-40B4-BE49-F238E27FC236}">
                <a16:creationId xmlns="" xmlns:a16="http://schemas.microsoft.com/office/drawing/2014/main" id="{4FE18547-AC58-45B4-97E3-A286F66162B3}"/>
              </a:ext>
            </a:extLst>
          </p:cNvPr>
          <p:cNvSpPr>
            <a:spLocks noGrp="1"/>
          </p:cNvSpPr>
          <p:nvPr>
            <p:ph idx="1"/>
          </p:nvPr>
        </p:nvSpPr>
        <p:spPr>
          <a:xfrm>
            <a:off x="685801" y="2286000"/>
            <a:ext cx="5326380" cy="3800693"/>
          </a:xfrm>
        </p:spPr>
        <p:txBody>
          <a:bodyPr anchor="t">
            <a:normAutofit/>
          </a:bodyPr>
          <a:lstStyle/>
          <a:p>
            <a:pPr marL="0" indent="0">
              <a:buNone/>
            </a:pPr>
            <a:endParaRPr lang="en-IN" sz="1800">
              <a:latin typeface="Calibri" panose="020F0502020204030204" pitchFamily="34" charset="0"/>
              <a:cs typeface="Calibri" panose="020F0502020204030204" pitchFamily="34" charset="0"/>
            </a:endParaRPr>
          </a:p>
          <a:p>
            <a:pPr marL="0" indent="0">
              <a:buNone/>
            </a:pPr>
            <a:endParaRPr lang="en-IN" sz="1800">
              <a:latin typeface="Calibri" panose="020F0502020204030204" pitchFamily="34" charset="0"/>
              <a:cs typeface="Calibri" panose="020F0502020204030204" pitchFamily="34" charset="0"/>
            </a:endParaRPr>
          </a:p>
          <a:p>
            <a:pPr>
              <a:buFont typeface="Arial" panose="020B0604020202020204" pitchFamily="34" charset="0"/>
              <a:buChar char="•"/>
            </a:pPr>
            <a:endParaRPr lang="en-IN" sz="1800">
              <a:latin typeface="Calibri" panose="020F0502020204030204" pitchFamily="34" charset="0"/>
              <a:cs typeface="Calibri" panose="020F0502020204030204" pitchFamily="34" charset="0"/>
            </a:endParaRPr>
          </a:p>
        </p:txBody>
      </p:sp>
      <p:pic>
        <p:nvPicPr>
          <p:cNvPr id="6" name="Picture 5">
            <a:extLst>
              <a:ext uri="{FF2B5EF4-FFF2-40B4-BE49-F238E27FC236}">
                <a16:creationId xmlns="" xmlns:a16="http://schemas.microsoft.com/office/drawing/2014/main" id="{254273CE-6AD7-4D5E-BB68-B6B459A7DBFA}"/>
              </a:ext>
            </a:extLst>
          </p:cNvPr>
          <p:cNvPicPr>
            <a:picLocks noChangeAspect="1"/>
          </p:cNvPicPr>
          <p:nvPr/>
        </p:nvPicPr>
        <p:blipFill>
          <a:blip r:embed="rId3"/>
          <a:stretch>
            <a:fillRect/>
          </a:stretch>
        </p:blipFill>
        <p:spPr>
          <a:xfrm>
            <a:off x="4609322" y="685799"/>
            <a:ext cx="7324532" cy="5705669"/>
          </a:xfrm>
          <a:prstGeom prst="rect">
            <a:avLst/>
          </a:prstGeom>
        </p:spPr>
      </p:pic>
    </p:spTree>
    <p:extLst>
      <p:ext uri="{BB962C8B-B14F-4D97-AF65-F5344CB8AC3E}">
        <p14:creationId xmlns="" xmlns:p14="http://schemas.microsoft.com/office/powerpoint/2010/main" val="1300239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515DA87D-133C-4F77-8863-8B66D40F993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grpSp>
        <p:nvGrpSpPr>
          <p:cNvPr id="13" name="Group 12">
            <a:extLst>
              <a:ext uri="{FF2B5EF4-FFF2-40B4-BE49-F238E27FC236}">
                <a16:creationId xmlns="" xmlns:a16="http://schemas.microsoft.com/office/drawing/2014/main" id="{5C436ED1-B374-4FA9-AC69-CA9B086E4F3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5397" y="0"/>
            <a:ext cx="12005350" cy="6644081"/>
            <a:chOff x="-25397" y="0"/>
            <a:chExt cx="12005350" cy="6644081"/>
          </a:xfrm>
        </p:grpSpPr>
        <p:sp useBgFill="1">
          <p:nvSpPr>
            <p:cNvPr id="14" name="Rectangle 13">
              <a:extLst>
                <a:ext uri="{FF2B5EF4-FFF2-40B4-BE49-F238E27FC236}">
                  <a16:creationId xmlns="" xmlns:a16="http://schemas.microsoft.com/office/drawing/2014/main" id="{0BF795C8-C503-458A-B6C7-5C3B78FA66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 xmlns:a16="http://schemas.microsoft.com/office/drawing/2014/main" id="{29605B65-A1AD-48AA-9FA4-0239C3E3466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6" name="Rectangle 15">
              <a:extLst>
                <a:ext uri="{FF2B5EF4-FFF2-40B4-BE49-F238E27FC236}">
                  <a16:creationId xmlns="" xmlns:a16="http://schemas.microsoft.com/office/drawing/2014/main" id="{C158A24C-9ADB-45F1-90ED-8B0C00DF8CF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18" name="Rectangle 17">
            <a:extLst>
              <a:ext uri="{FF2B5EF4-FFF2-40B4-BE49-F238E27FC236}">
                <a16:creationId xmlns="" xmlns:a16="http://schemas.microsoft.com/office/drawing/2014/main" id="{2A5583E3-B73F-46D2-8B66-31524FCC27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3C7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p:cNvPicPr>
            <a:picLocks noGrp="1" noChangeAspect="1"/>
          </p:cNvPicPr>
          <p:nvPr>
            <p:ph idx="1"/>
          </p:nvPr>
        </p:nvPicPr>
        <p:blipFill rotWithShape="1">
          <a:blip r:embed="rId4"/>
          <a:srcRect r="1" b="9180"/>
          <a:stretch/>
        </p:blipFill>
        <p:spPr>
          <a:xfrm>
            <a:off x="643467" y="643467"/>
            <a:ext cx="10905066" cy="5571066"/>
          </a:xfrm>
          <a:prstGeom prst="rect">
            <a:avLst/>
          </a:prstGeom>
        </p:spPr>
      </p:pic>
      <p:sp>
        <p:nvSpPr>
          <p:cNvPr id="20" name="Rectangle 19">
            <a:extLst>
              <a:ext uri="{FF2B5EF4-FFF2-40B4-BE49-F238E27FC236}">
                <a16:creationId xmlns="" xmlns:a16="http://schemas.microsoft.com/office/drawing/2014/main" id="{FBCA6D6A-D239-423B-BCD0-36D301FBFE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078945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90A9C49B-76D8-4E9B-B430-D1ADF40F1CF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 xmlns:a16="http://schemas.microsoft.com/office/drawing/2014/main" id="{F88A5712-2FE0-4DD4-BDC6-099EA378A0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9">
            <a:extLst>
              <a:ext uri="{FF2B5EF4-FFF2-40B4-BE49-F238E27FC236}">
                <a16:creationId xmlns="" xmlns:a16="http://schemas.microsoft.com/office/drawing/2014/main" id="{448E5503-E0F8-4B94-81A3-B1FA57623E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 xmlns:a16="http://schemas.microsoft.com/office/drawing/2014/main" id="{CE54F896-85E7-4403-9E37-1B004731F8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B76F575-5469-4AC2-8290-C56EF97ED8CA}"/>
              </a:ext>
            </a:extLst>
          </p:cNvPr>
          <p:cNvSpPr>
            <a:spLocks noGrp="1"/>
          </p:cNvSpPr>
          <p:nvPr>
            <p:ph type="title"/>
          </p:nvPr>
        </p:nvSpPr>
        <p:spPr>
          <a:xfrm>
            <a:off x="685802" y="685800"/>
            <a:ext cx="3381946" cy="4846967"/>
          </a:xfrm>
        </p:spPr>
        <p:txBody>
          <a:bodyPr>
            <a:normAutofit/>
          </a:bodyPr>
          <a:lstStyle/>
          <a:p>
            <a:r>
              <a:rPr lang="en-IN" sz="4800">
                <a:solidFill>
                  <a:srgbClr val="FFFFFF"/>
                </a:solidFill>
              </a:rPr>
              <a:t>Trainer Module</a:t>
            </a:r>
          </a:p>
        </p:txBody>
      </p:sp>
      <p:sp>
        <p:nvSpPr>
          <p:cNvPr id="3" name="Content Placeholder 2">
            <a:extLst>
              <a:ext uri="{FF2B5EF4-FFF2-40B4-BE49-F238E27FC236}">
                <a16:creationId xmlns="" xmlns:a16="http://schemas.microsoft.com/office/drawing/2014/main" id="{71FE0C88-9DCD-47F0-B8E7-7F8BFCAC6FFE}"/>
              </a:ext>
            </a:extLst>
          </p:cNvPr>
          <p:cNvSpPr>
            <a:spLocks noGrp="1"/>
          </p:cNvSpPr>
          <p:nvPr>
            <p:ph sz="quarter" idx="13"/>
          </p:nvPr>
        </p:nvSpPr>
        <p:spPr>
          <a:xfrm>
            <a:off x="5111886" y="685800"/>
            <a:ext cx="5968621" cy="4688785"/>
          </a:xfrm>
        </p:spPr>
        <p:txBody>
          <a:bodyPr>
            <a:normAutofit/>
          </a:bodyPr>
          <a:lstStyle/>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Trainer gets login with the username and password given by the HR.</a:t>
            </a:r>
            <a:endParaRPr lang="en-US" dirty="0"/>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They can update their profile after they can login.</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They can view the trainee profile.</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They can view the assessment after Training manager schedule the assessment and Trainer can upload the Assessment Question Paper.</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Trainer can view the Assessment and they give the Score for that Assessment.</a:t>
            </a:r>
          </a:p>
          <a:p>
            <a:pPr marL="0" indent="0">
              <a:buNone/>
            </a:pPr>
            <a:endParaRPr lang="en-IN" dirty="0"/>
          </a:p>
        </p:txBody>
      </p:sp>
    </p:spTree>
    <p:extLst>
      <p:ext uri="{BB962C8B-B14F-4D97-AF65-F5344CB8AC3E}">
        <p14:creationId xmlns="" xmlns:p14="http://schemas.microsoft.com/office/powerpoint/2010/main" val="1405154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74" name="Picture 49">
            <a:extLst>
              <a:ext uri="{FF2B5EF4-FFF2-40B4-BE49-F238E27FC236}">
                <a16:creationId xmlns="" xmlns:a16="http://schemas.microsoft.com/office/drawing/2014/main" id="{576E8DBD-6DBD-4FCB-8FE8-8F0425C0B67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75" name="Freeform 11">
            <a:extLst>
              <a:ext uri="{FF2B5EF4-FFF2-40B4-BE49-F238E27FC236}">
                <a16:creationId xmlns="" xmlns:a16="http://schemas.microsoft.com/office/drawing/2014/main" id="{70BE0118-665B-49AC-8ED9-B29C009CED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76" name="Freeform 13">
            <a:extLst>
              <a:ext uri="{FF2B5EF4-FFF2-40B4-BE49-F238E27FC236}">
                <a16:creationId xmlns="" xmlns:a16="http://schemas.microsoft.com/office/drawing/2014/main" id="{DB8E4593-3024-4A7B-92FB-8114D72E57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77" name="Freeform 25">
            <a:extLst>
              <a:ext uri="{FF2B5EF4-FFF2-40B4-BE49-F238E27FC236}">
                <a16:creationId xmlns="" xmlns:a16="http://schemas.microsoft.com/office/drawing/2014/main" id="{F72029E6-113E-4A42-8D29-4B796B39B9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78" name="Freeform 14">
            <a:extLst>
              <a:ext uri="{FF2B5EF4-FFF2-40B4-BE49-F238E27FC236}">
                <a16:creationId xmlns="" xmlns:a16="http://schemas.microsoft.com/office/drawing/2014/main" id="{FBAE6AE5-2B20-46E6-B338-A385BFF09F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79" name="5-Point Star 24">
            <a:extLst>
              <a:ext uri="{FF2B5EF4-FFF2-40B4-BE49-F238E27FC236}">
                <a16:creationId xmlns="" xmlns:a16="http://schemas.microsoft.com/office/drawing/2014/main" id="{4555B12C-E2CF-448D-918F-96D0958DC6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80" name="Picture 61">
            <a:extLst>
              <a:ext uri="{FF2B5EF4-FFF2-40B4-BE49-F238E27FC236}">
                <a16:creationId xmlns="" xmlns:a16="http://schemas.microsoft.com/office/drawing/2014/main" id="{47458151-6535-4712-9D31-5BFEBD22056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81" name="Rectangle 63">
            <a:extLst>
              <a:ext uri="{FF2B5EF4-FFF2-40B4-BE49-F238E27FC236}">
                <a16:creationId xmlns="" xmlns:a16="http://schemas.microsoft.com/office/drawing/2014/main" id="{28F956D1-3AF5-47E1-BF12-D331E34AAA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5">
            <a:extLst>
              <a:ext uri="{FF2B5EF4-FFF2-40B4-BE49-F238E27FC236}">
                <a16:creationId xmlns="" xmlns:a16="http://schemas.microsoft.com/office/drawing/2014/main" id="{4A5A7DD1-718C-42BE-9B90-4D960E22E3D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 xmlns:a16="http://schemas.microsoft.com/office/drawing/2014/main" id="{AD83F39E-2535-479C-9C82-7F6EC82539B7}"/>
              </a:ext>
            </a:extLst>
          </p:cNvPr>
          <p:cNvSpPr>
            <a:spLocks noGrp="1"/>
          </p:cNvSpPr>
          <p:nvPr>
            <p:ph type="title"/>
          </p:nvPr>
        </p:nvSpPr>
        <p:spPr>
          <a:xfrm>
            <a:off x="446663" y="1304458"/>
            <a:ext cx="3326650" cy="2901781"/>
          </a:xfrm>
        </p:spPr>
        <p:txBody>
          <a:bodyPr vert="horz" lIns="91440" tIns="45720" rIns="91440" bIns="45720" rtlCol="0" anchor="b">
            <a:normAutofit/>
          </a:bodyPr>
          <a:lstStyle/>
          <a:p>
            <a:pPr algn="r"/>
            <a:r>
              <a:rPr lang="en-US" sz="6600"/>
              <a:t>Flow Diagram</a:t>
            </a:r>
          </a:p>
        </p:txBody>
      </p:sp>
      <p:sp>
        <p:nvSpPr>
          <p:cNvPr id="83" name="Rectangle 67">
            <a:extLst>
              <a:ext uri="{FF2B5EF4-FFF2-40B4-BE49-F238E27FC236}">
                <a16:creationId xmlns="" xmlns:a16="http://schemas.microsoft.com/office/drawing/2014/main" id="{9DE02FF1-20BC-4306-B0FB-AE6D71D737C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248871"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84" name="Rectangle 69">
            <a:extLst>
              <a:ext uri="{FF2B5EF4-FFF2-40B4-BE49-F238E27FC236}">
                <a16:creationId xmlns="" xmlns:a16="http://schemas.microsoft.com/office/drawing/2014/main" id="{89A8C427-1B47-42B2-9206-1F34BE757D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52622"/>
            <a:ext cx="4250216"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85" name="Rectangle 71">
            <a:extLst>
              <a:ext uri="{FF2B5EF4-FFF2-40B4-BE49-F238E27FC236}">
                <a16:creationId xmlns="" xmlns:a16="http://schemas.microsoft.com/office/drawing/2014/main" id="{C9864909-0F48-48BD-B525-B293738D4E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 xmlns:a16="http://schemas.microsoft.com/office/drawing/2014/main" id="{37B986BE-A736-4DCF-9E1B-9334CE7307A2}"/>
              </a:ext>
            </a:extLst>
          </p:cNvPr>
          <p:cNvPicPr>
            <a:picLocks noChangeAspect="1"/>
          </p:cNvPicPr>
          <p:nvPr/>
        </p:nvPicPr>
        <p:blipFill>
          <a:blip r:embed="rId4"/>
          <a:stretch>
            <a:fillRect/>
          </a:stretch>
        </p:blipFill>
        <p:spPr>
          <a:xfrm>
            <a:off x="5091883" y="457200"/>
            <a:ext cx="6653454" cy="5853901"/>
          </a:xfrm>
          <a:prstGeom prst="rect">
            <a:avLst/>
          </a:prstGeom>
        </p:spPr>
      </p:pic>
    </p:spTree>
    <p:extLst>
      <p:ext uri="{BB962C8B-B14F-4D97-AF65-F5344CB8AC3E}">
        <p14:creationId xmlns="" xmlns:p14="http://schemas.microsoft.com/office/powerpoint/2010/main" val="2187682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515DA87D-133C-4F77-8863-8B66D40F993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grpSp>
        <p:nvGrpSpPr>
          <p:cNvPr id="12" name="Group 11">
            <a:extLst>
              <a:ext uri="{FF2B5EF4-FFF2-40B4-BE49-F238E27FC236}">
                <a16:creationId xmlns="" xmlns:a16="http://schemas.microsoft.com/office/drawing/2014/main" id="{5C436ED1-B374-4FA9-AC69-CA9B086E4F3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5397" y="0"/>
            <a:ext cx="12005350" cy="6644081"/>
            <a:chOff x="-25397" y="0"/>
            <a:chExt cx="12005350" cy="6644081"/>
          </a:xfrm>
        </p:grpSpPr>
        <p:sp useBgFill="1">
          <p:nvSpPr>
            <p:cNvPr id="13" name="Rectangle 12">
              <a:extLst>
                <a:ext uri="{FF2B5EF4-FFF2-40B4-BE49-F238E27FC236}">
                  <a16:creationId xmlns="" xmlns:a16="http://schemas.microsoft.com/office/drawing/2014/main" id="{0BF795C8-C503-458A-B6C7-5C3B78FA66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 xmlns:a16="http://schemas.microsoft.com/office/drawing/2014/main" id="{29605B65-A1AD-48AA-9FA4-0239C3E3466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5" name="Rectangle 14">
              <a:extLst>
                <a:ext uri="{FF2B5EF4-FFF2-40B4-BE49-F238E27FC236}">
                  <a16:creationId xmlns="" xmlns:a16="http://schemas.microsoft.com/office/drawing/2014/main" id="{C158A24C-9ADB-45F1-90ED-8B0C00DF8CF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17" name="Rectangle 16">
            <a:extLst>
              <a:ext uri="{FF2B5EF4-FFF2-40B4-BE49-F238E27FC236}">
                <a16:creationId xmlns="" xmlns:a16="http://schemas.microsoft.com/office/drawing/2014/main" id="{2A5583E3-B73F-46D2-8B66-31524FCC27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3D7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37445B6B-BF55-436F-BFB2-5C14EB078028}"/>
              </a:ext>
            </a:extLst>
          </p:cNvPr>
          <p:cNvPicPr>
            <a:picLocks noChangeAspect="1"/>
          </p:cNvPicPr>
          <p:nvPr/>
        </p:nvPicPr>
        <p:blipFill rotWithShape="1">
          <a:blip r:embed="rId4"/>
          <a:srcRect r="1" b="9180"/>
          <a:stretch/>
        </p:blipFill>
        <p:spPr>
          <a:xfrm>
            <a:off x="643467" y="643467"/>
            <a:ext cx="10905066" cy="5571066"/>
          </a:xfrm>
          <a:prstGeom prst="rect">
            <a:avLst/>
          </a:prstGeom>
        </p:spPr>
      </p:pic>
      <p:sp>
        <p:nvSpPr>
          <p:cNvPr id="19" name="Rectangle 18">
            <a:extLst>
              <a:ext uri="{FF2B5EF4-FFF2-40B4-BE49-F238E27FC236}">
                <a16:creationId xmlns="" xmlns:a16="http://schemas.microsoft.com/office/drawing/2014/main" id="{FBCA6D6A-D239-423B-BCD0-36D301FBFE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396871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79229" y="685800"/>
            <a:ext cx="4903454" cy="1151965"/>
          </a:xfrm>
        </p:spPr>
        <p:txBody>
          <a:bodyPr>
            <a:normAutofit/>
          </a:bodyPr>
          <a:lstStyle/>
          <a:p>
            <a:r>
              <a:rPr lang="en-US"/>
              <a:t>Content</a:t>
            </a:r>
            <a:endParaRPr lang="en-US" dirty="0"/>
          </a:p>
        </p:txBody>
      </p:sp>
      <p:pic>
        <p:nvPicPr>
          <p:cNvPr id="5" name="Picture 4" descr="Top view of cubes connected with black lines">
            <a:extLst>
              <a:ext uri="{FF2B5EF4-FFF2-40B4-BE49-F238E27FC236}">
                <a16:creationId xmlns="" xmlns:a16="http://schemas.microsoft.com/office/drawing/2014/main" id="{17EB5880-09D7-18BF-F2BA-76698570DD11}"/>
              </a:ext>
            </a:extLst>
          </p:cNvPr>
          <p:cNvPicPr>
            <a:picLocks noChangeAspect="1"/>
          </p:cNvPicPr>
          <p:nvPr/>
        </p:nvPicPr>
        <p:blipFill rotWithShape="1">
          <a:blip r:embed="rId3"/>
          <a:srcRect l="17383" r="7461"/>
          <a:stretch/>
        </p:blipFill>
        <p:spPr>
          <a:xfrm>
            <a:off x="404226" y="10"/>
            <a:ext cx="5312664" cy="5301586"/>
          </a:xfrm>
          <a:prstGeom prst="rect">
            <a:avLst/>
          </a:prstGeom>
          <a:ln w="57150" cmpd="thinThick">
            <a:solidFill>
              <a:schemeClr val="bg1">
                <a:lumMod val="50000"/>
              </a:schemeClr>
            </a:solidFill>
            <a:miter lim="800000"/>
          </a:ln>
        </p:spPr>
      </p:pic>
      <p:sp>
        <p:nvSpPr>
          <p:cNvPr id="3" name="Content Placeholder 2"/>
          <p:cNvSpPr>
            <a:spLocks noGrp="1"/>
          </p:cNvSpPr>
          <p:nvPr>
            <p:ph idx="1"/>
          </p:nvPr>
        </p:nvSpPr>
        <p:spPr>
          <a:xfrm>
            <a:off x="6174089" y="2142066"/>
            <a:ext cx="4908593" cy="3232519"/>
          </a:xfrm>
        </p:spPr>
        <p:txBody>
          <a:bodyPr>
            <a:normAutofit/>
          </a:bodyPr>
          <a:lstStyle/>
          <a:p>
            <a:pPr>
              <a:lnSpc>
                <a:spcPct val="110000"/>
              </a:lnSpc>
              <a:buFont typeface="Arial" panose="020B0604020202020204" pitchFamily="34" charset="0"/>
              <a:buChar char="•"/>
            </a:pPr>
            <a:r>
              <a:rPr lang="en-US" sz="1600" dirty="0"/>
              <a:t>Introduction</a:t>
            </a:r>
          </a:p>
          <a:p>
            <a:pPr>
              <a:lnSpc>
                <a:spcPct val="110000"/>
              </a:lnSpc>
              <a:buFont typeface="Arial" panose="020B0604020202020204" pitchFamily="34" charset="0"/>
              <a:buChar char="•"/>
            </a:pPr>
            <a:r>
              <a:rPr lang="en-US" sz="1600" dirty="0"/>
              <a:t>Purpose</a:t>
            </a:r>
          </a:p>
          <a:p>
            <a:pPr>
              <a:lnSpc>
                <a:spcPct val="110000"/>
              </a:lnSpc>
              <a:buFont typeface="Arial" panose="020B0604020202020204" pitchFamily="34" charset="0"/>
              <a:buChar char="•"/>
            </a:pPr>
            <a:r>
              <a:rPr lang="en-US" sz="1600" dirty="0"/>
              <a:t>Objectives</a:t>
            </a:r>
          </a:p>
          <a:p>
            <a:pPr>
              <a:lnSpc>
                <a:spcPct val="110000"/>
              </a:lnSpc>
              <a:buFont typeface="Arial" panose="020B0604020202020204" pitchFamily="34" charset="0"/>
              <a:buChar char="•"/>
            </a:pPr>
            <a:r>
              <a:rPr lang="en-US" sz="1600" dirty="0"/>
              <a:t>Use case Diagram</a:t>
            </a:r>
          </a:p>
          <a:p>
            <a:pPr>
              <a:lnSpc>
                <a:spcPct val="110000"/>
              </a:lnSpc>
              <a:buFont typeface="Arial" panose="020B0604020202020204" pitchFamily="34" charset="0"/>
              <a:buChar char="•"/>
            </a:pPr>
            <a:r>
              <a:rPr lang="en-US" sz="1600" dirty="0"/>
              <a:t>Modules</a:t>
            </a:r>
          </a:p>
          <a:p>
            <a:pPr>
              <a:lnSpc>
                <a:spcPct val="110000"/>
              </a:lnSpc>
              <a:buFont typeface="Arial" panose="020B0604020202020204" pitchFamily="34" charset="0"/>
              <a:buChar char="•"/>
            </a:pPr>
            <a:r>
              <a:rPr lang="en-US" sz="1600" dirty="0"/>
              <a:t>Flow Diagram</a:t>
            </a:r>
          </a:p>
          <a:p>
            <a:pPr>
              <a:lnSpc>
                <a:spcPct val="110000"/>
              </a:lnSpc>
              <a:buFont typeface="Arial" panose="020B0604020202020204" pitchFamily="34" charset="0"/>
              <a:buChar char="•"/>
            </a:pPr>
            <a:r>
              <a:rPr lang="en-US" sz="1600" dirty="0"/>
              <a:t>Conclusion</a:t>
            </a:r>
          </a:p>
        </p:txBody>
      </p:sp>
    </p:spTree>
    <p:extLst>
      <p:ext uri="{BB962C8B-B14F-4D97-AF65-F5344CB8AC3E}">
        <p14:creationId xmlns="" xmlns:p14="http://schemas.microsoft.com/office/powerpoint/2010/main" val="2568893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90A9C49B-76D8-4E9B-B430-D1ADF40F1CF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 xmlns:a16="http://schemas.microsoft.com/office/drawing/2014/main" id="{F88A5712-2FE0-4DD4-BDC6-099EA378A0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9">
            <a:extLst>
              <a:ext uri="{FF2B5EF4-FFF2-40B4-BE49-F238E27FC236}">
                <a16:creationId xmlns="" xmlns:a16="http://schemas.microsoft.com/office/drawing/2014/main" id="{448E5503-E0F8-4B94-81A3-B1FA57623E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 xmlns:a16="http://schemas.microsoft.com/office/drawing/2014/main" id="{CE54F896-85E7-4403-9E37-1B004731F8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E972052B-D8B5-4D91-9931-BA524B988E62}"/>
              </a:ext>
            </a:extLst>
          </p:cNvPr>
          <p:cNvSpPr>
            <a:spLocks noGrp="1"/>
          </p:cNvSpPr>
          <p:nvPr>
            <p:ph type="title"/>
          </p:nvPr>
        </p:nvSpPr>
        <p:spPr>
          <a:xfrm>
            <a:off x="685802" y="685800"/>
            <a:ext cx="3381946" cy="4846967"/>
          </a:xfrm>
        </p:spPr>
        <p:txBody>
          <a:bodyPr>
            <a:normAutofit/>
          </a:bodyPr>
          <a:lstStyle/>
          <a:p>
            <a:r>
              <a:rPr lang="en-IN" sz="4800">
                <a:solidFill>
                  <a:srgbClr val="FFFFFF"/>
                </a:solidFill>
              </a:rPr>
              <a:t>Trainee Module</a:t>
            </a:r>
          </a:p>
        </p:txBody>
      </p:sp>
      <p:sp>
        <p:nvSpPr>
          <p:cNvPr id="3" name="Content Placeholder 2">
            <a:extLst>
              <a:ext uri="{FF2B5EF4-FFF2-40B4-BE49-F238E27FC236}">
                <a16:creationId xmlns="" xmlns:a16="http://schemas.microsoft.com/office/drawing/2014/main" id="{7546CE53-49CB-4611-BA50-4500789538D4}"/>
              </a:ext>
            </a:extLst>
          </p:cNvPr>
          <p:cNvSpPr>
            <a:spLocks noGrp="1"/>
          </p:cNvSpPr>
          <p:nvPr>
            <p:ph sz="quarter" idx="13"/>
          </p:nvPr>
        </p:nvSpPr>
        <p:spPr>
          <a:xfrm>
            <a:off x="5111886" y="685800"/>
            <a:ext cx="5968621" cy="4688785"/>
          </a:xfrm>
        </p:spPr>
        <p:txBody>
          <a:bodyPr>
            <a:normAutofit/>
          </a:bodyPr>
          <a:lstStyle/>
          <a:p>
            <a:pPr>
              <a:lnSpc>
                <a:spcPct val="110000"/>
              </a:lnSpc>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Trainee gets login with the username and password given by the HR.</a:t>
            </a:r>
            <a:endParaRPr lang="en-US" dirty="0"/>
          </a:p>
          <a:p>
            <a:pPr>
              <a:lnSpc>
                <a:spcPct val="110000"/>
              </a:lnSpc>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They can update their profile after they can login.</a:t>
            </a:r>
          </a:p>
          <a:p>
            <a:pPr>
              <a:lnSpc>
                <a:spcPct val="110000"/>
              </a:lnSpc>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They can View the Assessment after Training manager schedule the assessment and Trainer can Upload the Assessment Question Paper.</a:t>
            </a:r>
          </a:p>
          <a:p>
            <a:pPr>
              <a:lnSpc>
                <a:spcPct val="110000"/>
              </a:lnSpc>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After complete the Assessment Trainee can Upload the Answer Script.</a:t>
            </a:r>
          </a:p>
          <a:p>
            <a:pPr>
              <a:lnSpc>
                <a:spcPct val="110000"/>
              </a:lnSpc>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Trainer can view the Assessment and They can Give the Scores for Assessment. After Trainer give the Assessment Score, Trainee can view the Scores of Assessment.</a:t>
            </a:r>
          </a:p>
          <a:p>
            <a:pPr>
              <a:lnSpc>
                <a:spcPct val="110000"/>
              </a:lnSpc>
              <a:buFont typeface="Arial" panose="020B0604020202020204" pitchFamily="34" charset="0"/>
              <a:buChar char="•"/>
            </a:pPr>
            <a:endParaRPr lang="en-IN" dirty="0"/>
          </a:p>
        </p:txBody>
      </p:sp>
    </p:spTree>
    <p:extLst>
      <p:ext uri="{BB962C8B-B14F-4D97-AF65-F5344CB8AC3E}">
        <p14:creationId xmlns="" xmlns:p14="http://schemas.microsoft.com/office/powerpoint/2010/main" val="2707157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576E8DBD-6DBD-4FCB-8FE8-8F0425C0B67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12" name="Freeform 11">
            <a:extLst>
              <a:ext uri="{FF2B5EF4-FFF2-40B4-BE49-F238E27FC236}">
                <a16:creationId xmlns="" xmlns:a16="http://schemas.microsoft.com/office/drawing/2014/main" id="{70BE0118-665B-49AC-8ED9-B29C009CED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 xmlns:a16="http://schemas.microsoft.com/office/drawing/2014/main" id="{DB8E4593-3024-4A7B-92FB-8114D72E57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6" name="Freeform 25">
            <a:extLst>
              <a:ext uri="{FF2B5EF4-FFF2-40B4-BE49-F238E27FC236}">
                <a16:creationId xmlns="" xmlns:a16="http://schemas.microsoft.com/office/drawing/2014/main" id="{F72029E6-113E-4A42-8D29-4B796B39B9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8" name="Freeform 14">
            <a:extLst>
              <a:ext uri="{FF2B5EF4-FFF2-40B4-BE49-F238E27FC236}">
                <a16:creationId xmlns="" xmlns:a16="http://schemas.microsoft.com/office/drawing/2014/main" id="{FBAE6AE5-2B20-46E6-B338-A385BFF09F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0" name="5-Point Star 24">
            <a:extLst>
              <a:ext uri="{FF2B5EF4-FFF2-40B4-BE49-F238E27FC236}">
                <a16:creationId xmlns="" xmlns:a16="http://schemas.microsoft.com/office/drawing/2014/main" id="{4555B12C-E2CF-448D-918F-96D0958DC6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 xmlns:a16="http://schemas.microsoft.com/office/drawing/2014/main" id="{47458151-6535-4712-9D31-5BFEBD22056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24" name="Rectangle 23">
            <a:extLst>
              <a:ext uri="{FF2B5EF4-FFF2-40B4-BE49-F238E27FC236}">
                <a16:creationId xmlns="" xmlns:a16="http://schemas.microsoft.com/office/drawing/2014/main" id="{28F956D1-3AF5-47E1-BF12-D331E34AAA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 xmlns:a16="http://schemas.microsoft.com/office/drawing/2014/main" id="{4A5A7DD1-718C-42BE-9B90-4D960E22E3D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 xmlns:a16="http://schemas.microsoft.com/office/drawing/2014/main" id="{65FF7EC4-C44B-457F-9E2D-1A40DE7FB495}"/>
              </a:ext>
            </a:extLst>
          </p:cNvPr>
          <p:cNvSpPr>
            <a:spLocks noGrp="1"/>
          </p:cNvSpPr>
          <p:nvPr>
            <p:ph type="title"/>
          </p:nvPr>
        </p:nvSpPr>
        <p:spPr>
          <a:xfrm>
            <a:off x="446663" y="1304458"/>
            <a:ext cx="3326650" cy="2901781"/>
          </a:xfrm>
        </p:spPr>
        <p:txBody>
          <a:bodyPr vert="horz" lIns="91440" tIns="45720" rIns="91440" bIns="45720" rtlCol="0" anchor="b">
            <a:normAutofit/>
          </a:bodyPr>
          <a:lstStyle/>
          <a:p>
            <a:pPr algn="r"/>
            <a:r>
              <a:rPr lang="en-US" sz="6600"/>
              <a:t>Flow diagram</a:t>
            </a:r>
          </a:p>
        </p:txBody>
      </p:sp>
      <p:sp>
        <p:nvSpPr>
          <p:cNvPr id="28" name="Rectangle 27">
            <a:extLst>
              <a:ext uri="{FF2B5EF4-FFF2-40B4-BE49-F238E27FC236}">
                <a16:creationId xmlns="" xmlns:a16="http://schemas.microsoft.com/office/drawing/2014/main" id="{9DE02FF1-20BC-4306-B0FB-AE6D71D737C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248871"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 xmlns:a16="http://schemas.microsoft.com/office/drawing/2014/main" id="{89A8C427-1B47-42B2-9206-1F34BE757D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52622"/>
            <a:ext cx="4250216"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 xmlns:a16="http://schemas.microsoft.com/office/drawing/2014/main" id="{C9864909-0F48-48BD-B525-B293738D4E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139D81F1-72B1-41B0-9BBB-A106A08445A4}"/>
              </a:ext>
            </a:extLst>
          </p:cNvPr>
          <p:cNvPicPr>
            <a:picLocks noChangeAspect="1"/>
          </p:cNvPicPr>
          <p:nvPr/>
        </p:nvPicPr>
        <p:blipFill>
          <a:blip r:embed="rId4"/>
          <a:stretch>
            <a:fillRect/>
          </a:stretch>
        </p:blipFill>
        <p:spPr>
          <a:xfrm>
            <a:off x="5058154" y="351176"/>
            <a:ext cx="6736549" cy="6056032"/>
          </a:xfrm>
          <a:prstGeom prst="rect">
            <a:avLst/>
          </a:prstGeom>
        </p:spPr>
      </p:pic>
    </p:spTree>
    <p:extLst>
      <p:ext uri="{BB962C8B-B14F-4D97-AF65-F5344CB8AC3E}">
        <p14:creationId xmlns="" xmlns:p14="http://schemas.microsoft.com/office/powerpoint/2010/main" val="2986926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515DA87D-133C-4F77-8863-8B66D40F993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grpSp>
        <p:nvGrpSpPr>
          <p:cNvPr id="12" name="Group 11">
            <a:extLst>
              <a:ext uri="{FF2B5EF4-FFF2-40B4-BE49-F238E27FC236}">
                <a16:creationId xmlns="" xmlns:a16="http://schemas.microsoft.com/office/drawing/2014/main" id="{5C436ED1-B374-4FA9-AC69-CA9B086E4F3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5397" y="0"/>
            <a:ext cx="12005350" cy="6644081"/>
            <a:chOff x="-25397" y="0"/>
            <a:chExt cx="12005350" cy="6644081"/>
          </a:xfrm>
        </p:grpSpPr>
        <p:sp useBgFill="1">
          <p:nvSpPr>
            <p:cNvPr id="13" name="Rectangle 12">
              <a:extLst>
                <a:ext uri="{FF2B5EF4-FFF2-40B4-BE49-F238E27FC236}">
                  <a16:creationId xmlns="" xmlns:a16="http://schemas.microsoft.com/office/drawing/2014/main" id="{0BF795C8-C503-458A-B6C7-5C3B78FA66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 xmlns:a16="http://schemas.microsoft.com/office/drawing/2014/main" id="{29605B65-A1AD-48AA-9FA4-0239C3E3466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5" name="Rectangle 14">
              <a:extLst>
                <a:ext uri="{FF2B5EF4-FFF2-40B4-BE49-F238E27FC236}">
                  <a16:creationId xmlns="" xmlns:a16="http://schemas.microsoft.com/office/drawing/2014/main" id="{C158A24C-9ADB-45F1-90ED-8B0C00DF8CF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17" name="Rectangle 16">
            <a:extLst>
              <a:ext uri="{FF2B5EF4-FFF2-40B4-BE49-F238E27FC236}">
                <a16:creationId xmlns="" xmlns:a16="http://schemas.microsoft.com/office/drawing/2014/main" id="{2A5583E3-B73F-46D2-8B66-31524FCC27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3C5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 xmlns:a16="http://schemas.microsoft.com/office/drawing/2014/main" id="{A64787B2-EC22-4C1B-BF6C-34D0F9F372A0}"/>
              </a:ext>
            </a:extLst>
          </p:cNvPr>
          <p:cNvPicPr>
            <a:picLocks noChangeAspect="1"/>
          </p:cNvPicPr>
          <p:nvPr/>
        </p:nvPicPr>
        <p:blipFill rotWithShape="1">
          <a:blip r:embed="rId4"/>
          <a:srcRect r="1" b="9180"/>
          <a:stretch/>
        </p:blipFill>
        <p:spPr>
          <a:xfrm>
            <a:off x="485487" y="571500"/>
            <a:ext cx="11221026" cy="5806440"/>
          </a:xfrm>
          <a:prstGeom prst="rect">
            <a:avLst/>
          </a:prstGeom>
        </p:spPr>
      </p:pic>
      <p:sp>
        <p:nvSpPr>
          <p:cNvPr id="19" name="Rectangle 18">
            <a:extLst>
              <a:ext uri="{FF2B5EF4-FFF2-40B4-BE49-F238E27FC236}">
                <a16:creationId xmlns="" xmlns:a16="http://schemas.microsoft.com/office/drawing/2014/main" id="{FBCA6D6A-D239-423B-BCD0-36D301FBFE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19178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90A9C49B-76D8-4E9B-B430-D1ADF40F1CF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 xmlns:a16="http://schemas.microsoft.com/office/drawing/2014/main" id="{F88A5712-2FE0-4DD4-BDC6-099EA378A0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9">
            <a:extLst>
              <a:ext uri="{FF2B5EF4-FFF2-40B4-BE49-F238E27FC236}">
                <a16:creationId xmlns="" xmlns:a16="http://schemas.microsoft.com/office/drawing/2014/main" id="{448E5503-E0F8-4B94-81A3-B1FA57623E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 xmlns:a16="http://schemas.microsoft.com/office/drawing/2014/main" id="{CE54F896-85E7-4403-9E37-1B004731F8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85802" y="685800"/>
            <a:ext cx="3381946" cy="4846967"/>
          </a:xfrm>
        </p:spPr>
        <p:txBody>
          <a:bodyPr>
            <a:normAutofit/>
          </a:bodyPr>
          <a:lstStyle/>
          <a:p>
            <a:r>
              <a:rPr lang="en-US" sz="4800">
                <a:solidFill>
                  <a:srgbClr val="FFFFFF"/>
                </a:solidFill>
              </a:rPr>
              <a:t>Conclusion</a:t>
            </a:r>
          </a:p>
        </p:txBody>
      </p:sp>
      <p:sp>
        <p:nvSpPr>
          <p:cNvPr id="3" name="Content Placeholder 2"/>
          <p:cNvSpPr>
            <a:spLocks noGrp="1"/>
          </p:cNvSpPr>
          <p:nvPr>
            <p:ph idx="1"/>
          </p:nvPr>
        </p:nvSpPr>
        <p:spPr>
          <a:xfrm>
            <a:off x="5111886" y="685800"/>
            <a:ext cx="5968621" cy="4688785"/>
          </a:xfrm>
        </p:spPr>
        <p:txBody>
          <a:bodyPr>
            <a:normAutofit/>
          </a:bodyPr>
          <a:lstStyle/>
          <a:p>
            <a:pPr>
              <a:buFont typeface="Wingdings" panose="05000000000000000000" pitchFamily="2" charset="2"/>
              <a:buChar char="Ø"/>
            </a:pPr>
            <a:r>
              <a:rPr lang="en-US" dirty="0"/>
              <a:t>    </a:t>
            </a:r>
            <a:r>
              <a:rPr lang="en-US" cap="none" dirty="0">
                <a:latin typeface="Times New Roman" panose="02020603050405020304" pitchFamily="18" charset="0"/>
                <a:cs typeface="Times New Roman" panose="02020603050405020304" pitchFamily="18" charset="0"/>
              </a:rPr>
              <a:t>Our application’s main goal is providing online training portal for the trainee where they can view the assessment, upload answer script and view the scores for assessment after trainer was give the scores. </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It is complete in the sense that it is operational and it is tested by entering data and achieving the requirements.</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 But there is always a scope for improvement and enhancement according to our client’s need. we hope to achieve them and make our application even more productive.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34145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 xmlns:p14="http://schemas.microsoft.com/office/powerpoint/2010/main" val="19807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90A9C49B-76D8-4E9B-B430-D1ADF40F1CF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 xmlns:a16="http://schemas.microsoft.com/office/drawing/2014/main" id="{F88A5712-2FE0-4DD4-BDC6-099EA378A0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9">
            <a:extLst>
              <a:ext uri="{FF2B5EF4-FFF2-40B4-BE49-F238E27FC236}">
                <a16:creationId xmlns="" xmlns:a16="http://schemas.microsoft.com/office/drawing/2014/main" id="{448E5503-E0F8-4B94-81A3-B1FA57623E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 xmlns:a16="http://schemas.microsoft.com/office/drawing/2014/main" id="{CE54F896-85E7-4403-9E37-1B004731F8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85802" y="685800"/>
            <a:ext cx="3381946" cy="4846967"/>
          </a:xfrm>
        </p:spPr>
        <p:txBody>
          <a:bodyPr>
            <a:normAutofit/>
          </a:bodyPr>
          <a:lstStyle/>
          <a:p>
            <a:r>
              <a:rPr lang="en-US" sz="4100">
                <a:solidFill>
                  <a:srgbClr val="FFFFFF"/>
                </a:solidFill>
              </a:rPr>
              <a:t>Introduction</a:t>
            </a:r>
          </a:p>
        </p:txBody>
      </p:sp>
      <p:sp>
        <p:nvSpPr>
          <p:cNvPr id="3" name="Content Placeholder 2"/>
          <p:cNvSpPr>
            <a:spLocks noGrp="1"/>
          </p:cNvSpPr>
          <p:nvPr>
            <p:ph idx="1"/>
          </p:nvPr>
        </p:nvSpPr>
        <p:spPr>
          <a:xfrm>
            <a:off x="4926563" y="587829"/>
            <a:ext cx="6228590" cy="5020022"/>
          </a:xfrm>
        </p:spPr>
        <p:txBody>
          <a:bodyPr>
            <a:noAutofit/>
          </a:bodyPr>
          <a:lstStyle/>
          <a:p>
            <a:pPr lvl="0">
              <a:lnSpc>
                <a:spcPct val="107000"/>
              </a:lnSpc>
              <a:buFont typeface="Wingdings" panose="05000000000000000000" pitchFamily="2" charset="2"/>
              <a:buChar char="Ø"/>
            </a:pPr>
            <a:r>
              <a:rPr lang="en-IN" sz="1600" cap="none" dirty="0">
                <a:latin typeface="Times New Roman" panose="02020603050405020304" pitchFamily="18" charset="0"/>
                <a:ea typeface="Calibri" panose="020F0502020204030204" pitchFamily="34" charset="0"/>
                <a:cs typeface="Times New Roman" panose="02020603050405020304" pitchFamily="18" charset="0"/>
              </a:rPr>
              <a:t>T</a:t>
            </a:r>
            <a:r>
              <a:rPr lang="en-IN" sz="1600" cap="none" dirty="0">
                <a:effectLst/>
                <a:latin typeface="Times New Roman" panose="02020603050405020304" pitchFamily="18" charset="0"/>
                <a:ea typeface="Calibri" panose="020F0502020204030204" pitchFamily="34" charset="0"/>
                <a:cs typeface="Times New Roman" panose="02020603050405020304" pitchFamily="18" charset="0"/>
              </a:rPr>
              <a:t>raining management system is specifically developed for trainees for accessing the assessment through online and view the assessment scores.</a:t>
            </a:r>
          </a:p>
          <a:p>
            <a:pPr lvl="0">
              <a:lnSpc>
                <a:spcPct val="107000"/>
              </a:lnSpc>
              <a:buFont typeface="Wingdings" panose="05000000000000000000" pitchFamily="2" charset="2"/>
              <a:buChar char="Ø"/>
            </a:pPr>
            <a:r>
              <a:rPr lang="en-IN" sz="1600" cap="none"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6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raining activities that learners are undertaking are aligned with duties, roles and responsibilities.</a:t>
            </a:r>
          </a:p>
          <a:p>
            <a:pPr lvl="0">
              <a:lnSpc>
                <a:spcPct val="107000"/>
              </a:lnSpc>
              <a:buFont typeface="Wingdings" panose="05000000000000000000" pitchFamily="2" charset="2"/>
              <a:buChar char="Ø"/>
            </a:pPr>
            <a:r>
              <a:rPr lang="en-IN" sz="16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Training delivery is effective and efficient </a:t>
            </a:r>
            <a:r>
              <a:rPr lang="en-IN" sz="1600" cap="none"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6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i.e., only includes activities that add value, uses the most cost effective technologies and maximizes the use of personnel and resources.</a:t>
            </a:r>
          </a:p>
          <a:p>
            <a:pPr lvl="0">
              <a:lnSpc>
                <a:spcPct val="107000"/>
              </a:lnSpc>
              <a:buFont typeface="Wingdings" panose="05000000000000000000" pitchFamily="2" charset="2"/>
              <a:buChar char="Ø"/>
            </a:pPr>
            <a:r>
              <a:rPr lang="en-US" sz="1600" cap="none" dirty="0">
                <a:latin typeface="Times New Roman" panose="02020603050405020304" pitchFamily="18" charset="0"/>
                <a:cs typeface="Times New Roman" panose="02020603050405020304" pitchFamily="18" charset="0"/>
              </a:rPr>
              <a:t>T</a:t>
            </a:r>
            <a:r>
              <a:rPr lang="en-US" sz="1600" i="0" cap="none" dirty="0">
                <a:effectLst/>
                <a:latin typeface="Times New Roman" panose="02020603050405020304" pitchFamily="18" charset="0"/>
                <a:cs typeface="Times New Roman" panose="02020603050405020304" pitchFamily="18" charset="0"/>
              </a:rPr>
              <a:t>raining management systems are used by training companies and learning and development departments to streamline training operations. </a:t>
            </a:r>
          </a:p>
          <a:p>
            <a:pPr lvl="0">
              <a:lnSpc>
                <a:spcPct val="107000"/>
              </a:lnSpc>
              <a:buFont typeface="Wingdings" panose="05000000000000000000" pitchFamily="2" charset="2"/>
              <a:buChar char="Ø"/>
            </a:pPr>
            <a:r>
              <a:rPr lang="en-US" sz="1600" i="0" cap="none" dirty="0">
                <a:effectLst/>
                <a:latin typeface="Times New Roman" panose="02020603050405020304" pitchFamily="18" charset="0"/>
                <a:cs typeface="Times New Roman" panose="02020603050405020304" pitchFamily="18" charset="0"/>
              </a:rPr>
              <a:t>These solutions help users to design, organize, scale, and maintain training programs. training management systems often provide solutions for all learning professionals (including training companies and learning and development departments) that schedule, track, and assess training efforts while overseeing employee training progress.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477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N" dirty="0">
                <a:cs typeface="Calibri" panose="020F0502020204030204" pitchFamily="34" charset="0"/>
              </a:rPr>
              <a:t>Purpose</a:t>
            </a:r>
          </a:p>
        </p:txBody>
      </p:sp>
      <p:sp>
        <p:nvSpPr>
          <p:cNvPr id="3" name="Content Placeholder 2"/>
          <p:cNvSpPr>
            <a:spLocks noGrp="1"/>
          </p:cNvSpPr>
          <p:nvPr>
            <p:ph idx="1"/>
          </p:nvPr>
        </p:nvSpPr>
        <p:spPr>
          <a:xfrm>
            <a:off x="685800" y="1520525"/>
            <a:ext cx="10396883" cy="3311189"/>
          </a:xfrm>
        </p:spPr>
        <p:txBody>
          <a:bodyPr>
            <a:normAutofit/>
          </a:bodyPr>
          <a:lstStyle/>
          <a:p>
            <a:pPr marL="0" indent="0">
              <a:buNone/>
            </a:pPr>
            <a:endParaRPr lang="en-US" sz="20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a:t>
            </a:r>
            <a:r>
              <a:rPr lang="en-US" sz="2000" cap="none" dirty="0">
                <a:latin typeface="Times New Roman" panose="02020603050405020304" pitchFamily="18" charset="0"/>
                <a:cs typeface="Times New Roman" panose="02020603050405020304" pitchFamily="18" charset="0"/>
              </a:rPr>
              <a:t>o make the </a:t>
            </a:r>
            <a:r>
              <a:rPr lang="en-US" cap="none" dirty="0">
                <a:latin typeface="Times New Roman" panose="02020603050405020304" pitchFamily="18" charset="0"/>
                <a:cs typeface="Times New Roman" panose="02020603050405020304" pitchFamily="18" charset="0"/>
              </a:rPr>
              <a:t>training management</a:t>
            </a:r>
            <a:r>
              <a:rPr lang="en-US" sz="2000" cap="none" dirty="0">
                <a:latin typeface="Times New Roman" panose="02020603050405020304" pitchFamily="18" charset="0"/>
                <a:cs typeface="Times New Roman" panose="02020603050405020304" pitchFamily="18" charset="0"/>
              </a:rPr>
              <a:t> process accessible anywhere to the </a:t>
            </a:r>
            <a:r>
              <a:rPr lang="en-US" cap="none" dirty="0">
                <a:latin typeface="Times New Roman" panose="02020603050405020304" pitchFamily="18" charset="0"/>
                <a:cs typeface="Times New Roman" panose="02020603050405020304" pitchFamily="18" charset="0"/>
              </a:rPr>
              <a:t>employee</a:t>
            </a:r>
            <a:r>
              <a:rPr lang="en-US" sz="2000" cap="none" dirty="0">
                <a:latin typeface="Times New Roman" panose="02020603050405020304" pitchFamily="18" charset="0"/>
                <a:cs typeface="Times New Roman" panose="02020603050405020304" pitchFamily="18" charset="0"/>
              </a:rPr>
              <a:t>.</a:t>
            </a:r>
            <a:endParaRPr lang="en-IN" sz="20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cap="none" dirty="0">
                <a:latin typeface="Times New Roman" panose="02020603050405020304" pitchFamily="18" charset="0"/>
                <a:cs typeface="Times New Roman" panose="02020603050405020304" pitchFamily="18" charset="0"/>
              </a:rPr>
              <a:t>T</a:t>
            </a:r>
            <a:r>
              <a:rPr lang="en-IN" sz="2000" cap="none" dirty="0">
                <a:latin typeface="Times New Roman" panose="02020603050405020304" pitchFamily="18" charset="0"/>
                <a:cs typeface="Times New Roman" panose="02020603050405020304" pitchFamily="18" charset="0"/>
              </a:rPr>
              <a:t>o allow the </a:t>
            </a:r>
            <a:r>
              <a:rPr lang="en-IN" cap="none" dirty="0">
                <a:latin typeface="Times New Roman" panose="02020603050405020304" pitchFamily="18" charset="0"/>
                <a:cs typeface="Times New Roman" panose="02020603050405020304" pitchFamily="18" charset="0"/>
              </a:rPr>
              <a:t>trainee</a:t>
            </a:r>
            <a:r>
              <a:rPr lang="en-IN" sz="2000" cap="none" dirty="0">
                <a:latin typeface="Times New Roman" panose="02020603050405020304" pitchFamily="18" charset="0"/>
                <a:cs typeface="Times New Roman" panose="02020603050405020304" pitchFamily="18" charset="0"/>
              </a:rPr>
              <a:t> to </a:t>
            </a:r>
            <a:r>
              <a:rPr lang="en-IN" cap="none" dirty="0">
                <a:latin typeface="Times New Roman" panose="02020603050405020304" pitchFamily="18" charset="0"/>
                <a:cs typeface="Times New Roman" panose="02020603050405020304" pitchFamily="18" charset="0"/>
              </a:rPr>
              <a:t>update their profile</a:t>
            </a:r>
            <a:r>
              <a:rPr lang="en-IN" sz="2000" cap="none" dirty="0">
                <a:latin typeface="Times New Roman" panose="02020603050405020304" pitchFamily="18" charset="0"/>
                <a:cs typeface="Times New Roman" panose="02020603050405020304" pitchFamily="18" charset="0"/>
              </a:rPr>
              <a:t> and view the  assessment , upload the answer script and assessment scores.</a:t>
            </a:r>
          </a:p>
          <a:p>
            <a:pPr>
              <a:buFont typeface="Wingdings" panose="05000000000000000000" pitchFamily="2" charset="2"/>
              <a:buChar char="Ø"/>
            </a:pPr>
            <a:r>
              <a:rPr lang="en-IN" cap="none" dirty="0">
                <a:latin typeface="Times New Roman" panose="02020603050405020304" pitchFamily="18" charset="0"/>
                <a:cs typeface="Times New Roman" panose="02020603050405020304" pitchFamily="18" charset="0"/>
              </a:rPr>
              <a:t>T</a:t>
            </a:r>
            <a:r>
              <a:rPr lang="en-IN" sz="2000" cap="none" dirty="0">
                <a:latin typeface="Times New Roman" panose="02020603050405020304" pitchFamily="18" charset="0"/>
                <a:cs typeface="Times New Roman" panose="02020603050405020304" pitchFamily="18" charset="0"/>
              </a:rPr>
              <a:t>o allow the admin to efficiently manage their database and maintains the relationship in an effective manner.</a:t>
            </a:r>
          </a:p>
          <a:p>
            <a:pPr>
              <a:buFont typeface="Wingdings" panose="05000000000000000000" pitchFamily="2" charset="2"/>
              <a:buChar char="Ø"/>
            </a:pPr>
            <a:r>
              <a:rPr lang="en-IN" cap="none" dirty="0">
                <a:latin typeface="Times New Roman" panose="02020603050405020304" pitchFamily="18" charset="0"/>
                <a:cs typeface="Times New Roman" panose="02020603050405020304" pitchFamily="18" charset="0"/>
              </a:rPr>
              <a:t>T</a:t>
            </a:r>
            <a:r>
              <a:rPr lang="en-IN" sz="2000" cap="none" dirty="0">
                <a:latin typeface="Times New Roman" panose="02020603050405020304" pitchFamily="18" charset="0"/>
                <a:cs typeface="Times New Roman" panose="02020603050405020304" pitchFamily="18" charset="0"/>
              </a:rPr>
              <a:t>o maintain data consistency and integrity.</a:t>
            </a:r>
          </a:p>
        </p:txBody>
      </p:sp>
    </p:spTree>
    <p:extLst>
      <p:ext uri="{BB962C8B-B14F-4D97-AF65-F5344CB8AC3E}">
        <p14:creationId xmlns="" xmlns:p14="http://schemas.microsoft.com/office/powerpoint/2010/main" val="4213570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EC4902-9623-499B-9C85-93E331FA4CFE}"/>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 xmlns:a16="http://schemas.microsoft.com/office/drawing/2014/main" id="{93CAB882-CA13-4DD0-B5FD-5FE5BB4871A0}"/>
              </a:ext>
            </a:extLst>
          </p:cNvPr>
          <p:cNvSpPr>
            <a:spLocks noGrp="1"/>
          </p:cNvSpPr>
          <p:nvPr>
            <p:ph sz="quarter" idx="13"/>
          </p:nvPr>
        </p:nvSpPr>
        <p:spPr>
          <a:xfrm>
            <a:off x="685801" y="1773405"/>
            <a:ext cx="10394707" cy="3311189"/>
          </a:xfrm>
        </p:spPr>
        <p:txBody>
          <a:bodyPr/>
          <a:lstStyle/>
          <a:p>
            <a:pPr>
              <a:buFont typeface="Wingdings" panose="05000000000000000000" pitchFamily="2" charset="2"/>
              <a:buChar char="Ø"/>
            </a:pPr>
            <a:r>
              <a:rPr lang="en-IN" cap="none" dirty="0">
                <a:latin typeface="Times New Roman" panose="02020603050405020304" pitchFamily="18" charset="0"/>
                <a:cs typeface="Times New Roman" panose="02020603050405020304" pitchFamily="18" charset="0"/>
              </a:rPr>
              <a:t>The project “</a:t>
            </a:r>
            <a:r>
              <a:rPr lang="en-US" cap="none" dirty="0" err="1">
                <a:latin typeface="Times New Roman" panose="02020603050405020304" pitchFamily="18" charset="0"/>
                <a:ea typeface="+mj-ea"/>
                <a:cs typeface="Times New Roman" panose="02020603050405020304" pitchFamily="18" charset="0"/>
              </a:rPr>
              <a:t>Tr</a:t>
            </a:r>
            <a:r>
              <a:rPr lang="en-US" sz="2000" i="0" cap="none" dirty="0" err="1">
                <a:latin typeface="Times New Roman" panose="02020603050405020304" pitchFamily="18" charset="0"/>
                <a:ea typeface="+mj-ea"/>
                <a:cs typeface="Times New Roman" panose="02020603050405020304" pitchFamily="18" charset="0"/>
              </a:rPr>
              <a:t>ainual</a:t>
            </a:r>
            <a:r>
              <a:rPr lang="en-US" sz="2000" i="0" cap="none" dirty="0">
                <a:latin typeface="Times New Roman" panose="02020603050405020304" pitchFamily="18" charset="0"/>
                <a:ea typeface="+mj-ea"/>
                <a:cs typeface="Times New Roman" panose="02020603050405020304" pitchFamily="18" charset="0"/>
              </a:rPr>
              <a:t>” is aimed to develop to maintain the day-to-day activities , view the HR, trainer manager, trainer and trainee.</a:t>
            </a:r>
          </a:p>
          <a:p>
            <a:pPr>
              <a:buFont typeface="Wingdings" panose="05000000000000000000" pitchFamily="2" charset="2"/>
              <a:buChar char="Ø"/>
            </a:pPr>
            <a:r>
              <a:rPr lang="en-US" cap="none" dirty="0">
                <a:latin typeface="Times New Roman" panose="02020603050405020304" pitchFamily="18" charset="0"/>
                <a:ea typeface="+mj-ea"/>
                <a:cs typeface="Times New Roman" panose="02020603050405020304" pitchFamily="18" charset="0"/>
              </a:rPr>
              <a:t>To computerize all details regarding HR, trainer manager, trainer , trainee details.</a:t>
            </a:r>
          </a:p>
          <a:p>
            <a:pPr>
              <a:buFont typeface="Wingdings" panose="05000000000000000000" pitchFamily="2" charset="2"/>
              <a:buChar char="Ø"/>
            </a:pPr>
            <a:r>
              <a:rPr lang="en-US" cap="none" dirty="0">
                <a:latin typeface="Times New Roman" panose="02020603050405020304" pitchFamily="18" charset="0"/>
                <a:ea typeface="+mj-ea"/>
                <a:cs typeface="Times New Roman" panose="02020603050405020304" pitchFamily="18" charset="0"/>
              </a:rPr>
              <a:t>S</a:t>
            </a:r>
            <a:r>
              <a:rPr lang="en-US" sz="2000" i="0" cap="none" dirty="0">
                <a:latin typeface="Times New Roman" panose="02020603050405020304" pitchFamily="18" charset="0"/>
                <a:ea typeface="+mj-ea"/>
                <a:cs typeface="Times New Roman" panose="02020603050405020304" pitchFamily="18" charset="0"/>
              </a:rPr>
              <a:t>chedule the assessment for trainee and view the assessment by HR , trainer manager and trainer.</a:t>
            </a:r>
          </a:p>
        </p:txBody>
      </p:sp>
    </p:spTree>
    <p:extLst>
      <p:ext uri="{BB962C8B-B14F-4D97-AF65-F5344CB8AC3E}">
        <p14:creationId xmlns="" xmlns:p14="http://schemas.microsoft.com/office/powerpoint/2010/main" val="4149170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 xmlns:a16="http://schemas.microsoft.com/office/drawing/2014/main" id="{576E8DBD-6DBD-4FCB-8FE8-8F0425C0B67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46" name="Freeform 11">
            <a:extLst>
              <a:ext uri="{FF2B5EF4-FFF2-40B4-BE49-F238E27FC236}">
                <a16:creationId xmlns="" xmlns:a16="http://schemas.microsoft.com/office/drawing/2014/main" id="{70BE0118-665B-49AC-8ED9-B29C009CED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48" name="Freeform 13">
            <a:extLst>
              <a:ext uri="{FF2B5EF4-FFF2-40B4-BE49-F238E27FC236}">
                <a16:creationId xmlns="" xmlns:a16="http://schemas.microsoft.com/office/drawing/2014/main" id="{DB8E4593-3024-4A7B-92FB-8114D72E57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50" name="Freeform 25">
            <a:extLst>
              <a:ext uri="{FF2B5EF4-FFF2-40B4-BE49-F238E27FC236}">
                <a16:creationId xmlns="" xmlns:a16="http://schemas.microsoft.com/office/drawing/2014/main" id="{F72029E6-113E-4A42-8D29-4B796B39B9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52" name="Freeform 14">
            <a:extLst>
              <a:ext uri="{FF2B5EF4-FFF2-40B4-BE49-F238E27FC236}">
                <a16:creationId xmlns="" xmlns:a16="http://schemas.microsoft.com/office/drawing/2014/main" id="{FBAE6AE5-2B20-46E6-B338-A385BFF09F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54" name="5-Point Star 24">
            <a:extLst>
              <a:ext uri="{FF2B5EF4-FFF2-40B4-BE49-F238E27FC236}">
                <a16:creationId xmlns="" xmlns:a16="http://schemas.microsoft.com/office/drawing/2014/main" id="{4555B12C-E2CF-448D-918F-96D0958DC6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56" name="Picture 55">
            <a:extLst>
              <a:ext uri="{FF2B5EF4-FFF2-40B4-BE49-F238E27FC236}">
                <a16:creationId xmlns="" xmlns:a16="http://schemas.microsoft.com/office/drawing/2014/main" id="{47458151-6535-4712-9D31-5BFEBD22056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58" name="Rectangle 57">
            <a:extLst>
              <a:ext uri="{FF2B5EF4-FFF2-40B4-BE49-F238E27FC236}">
                <a16:creationId xmlns="" xmlns:a16="http://schemas.microsoft.com/office/drawing/2014/main" id="{28F956D1-3AF5-47E1-BF12-D331E34AAA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
            <a:extLst>
              <a:ext uri="{FF2B5EF4-FFF2-40B4-BE49-F238E27FC236}">
                <a16:creationId xmlns="" xmlns:a16="http://schemas.microsoft.com/office/drawing/2014/main" id="{4A5A7DD1-718C-42BE-9B90-4D960E22E3D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 xmlns:a16="http://schemas.microsoft.com/office/drawing/2014/main" id="{0ED0A6B8-2CEA-4218-B477-0E1C48FA6C24}"/>
              </a:ext>
            </a:extLst>
          </p:cNvPr>
          <p:cNvSpPr>
            <a:spLocks noGrp="1"/>
          </p:cNvSpPr>
          <p:nvPr>
            <p:ph type="title"/>
          </p:nvPr>
        </p:nvSpPr>
        <p:spPr>
          <a:xfrm>
            <a:off x="446663" y="1304458"/>
            <a:ext cx="3326650" cy="2901781"/>
          </a:xfrm>
        </p:spPr>
        <p:txBody>
          <a:bodyPr vert="horz" lIns="91440" tIns="45720" rIns="91440" bIns="45720" rtlCol="0" anchor="b">
            <a:normAutofit/>
          </a:bodyPr>
          <a:lstStyle/>
          <a:p>
            <a:pPr algn="r"/>
            <a:r>
              <a:rPr lang="en-US" sz="6600" dirty="0"/>
              <a:t>  Home Page</a:t>
            </a:r>
          </a:p>
        </p:txBody>
      </p:sp>
      <p:sp>
        <p:nvSpPr>
          <p:cNvPr id="62" name="Rectangle 61">
            <a:extLst>
              <a:ext uri="{FF2B5EF4-FFF2-40B4-BE49-F238E27FC236}">
                <a16:creationId xmlns="" xmlns:a16="http://schemas.microsoft.com/office/drawing/2014/main" id="{9DE02FF1-20BC-4306-B0FB-AE6D71D737C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248871"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 xmlns:a16="http://schemas.microsoft.com/office/drawing/2014/main" id="{89A8C427-1B47-42B2-9206-1F34BE757D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52622"/>
            <a:ext cx="4250216"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66" name="Rectangle 65">
            <a:extLst>
              <a:ext uri="{FF2B5EF4-FFF2-40B4-BE49-F238E27FC236}">
                <a16:creationId xmlns="" xmlns:a16="http://schemas.microsoft.com/office/drawing/2014/main" id="{C9864909-0F48-48BD-B525-B293738D4E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srcRect/>
          <a:stretch>
            <a:fillRect/>
          </a:stretch>
        </p:blipFill>
        <p:spPr bwMode="auto">
          <a:xfrm>
            <a:off x="5111386" y="1315274"/>
            <a:ext cx="6582525" cy="3700863"/>
          </a:xfrm>
          <a:prstGeom prst="rect">
            <a:avLst/>
          </a:prstGeom>
          <a:noFill/>
          <a:ln w="9525">
            <a:noFill/>
            <a:miter lim="800000"/>
            <a:headEnd/>
            <a:tailEnd/>
          </a:ln>
          <a:effectLst/>
        </p:spPr>
      </p:pic>
    </p:spTree>
    <p:extLst>
      <p:ext uri="{BB962C8B-B14F-4D97-AF65-F5344CB8AC3E}">
        <p14:creationId xmlns="" xmlns:p14="http://schemas.microsoft.com/office/powerpoint/2010/main" val="756532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576E8DBD-6DBD-4FCB-8FE8-8F0425C0B67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11" name="Freeform 11">
            <a:extLst>
              <a:ext uri="{FF2B5EF4-FFF2-40B4-BE49-F238E27FC236}">
                <a16:creationId xmlns="" xmlns:a16="http://schemas.microsoft.com/office/drawing/2014/main" id="{70BE0118-665B-49AC-8ED9-B29C009CED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3" name="Freeform 13">
            <a:extLst>
              <a:ext uri="{FF2B5EF4-FFF2-40B4-BE49-F238E27FC236}">
                <a16:creationId xmlns="" xmlns:a16="http://schemas.microsoft.com/office/drawing/2014/main" id="{DB8E4593-3024-4A7B-92FB-8114D72E57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25">
            <a:extLst>
              <a:ext uri="{FF2B5EF4-FFF2-40B4-BE49-F238E27FC236}">
                <a16:creationId xmlns="" xmlns:a16="http://schemas.microsoft.com/office/drawing/2014/main" id="{F72029E6-113E-4A42-8D29-4B796B39B9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7" name="Freeform 14">
            <a:extLst>
              <a:ext uri="{FF2B5EF4-FFF2-40B4-BE49-F238E27FC236}">
                <a16:creationId xmlns="" xmlns:a16="http://schemas.microsoft.com/office/drawing/2014/main" id="{FBAE6AE5-2B20-46E6-B338-A385BFF09F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9" name="5-Point Star 24">
            <a:extLst>
              <a:ext uri="{FF2B5EF4-FFF2-40B4-BE49-F238E27FC236}">
                <a16:creationId xmlns="" xmlns:a16="http://schemas.microsoft.com/office/drawing/2014/main" id="{4555B12C-E2CF-448D-918F-96D0958DC6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 xmlns:a16="http://schemas.microsoft.com/office/drawing/2014/main" id="{47458151-6535-4712-9D31-5BFEBD22056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23" name="Rectangle 22">
            <a:extLst>
              <a:ext uri="{FF2B5EF4-FFF2-40B4-BE49-F238E27FC236}">
                <a16:creationId xmlns="" xmlns:a16="http://schemas.microsoft.com/office/drawing/2014/main" id="{28F956D1-3AF5-47E1-BF12-D331E34AAA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 xmlns:a16="http://schemas.microsoft.com/office/drawing/2014/main" id="{4A5A7DD1-718C-42BE-9B90-4D960E22E3D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title"/>
          </p:nvPr>
        </p:nvSpPr>
        <p:spPr>
          <a:xfrm>
            <a:off x="446663" y="1304458"/>
            <a:ext cx="3326650" cy="2901781"/>
          </a:xfrm>
        </p:spPr>
        <p:txBody>
          <a:bodyPr vert="horz" lIns="91440" tIns="45720" rIns="91440" bIns="45720" rtlCol="0" anchor="b">
            <a:normAutofit/>
          </a:bodyPr>
          <a:lstStyle/>
          <a:p>
            <a:pPr algn="r"/>
            <a:r>
              <a:rPr lang="en-US" sz="6600" dirty="0"/>
              <a:t>Use Case  Diagram</a:t>
            </a:r>
          </a:p>
        </p:txBody>
      </p:sp>
      <p:sp>
        <p:nvSpPr>
          <p:cNvPr id="27" name="Rectangle 26">
            <a:extLst>
              <a:ext uri="{FF2B5EF4-FFF2-40B4-BE49-F238E27FC236}">
                <a16:creationId xmlns="" xmlns:a16="http://schemas.microsoft.com/office/drawing/2014/main" id="{9DE02FF1-20BC-4306-B0FB-AE6D71D737C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248871"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 xmlns:a16="http://schemas.microsoft.com/office/drawing/2014/main" id="{89A8C427-1B47-42B2-9206-1F34BE757D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52622"/>
            <a:ext cx="4250216"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 xmlns:a16="http://schemas.microsoft.com/office/drawing/2014/main" id="{C9864909-0F48-48BD-B525-B293738D4E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4"/>
          <a:stretch/>
        </p:blipFill>
        <p:spPr>
          <a:xfrm>
            <a:off x="5038554" y="457200"/>
            <a:ext cx="6737366" cy="6154474"/>
          </a:xfrm>
          <a:prstGeom prst="rect">
            <a:avLst/>
          </a:prstGeom>
        </p:spPr>
      </p:pic>
    </p:spTree>
    <p:extLst>
      <p:ext uri="{BB962C8B-B14F-4D97-AF65-F5344CB8AC3E}">
        <p14:creationId xmlns="" xmlns:p14="http://schemas.microsoft.com/office/powerpoint/2010/main" val="192401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Module</a:t>
            </a:r>
          </a:p>
        </p:txBody>
      </p:sp>
      <p:sp>
        <p:nvSpPr>
          <p:cNvPr id="3" name="Content Placeholder 2"/>
          <p:cNvSpPr>
            <a:spLocks noGrp="1"/>
          </p:cNvSpPr>
          <p:nvPr>
            <p:ph idx="1"/>
          </p:nvPr>
        </p:nvSpPr>
        <p:spPr/>
        <p:txBody>
          <a:bodyPr>
            <a:normAutofit/>
          </a:bodyPr>
          <a:lstStyle/>
          <a:p>
            <a:pPr marL="342900" lvl="0" indent="-342900">
              <a:lnSpc>
                <a:spcPct val="115000"/>
              </a:lnSpc>
              <a:spcAft>
                <a:spcPts val="1000"/>
              </a:spcAft>
              <a:buFont typeface="Wingdings" panose="05000000000000000000" pitchFamily="2" charset="2"/>
              <a:buChar char=""/>
            </a:pPr>
            <a:r>
              <a:rPr lang="en-IN" sz="1600" cap="none" dirty="0">
                <a:latin typeface="Times New Roman" panose="02020603050405020304" pitchFamily="18" charset="0"/>
                <a:ea typeface="Calibri" panose="020F0502020204030204" pitchFamily="34" charset="0"/>
                <a:cs typeface="Times New Roman" panose="02020603050405020304" pitchFamily="18" charset="0"/>
              </a:rPr>
              <a:t>I</a:t>
            </a:r>
            <a:r>
              <a:rPr lang="en-IN" sz="1600" cap="none" dirty="0">
                <a:effectLst/>
                <a:latin typeface="Times New Roman" panose="02020603050405020304" pitchFamily="18" charset="0"/>
                <a:ea typeface="Calibri" panose="020F0502020204030204" pitchFamily="34" charset="0"/>
                <a:cs typeface="Times New Roman" panose="02020603050405020304" pitchFamily="18" charset="0"/>
              </a:rPr>
              <a:t>n this module the admin will be able login by entering ‘login id’ and ‘password’.</a:t>
            </a:r>
          </a:p>
          <a:p>
            <a:pPr marL="342900" lvl="0" indent="-342900">
              <a:lnSpc>
                <a:spcPct val="115000"/>
              </a:lnSpc>
              <a:spcAft>
                <a:spcPts val="1000"/>
              </a:spcAft>
              <a:buFont typeface="Wingdings" panose="05000000000000000000" pitchFamily="2" charset="2"/>
              <a:buChar char=""/>
            </a:pPr>
            <a:r>
              <a:rPr lang="en-IN" sz="1600" cap="none" dirty="0">
                <a:latin typeface="Times New Roman" panose="02020603050405020304" pitchFamily="18" charset="0"/>
                <a:ea typeface="Calibri" panose="020F0502020204030204" pitchFamily="34" charset="0"/>
                <a:cs typeface="Times New Roman" panose="02020603050405020304" pitchFamily="18" charset="0"/>
              </a:rPr>
              <a:t>T</a:t>
            </a:r>
            <a:r>
              <a:rPr lang="en-IN" sz="1600" cap="none" dirty="0">
                <a:effectLst/>
                <a:latin typeface="Times New Roman" panose="02020603050405020304" pitchFamily="18" charset="0"/>
                <a:ea typeface="Calibri" panose="020F0502020204030204" pitchFamily="34" charset="0"/>
                <a:cs typeface="Times New Roman" panose="02020603050405020304" pitchFamily="18" charset="0"/>
              </a:rPr>
              <a:t>he ‘login id’ and ‘password’ will be inbuilt for admin.</a:t>
            </a:r>
          </a:p>
          <a:p>
            <a:pPr marL="342900" lvl="0" indent="-342900">
              <a:lnSpc>
                <a:spcPct val="115000"/>
              </a:lnSpc>
              <a:spcAft>
                <a:spcPts val="1000"/>
              </a:spcAft>
              <a:buFont typeface="Wingdings" panose="05000000000000000000" pitchFamily="2" charset="2"/>
              <a:buChar char=""/>
            </a:pPr>
            <a:r>
              <a:rPr lang="en-IN" sz="1600" cap="none" dirty="0">
                <a:latin typeface="Times New Roman" panose="02020603050405020304" pitchFamily="18" charset="0"/>
                <a:ea typeface="Calibri" panose="020F0502020204030204" pitchFamily="34" charset="0"/>
                <a:cs typeface="Times New Roman" panose="02020603050405020304" pitchFamily="18" charset="0"/>
              </a:rPr>
              <a:t>T</a:t>
            </a:r>
            <a:r>
              <a:rPr lang="en-IN" sz="1600" cap="none" dirty="0">
                <a:effectLst/>
                <a:latin typeface="Times New Roman" panose="02020603050405020304" pitchFamily="18" charset="0"/>
                <a:ea typeface="Calibri" panose="020F0502020204030204" pitchFamily="34" charset="0"/>
                <a:cs typeface="Times New Roman" panose="02020603050405020304" pitchFamily="18" charset="0"/>
              </a:rPr>
              <a:t>he admin after logged in will be directed to a new page. in that page admin was create</a:t>
            </a:r>
          </a:p>
          <a:p>
            <a:pPr marL="342900" lvl="0" indent="-342900">
              <a:lnSpc>
                <a:spcPct val="115000"/>
              </a:lnSpc>
              <a:spcAft>
                <a:spcPts val="1000"/>
              </a:spcAft>
              <a:buFont typeface="Wingdings" panose="05000000000000000000" pitchFamily="2" charset="2"/>
              <a:buChar char=""/>
            </a:pPr>
            <a:r>
              <a:rPr lang="en-IN" sz="1600" cap="none" dirty="0">
                <a:latin typeface="Times New Roman" panose="02020603050405020304" pitchFamily="18" charset="0"/>
                <a:ea typeface="Calibri" panose="020F0502020204030204" pitchFamily="34" charset="0"/>
                <a:cs typeface="Times New Roman" panose="02020603050405020304" pitchFamily="18" charset="0"/>
              </a:rPr>
              <a:t>A</a:t>
            </a:r>
            <a:r>
              <a:rPr lang="en-IN" sz="1600" cap="none" dirty="0">
                <a:effectLst/>
                <a:latin typeface="Times New Roman" panose="02020603050405020304" pitchFamily="18" charset="0"/>
                <a:ea typeface="Calibri" panose="020F0502020204030204" pitchFamily="34" charset="0"/>
                <a:cs typeface="Times New Roman" panose="02020603050405020304" pitchFamily="18" charset="0"/>
              </a:rPr>
              <a:t> new HR, trainer and trainee using there details.</a:t>
            </a:r>
          </a:p>
          <a:p>
            <a:pPr marL="342900" lvl="0" indent="-342900">
              <a:lnSpc>
                <a:spcPct val="115000"/>
              </a:lnSpc>
              <a:spcAft>
                <a:spcPts val="1000"/>
              </a:spcAft>
              <a:buFont typeface="Wingdings" panose="05000000000000000000" pitchFamily="2" charset="2"/>
              <a:buChar char=""/>
            </a:pPr>
            <a:r>
              <a:rPr lang="en-IN" sz="1600" cap="none" dirty="0">
                <a:latin typeface="Times New Roman" panose="02020603050405020304" pitchFamily="18" charset="0"/>
                <a:ea typeface="Calibri" panose="020F0502020204030204" pitchFamily="34" charset="0"/>
                <a:cs typeface="Times New Roman" panose="02020603050405020304" pitchFamily="18" charset="0"/>
              </a:rPr>
              <a:t>A</a:t>
            </a:r>
            <a:r>
              <a:rPr lang="en-IN" sz="1600" cap="none" dirty="0">
                <a:effectLst/>
                <a:latin typeface="Times New Roman" panose="02020603050405020304" pitchFamily="18" charset="0"/>
                <a:ea typeface="Calibri" panose="020F0502020204030204" pitchFamily="34" charset="0"/>
                <a:cs typeface="Times New Roman" panose="02020603050405020304" pitchFamily="18" charset="0"/>
              </a:rPr>
              <a:t>dmin was provide a ‘login id' and ‘password’ to a new HR</a:t>
            </a:r>
            <a:r>
              <a:rPr lang="en-IN" sz="1600" cap="none" dirty="0">
                <a:latin typeface="Times New Roman" panose="02020603050405020304" pitchFamily="18" charset="0"/>
                <a:ea typeface="Calibri" panose="020F0502020204030204" pitchFamily="34" charset="0"/>
                <a:cs typeface="Times New Roman" panose="02020603050405020304" pitchFamily="18" charset="0"/>
              </a:rPr>
              <a:t>.</a:t>
            </a:r>
            <a:endParaRPr lang="en-IN" sz="16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IN" sz="1600" cap="none" dirty="0">
                <a:effectLst/>
                <a:latin typeface="Times New Roman" panose="02020603050405020304" pitchFamily="18" charset="0"/>
                <a:ea typeface="Calibri" panose="020F0502020204030204" pitchFamily="34" charset="0"/>
                <a:cs typeface="Times New Roman" panose="02020603050405020304" pitchFamily="18" charset="0"/>
              </a:rPr>
              <a:t>They can use the login id and password to login. </a:t>
            </a:r>
          </a:p>
        </p:txBody>
      </p:sp>
    </p:spTree>
    <p:extLst>
      <p:ext uri="{BB962C8B-B14F-4D97-AF65-F5344CB8AC3E}">
        <p14:creationId xmlns="" xmlns:p14="http://schemas.microsoft.com/office/powerpoint/2010/main" val="4165629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576E8DBD-6DBD-4FCB-8FE8-8F0425C0B67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11" name="Freeform 11">
            <a:extLst>
              <a:ext uri="{FF2B5EF4-FFF2-40B4-BE49-F238E27FC236}">
                <a16:creationId xmlns="" xmlns:a16="http://schemas.microsoft.com/office/drawing/2014/main" id="{70BE0118-665B-49AC-8ED9-B29C009CED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3" name="Freeform 13">
            <a:extLst>
              <a:ext uri="{FF2B5EF4-FFF2-40B4-BE49-F238E27FC236}">
                <a16:creationId xmlns="" xmlns:a16="http://schemas.microsoft.com/office/drawing/2014/main" id="{DB8E4593-3024-4A7B-92FB-8114D72E57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25">
            <a:extLst>
              <a:ext uri="{FF2B5EF4-FFF2-40B4-BE49-F238E27FC236}">
                <a16:creationId xmlns="" xmlns:a16="http://schemas.microsoft.com/office/drawing/2014/main" id="{F72029E6-113E-4A42-8D29-4B796B39B9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7" name="Freeform 14">
            <a:extLst>
              <a:ext uri="{FF2B5EF4-FFF2-40B4-BE49-F238E27FC236}">
                <a16:creationId xmlns="" xmlns:a16="http://schemas.microsoft.com/office/drawing/2014/main" id="{FBAE6AE5-2B20-46E6-B338-A385BFF09F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9" name="5-Point Star 24">
            <a:extLst>
              <a:ext uri="{FF2B5EF4-FFF2-40B4-BE49-F238E27FC236}">
                <a16:creationId xmlns="" xmlns:a16="http://schemas.microsoft.com/office/drawing/2014/main" id="{4555B12C-E2CF-448D-918F-96D0958DC6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 xmlns:a16="http://schemas.microsoft.com/office/drawing/2014/main" id="{47458151-6535-4712-9D31-5BFEBD22056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23" name="Rectangle 22">
            <a:extLst>
              <a:ext uri="{FF2B5EF4-FFF2-40B4-BE49-F238E27FC236}">
                <a16:creationId xmlns="" xmlns:a16="http://schemas.microsoft.com/office/drawing/2014/main" id="{28F956D1-3AF5-47E1-BF12-D331E34AAA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 xmlns:a16="http://schemas.microsoft.com/office/drawing/2014/main" id="{4A5A7DD1-718C-42BE-9B90-4D960E22E3D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title"/>
          </p:nvPr>
        </p:nvSpPr>
        <p:spPr>
          <a:xfrm>
            <a:off x="446663" y="1304458"/>
            <a:ext cx="3326650" cy="2901781"/>
          </a:xfrm>
        </p:spPr>
        <p:txBody>
          <a:bodyPr vert="horz" lIns="91440" tIns="45720" rIns="91440" bIns="45720" rtlCol="0" anchor="b">
            <a:normAutofit/>
          </a:bodyPr>
          <a:lstStyle/>
          <a:p>
            <a:pPr algn="r"/>
            <a:r>
              <a:rPr lang="en-US" sz="6600"/>
              <a:t>Flow Diagram</a:t>
            </a:r>
          </a:p>
        </p:txBody>
      </p:sp>
      <p:sp>
        <p:nvSpPr>
          <p:cNvPr id="27" name="Rectangle 26">
            <a:extLst>
              <a:ext uri="{FF2B5EF4-FFF2-40B4-BE49-F238E27FC236}">
                <a16:creationId xmlns="" xmlns:a16="http://schemas.microsoft.com/office/drawing/2014/main" id="{9DE02FF1-20BC-4306-B0FB-AE6D71D737C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248871"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 xmlns:a16="http://schemas.microsoft.com/office/drawing/2014/main" id="{89A8C427-1B47-42B2-9206-1F34BE757D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52622"/>
            <a:ext cx="4250216"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 xmlns:a16="http://schemas.microsoft.com/office/drawing/2014/main" id="{C9864909-0F48-48BD-B525-B293738D4E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4"/>
          <a:stretch/>
        </p:blipFill>
        <p:spPr>
          <a:xfrm>
            <a:off x="5852852" y="684680"/>
            <a:ext cx="5111801" cy="5482657"/>
          </a:xfrm>
          <a:prstGeom prst="rect">
            <a:avLst/>
          </a:prstGeom>
        </p:spPr>
      </p:pic>
    </p:spTree>
    <p:extLst>
      <p:ext uri="{BB962C8B-B14F-4D97-AF65-F5344CB8AC3E}">
        <p14:creationId xmlns="" xmlns:p14="http://schemas.microsoft.com/office/powerpoint/2010/main" val="39363874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 xmlns:thm15="http://schemas.microsoft.com/office/thememl/2012/main" name="Main Event" id="{AC372BB4-D83D-411E-B849-B641926BA760}" vid="{F1EFBDE3-1A95-4E3D-81AD-1F53D65BEA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TM04033927[[fn=Main Event]]</Template>
  <TotalTime>1083</TotalTime>
  <Words>839</Words>
  <Application>Microsoft Office PowerPoint</Application>
  <PresentationFormat>Custom</PresentationFormat>
  <Paragraphs>81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Main Event</vt:lpstr>
      <vt:lpstr>Slide 1</vt:lpstr>
      <vt:lpstr>Content</vt:lpstr>
      <vt:lpstr>Introduction</vt:lpstr>
      <vt:lpstr>Purpose</vt:lpstr>
      <vt:lpstr>Objectives</vt:lpstr>
      <vt:lpstr>  Home Page</vt:lpstr>
      <vt:lpstr>Use Case  Diagram</vt:lpstr>
      <vt:lpstr>Admin Module</vt:lpstr>
      <vt:lpstr>Flow Diagram</vt:lpstr>
      <vt:lpstr>Slide 10</vt:lpstr>
      <vt:lpstr>HR Module</vt:lpstr>
      <vt:lpstr>Flow Diagram</vt:lpstr>
      <vt:lpstr>Slide 13</vt:lpstr>
      <vt:lpstr>Trainer manager Module</vt:lpstr>
      <vt:lpstr>Flow Diagram</vt:lpstr>
      <vt:lpstr>Slide 16</vt:lpstr>
      <vt:lpstr>Trainer Module</vt:lpstr>
      <vt:lpstr>Flow Diagram</vt:lpstr>
      <vt:lpstr>Slide 19</vt:lpstr>
      <vt:lpstr>Trainee Module</vt:lpstr>
      <vt:lpstr>Flow diagram</vt:lpstr>
      <vt:lpstr>Slide 22</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REGISTERATION SYSTEM</dc:title>
  <dc:creator>Ramy Porselvabharathi</dc:creator>
  <cp:lastModifiedBy>Sasikumar</cp:lastModifiedBy>
  <cp:revision>86</cp:revision>
  <dcterms:created xsi:type="dcterms:W3CDTF">2021-11-21T09:56:04Z</dcterms:created>
  <dcterms:modified xsi:type="dcterms:W3CDTF">2022-04-25T08:57:29Z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