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84842ff4a3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84842ff4a3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84842ff4a3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84842ff4a3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84842ff4a3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84842ff4a3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84842ff4a3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84842ff4a3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4842ff4a3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84842ff4a3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84842ff4a3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84842ff4a3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84842ff4a3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84842ff4a3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PRODUCT SALES ANALYSIS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rPr lang="en-GB" sz="3000"/>
              <a:t>Problem Statement</a:t>
            </a:r>
            <a:endParaRPr sz="3000"/>
          </a:p>
        </p:txBody>
      </p:sp>
      <p:sp>
        <p:nvSpPr>
          <p:cNvPr id="284" name="Google Shape;284;p14"/>
          <p:cNvSpPr txBox="1"/>
          <p:nvPr>
            <p:ph idx="1" type="body"/>
          </p:nvPr>
        </p:nvSpPr>
        <p:spPr>
          <a:xfrm>
            <a:off x="843375" y="1411850"/>
            <a:ext cx="7711800" cy="312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latin typeface="Impact"/>
                <a:ea typeface="Impact"/>
                <a:cs typeface="Impact"/>
                <a:sym typeface="Impact"/>
              </a:rPr>
              <a:t>Product Sales Analysis:</a:t>
            </a:r>
            <a:endParaRPr b="1" sz="1800">
              <a:latin typeface="Impact"/>
              <a:ea typeface="Impact"/>
              <a:cs typeface="Impact"/>
              <a:sym typeface="Impact"/>
            </a:endParaRPr>
          </a:p>
          <a:p>
            <a:pPr indent="0" lvl="0" marL="0" rtl="0" algn="l">
              <a:spcBef>
                <a:spcPts val="1200"/>
              </a:spcBef>
              <a:spcAft>
                <a:spcPts val="0"/>
              </a:spcAft>
              <a:buNone/>
            </a:pPr>
            <a:r>
              <a:rPr b="1" lang="en-GB" sz="1500">
                <a:solidFill>
                  <a:srgbClr val="434343"/>
                </a:solidFill>
                <a:latin typeface="Roboto"/>
                <a:ea typeface="Roboto"/>
                <a:cs typeface="Roboto"/>
                <a:sym typeface="Roboto"/>
              </a:rPr>
              <a:t>Product sales analysis involves examining the data and metrics related to the sales of a particular product or a range of products. This analysis is crucial for businesses as it helps them understand how well their products are performing in the market, identify trends, and make informed decisions to optimize sales strategies.</a:t>
            </a:r>
            <a:endParaRPr b="1" sz="1600">
              <a:solidFill>
                <a:srgbClr val="434343"/>
              </a:solidFill>
            </a:endParaRPr>
          </a:p>
          <a:p>
            <a:pPr indent="0" lvl="0" marL="0" rtl="0" algn="l">
              <a:spcBef>
                <a:spcPts val="1200"/>
              </a:spcBef>
              <a:spcAft>
                <a:spcPts val="1200"/>
              </a:spcAft>
              <a:buNone/>
            </a:pPr>
            <a:r>
              <a:t/>
            </a:r>
            <a:endParaRPr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2311">
                <a:solidFill>
                  <a:srgbClr val="434343"/>
                </a:solidFill>
              </a:rPr>
              <a:t>Here are some key aspects of product sales analysis:</a:t>
            </a:r>
            <a:endParaRPr sz="2311">
              <a:solidFill>
                <a:srgbClr val="434343"/>
              </a:solidFill>
            </a:endParaRPr>
          </a:p>
          <a:p>
            <a:pPr indent="0" lvl="0" marL="0" rtl="0" algn="l">
              <a:spcBef>
                <a:spcPts val="1500"/>
              </a:spcBef>
              <a:spcAft>
                <a:spcPts val="0"/>
              </a:spcAft>
              <a:buNone/>
            </a:pPr>
            <a:r>
              <a:t/>
            </a:r>
            <a:endParaRPr/>
          </a:p>
        </p:txBody>
      </p:sp>
      <p:sp>
        <p:nvSpPr>
          <p:cNvPr id="290" name="Google Shape;290;p15"/>
          <p:cNvSpPr txBox="1"/>
          <p:nvPr>
            <p:ph idx="1" type="body"/>
          </p:nvPr>
        </p:nvSpPr>
        <p:spPr>
          <a:xfrm>
            <a:off x="770925" y="1229825"/>
            <a:ext cx="8094600" cy="3738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400">
                <a:solidFill>
                  <a:srgbClr val="434343"/>
                </a:solidFill>
                <a:latin typeface="Roboto"/>
                <a:ea typeface="Roboto"/>
                <a:cs typeface="Roboto"/>
                <a:sym typeface="Roboto"/>
              </a:rPr>
              <a:t>*</a:t>
            </a:r>
            <a:r>
              <a:rPr b="1" lang="en-GB" sz="1400">
                <a:solidFill>
                  <a:srgbClr val="741B47"/>
                </a:solidFill>
                <a:latin typeface="Roboto"/>
                <a:ea typeface="Roboto"/>
                <a:cs typeface="Roboto"/>
                <a:sym typeface="Roboto"/>
              </a:rPr>
              <a:t>Key Performance Indicators (KPIs):</a:t>
            </a:r>
            <a:endParaRPr b="1" sz="1400">
              <a:solidFill>
                <a:srgbClr val="741B47"/>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b="1" lang="en-GB" sz="1400">
                <a:solidFill>
                  <a:srgbClr val="434343"/>
                </a:solidFill>
                <a:latin typeface="Roboto"/>
                <a:ea typeface="Roboto"/>
                <a:cs typeface="Roboto"/>
                <a:sym typeface="Roboto"/>
              </a:rPr>
              <a:t>Total Revenue: The total income generated from the sale of the product(s).</a:t>
            </a:r>
            <a:endParaRPr b="1" sz="1400">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b="1" lang="en-GB" sz="1400">
                <a:solidFill>
                  <a:srgbClr val="434343"/>
                </a:solidFill>
                <a:latin typeface="Roboto"/>
                <a:ea typeface="Roboto"/>
                <a:cs typeface="Roboto"/>
                <a:sym typeface="Roboto"/>
              </a:rPr>
              <a:t>Units Sold: The quantity of products sold during a specific period.</a:t>
            </a:r>
            <a:endParaRPr b="1" sz="1400">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b="1" lang="en-GB" sz="1400">
                <a:solidFill>
                  <a:srgbClr val="434343"/>
                </a:solidFill>
                <a:latin typeface="Roboto"/>
                <a:ea typeface="Roboto"/>
                <a:cs typeface="Roboto"/>
                <a:sym typeface="Roboto"/>
              </a:rPr>
              <a:t>Average Selling Price: The average price at which the product is sold.</a:t>
            </a:r>
            <a:endParaRPr b="1" sz="1400">
              <a:solidFill>
                <a:srgbClr val="434343"/>
              </a:solidFill>
              <a:latin typeface="Roboto"/>
              <a:ea typeface="Roboto"/>
              <a:cs typeface="Roboto"/>
              <a:sym typeface="Roboto"/>
            </a:endParaRPr>
          </a:p>
          <a:p>
            <a:pPr indent="-317500" lvl="0" marL="457200" rtl="0" algn="l">
              <a:spcBef>
                <a:spcPts val="0"/>
              </a:spcBef>
              <a:spcAft>
                <a:spcPts val="0"/>
              </a:spcAft>
              <a:buClr>
                <a:srgbClr val="434343"/>
              </a:buClr>
              <a:buSzPts val="1400"/>
              <a:buFont typeface="Roboto"/>
              <a:buChar char="●"/>
            </a:pPr>
            <a:r>
              <a:rPr b="1" lang="en-GB" sz="1400">
                <a:solidFill>
                  <a:srgbClr val="434343"/>
                </a:solidFill>
                <a:latin typeface="Roboto"/>
                <a:ea typeface="Roboto"/>
                <a:cs typeface="Roboto"/>
                <a:sym typeface="Roboto"/>
              </a:rPr>
              <a:t>Gross Margin: The percentage difference between the cost of goods sold (COGS) and the selling price.</a:t>
            </a:r>
            <a:endParaRPr b="1" sz="1400">
              <a:solidFill>
                <a:srgbClr val="434343"/>
              </a:solidFill>
              <a:latin typeface="Roboto"/>
              <a:ea typeface="Roboto"/>
              <a:cs typeface="Roboto"/>
              <a:sym typeface="Roboto"/>
            </a:endParaRPr>
          </a:p>
          <a:p>
            <a:pPr indent="0" lvl="0" marL="0" rtl="0" algn="l">
              <a:spcBef>
                <a:spcPts val="0"/>
              </a:spcBef>
              <a:spcAft>
                <a:spcPts val="0"/>
              </a:spcAft>
              <a:buNone/>
            </a:pPr>
            <a:r>
              <a:rPr b="1" lang="en-GB" sz="1400">
                <a:solidFill>
                  <a:srgbClr val="741B47"/>
                </a:solidFill>
                <a:latin typeface="Roboto"/>
                <a:ea typeface="Roboto"/>
                <a:cs typeface="Roboto"/>
                <a:sym typeface="Roboto"/>
              </a:rPr>
              <a:t>*Sales Trends:</a:t>
            </a:r>
            <a:endParaRPr b="1" sz="1400">
              <a:solidFill>
                <a:srgbClr val="741B47"/>
              </a:solidFill>
              <a:latin typeface="Roboto"/>
              <a:ea typeface="Roboto"/>
              <a:cs typeface="Roboto"/>
              <a:sym typeface="Roboto"/>
            </a:endParaRPr>
          </a:p>
          <a:p>
            <a:pPr indent="0" lvl="0" marL="0" rtl="0" algn="l">
              <a:spcBef>
                <a:spcPts val="0"/>
              </a:spcBef>
              <a:spcAft>
                <a:spcPts val="0"/>
              </a:spcAft>
              <a:buNone/>
            </a:pPr>
            <a:r>
              <a:rPr b="1" lang="en-GB" sz="1400">
                <a:solidFill>
                  <a:srgbClr val="434343"/>
                </a:solidFill>
                <a:latin typeface="Roboto"/>
                <a:ea typeface="Roboto"/>
                <a:cs typeface="Roboto"/>
                <a:sym typeface="Roboto"/>
              </a:rPr>
              <a:t>      Analyzing sales data over time to identify patterns, such as seasonal fluctuations, trends in        customer behavior, and long-term growth or decline.</a:t>
            </a:r>
            <a:endParaRPr b="1" sz="1400">
              <a:solidFill>
                <a:srgbClr val="434343"/>
              </a:solidFill>
              <a:latin typeface="Roboto"/>
              <a:ea typeface="Roboto"/>
              <a:cs typeface="Roboto"/>
              <a:sym typeface="Roboto"/>
            </a:endParaRPr>
          </a:p>
          <a:p>
            <a:pPr indent="0" lvl="0" marL="0" rtl="0" algn="l">
              <a:spcBef>
                <a:spcPts val="1500"/>
              </a:spcBef>
              <a:spcAft>
                <a:spcPts val="0"/>
              </a:spcAft>
              <a:buNone/>
            </a:pPr>
            <a:r>
              <a:rPr b="1" lang="en-GB" sz="1400">
                <a:solidFill>
                  <a:srgbClr val="741B47"/>
                </a:solidFill>
                <a:latin typeface="Roboto"/>
                <a:ea typeface="Roboto"/>
                <a:cs typeface="Roboto"/>
                <a:sym typeface="Roboto"/>
              </a:rPr>
              <a:t>*Customer Segmentation:</a:t>
            </a:r>
            <a:endParaRPr b="1" sz="1400">
              <a:solidFill>
                <a:srgbClr val="741B47"/>
              </a:solidFill>
              <a:latin typeface="Roboto"/>
              <a:ea typeface="Roboto"/>
              <a:cs typeface="Roboto"/>
              <a:sym typeface="Roboto"/>
            </a:endParaRPr>
          </a:p>
          <a:p>
            <a:pPr indent="0" lvl="0" marL="0" rtl="0" algn="l">
              <a:spcBef>
                <a:spcPts val="1500"/>
              </a:spcBef>
              <a:spcAft>
                <a:spcPts val="0"/>
              </a:spcAft>
              <a:buNone/>
            </a:pPr>
            <a:r>
              <a:rPr b="1" lang="en-GB" sz="1400">
                <a:solidFill>
                  <a:srgbClr val="434343"/>
                </a:solidFill>
                <a:latin typeface="Roboto"/>
                <a:ea typeface="Roboto"/>
                <a:cs typeface="Roboto"/>
                <a:sym typeface="Roboto"/>
              </a:rPr>
              <a:t>Categorizing customers based on demographics, behavior, or other factors to understand which segments are most profitable and which may require targeted marketing efforts.</a:t>
            </a:r>
            <a:endParaRPr b="1" sz="1400">
              <a:solidFill>
                <a:srgbClr val="434343"/>
              </a:solidFill>
              <a:latin typeface="Roboto"/>
              <a:ea typeface="Roboto"/>
              <a:cs typeface="Roboto"/>
              <a:sym typeface="Roboto"/>
            </a:endParaRPr>
          </a:p>
          <a:p>
            <a:pPr indent="0" lvl="0" marL="0" rtl="0" algn="l">
              <a:spcBef>
                <a:spcPts val="1500"/>
              </a:spcBef>
              <a:spcAft>
                <a:spcPts val="1200"/>
              </a:spcAft>
              <a:buNone/>
            </a:pPr>
            <a:r>
              <a:t/>
            </a:r>
            <a:endParaRPr sz="15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96" name="Google Shape;296;p16"/>
          <p:cNvSpPr txBox="1"/>
          <p:nvPr>
            <p:ph idx="1" type="body"/>
          </p:nvPr>
        </p:nvSpPr>
        <p:spPr>
          <a:xfrm>
            <a:off x="535375" y="931525"/>
            <a:ext cx="8030400" cy="3961800"/>
          </a:xfrm>
          <a:prstGeom prst="rect">
            <a:avLst/>
          </a:prstGeom>
        </p:spPr>
        <p:txBody>
          <a:bodyPr anchorCtr="0" anchor="t" bIns="91425" lIns="91425" spcFirstLastPara="1" rIns="91425" wrap="square" tIns="91425">
            <a:noAutofit/>
          </a:bodyPr>
          <a:lstStyle/>
          <a:p>
            <a:pPr indent="-228600" lvl="0" marL="457200" rtl="0" algn="l">
              <a:lnSpc>
                <a:spcPct val="105000"/>
              </a:lnSpc>
              <a:spcBef>
                <a:spcPts val="1500"/>
              </a:spcBef>
              <a:spcAft>
                <a:spcPts val="0"/>
              </a:spcAft>
              <a:buClr>
                <a:srgbClr val="741B47"/>
              </a:buClr>
              <a:buSzPts val="1500"/>
              <a:buFont typeface="Roboto"/>
              <a:buNone/>
            </a:pPr>
            <a:r>
              <a:rPr b="1" lang="en-GB" sz="1500">
                <a:solidFill>
                  <a:srgbClr val="741B47"/>
                </a:solidFill>
                <a:latin typeface="Roboto"/>
                <a:ea typeface="Roboto"/>
                <a:cs typeface="Roboto"/>
                <a:sym typeface="Roboto"/>
              </a:rPr>
              <a:t>Market Share Analysis:</a:t>
            </a:r>
            <a:endParaRPr b="1" sz="1500">
              <a:solidFill>
                <a:srgbClr val="741B47"/>
              </a:solidFill>
              <a:latin typeface="Roboto"/>
              <a:ea typeface="Roboto"/>
              <a:cs typeface="Roboto"/>
              <a:sym typeface="Roboto"/>
            </a:endParaRPr>
          </a:p>
          <a:p>
            <a:pPr indent="-323850" lvl="1" marL="914400" rtl="0" algn="l">
              <a:lnSpc>
                <a:spcPct val="105000"/>
              </a:lnSpc>
              <a:spcBef>
                <a:spcPts val="0"/>
              </a:spcBef>
              <a:spcAft>
                <a:spcPts val="0"/>
              </a:spcAft>
              <a:buClr>
                <a:srgbClr val="434343"/>
              </a:buClr>
              <a:buSzPts val="1500"/>
              <a:buFont typeface="Roboto"/>
              <a:buChar char="●"/>
            </a:pPr>
            <a:r>
              <a:rPr b="1" lang="en-GB" sz="1500">
                <a:solidFill>
                  <a:srgbClr val="434343"/>
                </a:solidFill>
                <a:latin typeface="Roboto"/>
                <a:ea typeface="Roboto"/>
                <a:cs typeface="Roboto"/>
                <a:sym typeface="Roboto"/>
              </a:rPr>
              <a:t>Assessing the percentage of the total market share that the product holds in its category.</a:t>
            </a:r>
            <a:endParaRPr b="1" sz="1500">
              <a:solidFill>
                <a:srgbClr val="434343"/>
              </a:solidFill>
              <a:latin typeface="Roboto"/>
              <a:ea typeface="Roboto"/>
              <a:cs typeface="Roboto"/>
              <a:sym typeface="Roboto"/>
            </a:endParaRPr>
          </a:p>
          <a:p>
            <a:pPr indent="-228600" lvl="0" marL="457200" rtl="0" algn="l">
              <a:lnSpc>
                <a:spcPct val="105000"/>
              </a:lnSpc>
              <a:spcBef>
                <a:spcPts val="0"/>
              </a:spcBef>
              <a:spcAft>
                <a:spcPts val="0"/>
              </a:spcAft>
              <a:buClr>
                <a:srgbClr val="741B47"/>
              </a:buClr>
              <a:buSzPts val="1500"/>
              <a:buFont typeface="Roboto"/>
              <a:buNone/>
            </a:pPr>
            <a:r>
              <a:rPr b="1" lang="en-GB" sz="1500">
                <a:solidFill>
                  <a:srgbClr val="741B47"/>
                </a:solidFill>
                <a:latin typeface="Roboto"/>
                <a:ea typeface="Roboto"/>
                <a:cs typeface="Roboto"/>
                <a:sym typeface="Roboto"/>
              </a:rPr>
              <a:t>Competitor Analysis:</a:t>
            </a:r>
            <a:endParaRPr b="1" sz="1500">
              <a:solidFill>
                <a:srgbClr val="741B47"/>
              </a:solidFill>
              <a:latin typeface="Roboto"/>
              <a:ea typeface="Roboto"/>
              <a:cs typeface="Roboto"/>
              <a:sym typeface="Roboto"/>
            </a:endParaRPr>
          </a:p>
          <a:p>
            <a:pPr indent="-323850" lvl="1" marL="914400" rtl="0" algn="l">
              <a:lnSpc>
                <a:spcPct val="105000"/>
              </a:lnSpc>
              <a:spcBef>
                <a:spcPts val="0"/>
              </a:spcBef>
              <a:spcAft>
                <a:spcPts val="0"/>
              </a:spcAft>
              <a:buClr>
                <a:srgbClr val="434343"/>
              </a:buClr>
              <a:buSzPts val="1500"/>
              <a:buFont typeface="Roboto"/>
              <a:buChar char="●"/>
            </a:pPr>
            <a:r>
              <a:rPr b="1" lang="en-GB" sz="1500">
                <a:solidFill>
                  <a:srgbClr val="434343"/>
                </a:solidFill>
                <a:latin typeface="Roboto"/>
                <a:ea typeface="Roboto"/>
                <a:cs typeface="Roboto"/>
                <a:sym typeface="Roboto"/>
              </a:rPr>
              <a:t>Evaluating how the product's sales performance compares to similar products offered by competitors. This can involve comparing prices, features, and customer satisfaction.</a:t>
            </a:r>
            <a:endParaRPr b="1" sz="1500">
              <a:solidFill>
                <a:srgbClr val="434343"/>
              </a:solidFill>
              <a:latin typeface="Roboto"/>
              <a:ea typeface="Roboto"/>
              <a:cs typeface="Roboto"/>
              <a:sym typeface="Roboto"/>
            </a:endParaRPr>
          </a:p>
          <a:p>
            <a:pPr indent="-228600" lvl="0" marL="457200" rtl="0" algn="l">
              <a:lnSpc>
                <a:spcPct val="105000"/>
              </a:lnSpc>
              <a:spcBef>
                <a:spcPts val="0"/>
              </a:spcBef>
              <a:spcAft>
                <a:spcPts val="0"/>
              </a:spcAft>
              <a:buClr>
                <a:srgbClr val="741B47"/>
              </a:buClr>
              <a:buSzPts val="1500"/>
              <a:buFont typeface="Roboto"/>
              <a:buNone/>
            </a:pPr>
            <a:r>
              <a:rPr b="1" lang="en-GB" sz="1500">
                <a:solidFill>
                  <a:srgbClr val="741B47"/>
                </a:solidFill>
                <a:latin typeface="Roboto"/>
                <a:ea typeface="Roboto"/>
                <a:cs typeface="Roboto"/>
                <a:sym typeface="Roboto"/>
              </a:rPr>
              <a:t>Inventory Management:</a:t>
            </a:r>
            <a:endParaRPr b="1" sz="1500">
              <a:solidFill>
                <a:srgbClr val="741B47"/>
              </a:solidFill>
              <a:latin typeface="Roboto"/>
              <a:ea typeface="Roboto"/>
              <a:cs typeface="Roboto"/>
              <a:sym typeface="Roboto"/>
            </a:endParaRPr>
          </a:p>
          <a:p>
            <a:pPr indent="-323850" lvl="1" marL="914400" rtl="0" algn="l">
              <a:lnSpc>
                <a:spcPct val="105000"/>
              </a:lnSpc>
              <a:spcBef>
                <a:spcPts val="0"/>
              </a:spcBef>
              <a:spcAft>
                <a:spcPts val="0"/>
              </a:spcAft>
              <a:buClr>
                <a:srgbClr val="434343"/>
              </a:buClr>
              <a:buSzPts val="1500"/>
              <a:buFont typeface="Roboto"/>
              <a:buChar char="●"/>
            </a:pPr>
            <a:r>
              <a:rPr b="1" lang="en-GB" sz="1500">
                <a:solidFill>
                  <a:srgbClr val="434343"/>
                </a:solidFill>
                <a:latin typeface="Roboto"/>
                <a:ea typeface="Roboto"/>
                <a:cs typeface="Roboto"/>
                <a:sym typeface="Roboto"/>
              </a:rPr>
              <a:t>Analyzing inventory turnover rates, identifying slow-moving or obsolete products, and ensuring optimal stock levels to meet demand.</a:t>
            </a:r>
            <a:endParaRPr b="1" sz="1500">
              <a:solidFill>
                <a:srgbClr val="434343"/>
              </a:solidFill>
              <a:latin typeface="Roboto"/>
              <a:ea typeface="Roboto"/>
              <a:cs typeface="Roboto"/>
              <a:sym typeface="Roboto"/>
            </a:endParaRPr>
          </a:p>
          <a:p>
            <a:pPr indent="0" lvl="0" marL="0" rtl="0" algn="l">
              <a:lnSpc>
                <a:spcPct val="105000"/>
              </a:lnSpc>
              <a:spcBef>
                <a:spcPts val="1500"/>
              </a:spcBef>
              <a:spcAft>
                <a:spcPts val="1200"/>
              </a:spcAft>
              <a:buNone/>
            </a:pPr>
            <a:r>
              <a:t/>
            </a:r>
            <a:endParaRPr b="1" sz="16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Solution For The Problem Statement:</a:t>
            </a:r>
            <a:endParaRPr/>
          </a:p>
        </p:txBody>
      </p:sp>
      <p:sp>
        <p:nvSpPr>
          <p:cNvPr id="302" name="Google Shape;302;p17"/>
          <p:cNvSpPr txBox="1"/>
          <p:nvPr>
            <p:ph idx="1" type="body"/>
          </p:nvPr>
        </p:nvSpPr>
        <p:spPr>
          <a:xfrm>
            <a:off x="503250" y="1220625"/>
            <a:ext cx="8330100" cy="3922800"/>
          </a:xfrm>
          <a:prstGeom prst="rect">
            <a:avLst/>
          </a:prstGeom>
        </p:spPr>
        <p:txBody>
          <a:bodyPr anchorCtr="0" anchor="t" bIns="91425" lIns="91425" spcFirstLastPara="1" rIns="91425" wrap="square" tIns="91425">
            <a:noAutofit/>
          </a:bodyPr>
          <a:lstStyle/>
          <a:p>
            <a:pPr indent="-228600" lvl="0" marL="457200" rtl="0" algn="l">
              <a:spcBef>
                <a:spcPts val="1500"/>
              </a:spcBef>
              <a:spcAft>
                <a:spcPts val="0"/>
              </a:spcAft>
              <a:buClr>
                <a:srgbClr val="4C1130"/>
              </a:buClr>
              <a:buSzPts val="1300"/>
              <a:buFont typeface="Roboto"/>
              <a:buNone/>
            </a:pPr>
            <a:r>
              <a:rPr b="1" lang="en-GB">
                <a:solidFill>
                  <a:srgbClr val="4C1130"/>
                </a:solidFill>
                <a:latin typeface="Roboto"/>
                <a:ea typeface="Roboto"/>
                <a:cs typeface="Roboto"/>
                <a:sym typeface="Roboto"/>
              </a:rPr>
              <a:t>Defining Clear Objectives:</a:t>
            </a:r>
            <a:endParaRPr b="1">
              <a:solidFill>
                <a:srgbClr val="4C1130"/>
              </a:solidFill>
              <a:latin typeface="Roboto"/>
              <a:ea typeface="Roboto"/>
              <a:cs typeface="Roboto"/>
              <a:sym typeface="Roboto"/>
            </a:endParaRPr>
          </a:p>
          <a:p>
            <a:pPr indent="-311150" lvl="1" marL="914400" rtl="0" algn="l">
              <a:spcBef>
                <a:spcPts val="0"/>
              </a:spcBef>
              <a:spcAft>
                <a:spcPts val="0"/>
              </a:spcAft>
              <a:buClr>
                <a:srgbClr val="434343"/>
              </a:buClr>
              <a:buSzPts val="1300"/>
              <a:buFont typeface="Roboto"/>
              <a:buChar char="●"/>
            </a:pPr>
            <a:r>
              <a:rPr b="1" lang="en-GB" sz="1300">
                <a:solidFill>
                  <a:srgbClr val="434343"/>
                </a:solidFill>
                <a:latin typeface="Roboto"/>
                <a:ea typeface="Roboto"/>
                <a:cs typeface="Roboto"/>
                <a:sym typeface="Roboto"/>
              </a:rPr>
              <a:t>Initial</a:t>
            </a:r>
            <a:r>
              <a:rPr b="1" lang="en-GB" sz="1300">
                <a:solidFill>
                  <a:srgbClr val="434343"/>
                </a:solidFill>
                <a:latin typeface="Roboto"/>
                <a:ea typeface="Roboto"/>
                <a:cs typeface="Roboto"/>
                <a:sym typeface="Roboto"/>
              </a:rPr>
              <a:t> step is to define what we aim to achieve through the analysis. This could include improving sales, understanding customer behavior, optimizing pricing, etc.</a:t>
            </a:r>
            <a:endParaRPr b="1" sz="1300">
              <a:solidFill>
                <a:srgbClr val="434343"/>
              </a:solidFill>
              <a:latin typeface="Roboto"/>
              <a:ea typeface="Roboto"/>
              <a:cs typeface="Roboto"/>
              <a:sym typeface="Roboto"/>
            </a:endParaRPr>
          </a:p>
          <a:p>
            <a:pPr indent="-228600" lvl="0" marL="457200" rtl="0" algn="l">
              <a:spcBef>
                <a:spcPts val="0"/>
              </a:spcBef>
              <a:spcAft>
                <a:spcPts val="0"/>
              </a:spcAft>
              <a:buClr>
                <a:srgbClr val="741B47"/>
              </a:buClr>
              <a:buSzPts val="1300"/>
              <a:buFont typeface="Roboto"/>
              <a:buNone/>
            </a:pPr>
            <a:r>
              <a:rPr b="1" lang="en-GB">
                <a:solidFill>
                  <a:srgbClr val="741B47"/>
                </a:solidFill>
                <a:latin typeface="Roboto"/>
                <a:ea typeface="Roboto"/>
                <a:cs typeface="Roboto"/>
                <a:sym typeface="Roboto"/>
              </a:rPr>
              <a:t>Gathering Relevant Data:</a:t>
            </a:r>
            <a:endParaRPr b="1">
              <a:solidFill>
                <a:srgbClr val="741B47"/>
              </a:solidFill>
              <a:latin typeface="Roboto"/>
              <a:ea typeface="Roboto"/>
              <a:cs typeface="Roboto"/>
              <a:sym typeface="Roboto"/>
            </a:endParaRPr>
          </a:p>
          <a:p>
            <a:pPr indent="-311150" lvl="1" marL="914400" rtl="0" algn="l">
              <a:spcBef>
                <a:spcPts val="0"/>
              </a:spcBef>
              <a:spcAft>
                <a:spcPts val="0"/>
              </a:spcAft>
              <a:buClr>
                <a:srgbClr val="434343"/>
              </a:buClr>
              <a:buSzPts val="1300"/>
              <a:buFont typeface="Roboto"/>
              <a:buChar char="●"/>
            </a:pPr>
            <a:r>
              <a:rPr b="1" lang="en-GB" sz="1300">
                <a:solidFill>
                  <a:srgbClr val="434343"/>
                </a:solidFill>
                <a:latin typeface="Roboto"/>
                <a:ea typeface="Roboto"/>
                <a:cs typeface="Roboto"/>
                <a:sym typeface="Roboto"/>
              </a:rPr>
              <a:t>Collecting the necessary data from various sources, including sales records, customer databases, marketing reports, and any other relevant information.</a:t>
            </a:r>
            <a:endParaRPr b="1" sz="1300">
              <a:solidFill>
                <a:srgbClr val="434343"/>
              </a:solidFill>
              <a:latin typeface="Roboto"/>
              <a:ea typeface="Roboto"/>
              <a:cs typeface="Roboto"/>
              <a:sym typeface="Roboto"/>
            </a:endParaRPr>
          </a:p>
          <a:p>
            <a:pPr indent="-228600" lvl="0" marL="457200" rtl="0" algn="l">
              <a:spcBef>
                <a:spcPts val="0"/>
              </a:spcBef>
              <a:spcAft>
                <a:spcPts val="0"/>
              </a:spcAft>
              <a:buClr>
                <a:srgbClr val="741B47"/>
              </a:buClr>
              <a:buSzPts val="1300"/>
              <a:buFont typeface="Roboto"/>
              <a:buNone/>
            </a:pPr>
            <a:r>
              <a:rPr b="1" lang="en-GB">
                <a:solidFill>
                  <a:srgbClr val="741B47"/>
                </a:solidFill>
                <a:latin typeface="Roboto"/>
                <a:ea typeface="Roboto"/>
                <a:cs typeface="Roboto"/>
                <a:sym typeface="Roboto"/>
              </a:rPr>
              <a:t>Cleaning and Preprocessing the Data:</a:t>
            </a:r>
            <a:endParaRPr b="1">
              <a:solidFill>
                <a:srgbClr val="741B47"/>
              </a:solidFill>
              <a:latin typeface="Roboto"/>
              <a:ea typeface="Roboto"/>
              <a:cs typeface="Roboto"/>
              <a:sym typeface="Roboto"/>
            </a:endParaRPr>
          </a:p>
          <a:p>
            <a:pPr indent="-311150" lvl="1" marL="914400" rtl="0" algn="l">
              <a:spcBef>
                <a:spcPts val="0"/>
              </a:spcBef>
              <a:spcAft>
                <a:spcPts val="0"/>
              </a:spcAft>
              <a:buClr>
                <a:srgbClr val="434343"/>
              </a:buClr>
              <a:buSzPts val="1300"/>
              <a:buFont typeface="Roboto"/>
              <a:buChar char="●"/>
            </a:pPr>
            <a:r>
              <a:rPr b="1" lang="en-GB" sz="1300">
                <a:solidFill>
                  <a:srgbClr val="434343"/>
                </a:solidFill>
                <a:latin typeface="Roboto"/>
                <a:ea typeface="Roboto"/>
                <a:cs typeface="Roboto"/>
                <a:sym typeface="Roboto"/>
              </a:rPr>
              <a:t>Ensuring the data is accurate and complete. This may involve removing duplicates, handling missing values, and standardizing formats.</a:t>
            </a:r>
            <a:endParaRPr b="1" sz="1300">
              <a:solidFill>
                <a:srgbClr val="434343"/>
              </a:solidFill>
              <a:latin typeface="Roboto"/>
              <a:ea typeface="Roboto"/>
              <a:cs typeface="Roboto"/>
              <a:sym typeface="Roboto"/>
            </a:endParaRPr>
          </a:p>
          <a:p>
            <a:pPr indent="-228600" lvl="0" marL="457200" rtl="0" algn="l">
              <a:spcBef>
                <a:spcPts val="0"/>
              </a:spcBef>
              <a:spcAft>
                <a:spcPts val="0"/>
              </a:spcAft>
              <a:buClr>
                <a:srgbClr val="741B47"/>
              </a:buClr>
              <a:buSzPts val="1300"/>
              <a:buFont typeface="Roboto"/>
              <a:buNone/>
            </a:pPr>
            <a:r>
              <a:rPr b="1" lang="en-GB">
                <a:solidFill>
                  <a:srgbClr val="741B47"/>
                </a:solidFill>
                <a:latin typeface="Roboto"/>
                <a:ea typeface="Roboto"/>
                <a:cs typeface="Roboto"/>
                <a:sym typeface="Roboto"/>
              </a:rPr>
              <a:t>Choose Analytical Tools and Techniques:</a:t>
            </a:r>
            <a:endParaRPr b="1">
              <a:solidFill>
                <a:srgbClr val="741B47"/>
              </a:solidFill>
              <a:latin typeface="Roboto"/>
              <a:ea typeface="Roboto"/>
              <a:cs typeface="Roboto"/>
              <a:sym typeface="Roboto"/>
            </a:endParaRPr>
          </a:p>
          <a:p>
            <a:pPr indent="-311150" lvl="1" marL="914400" rtl="0" algn="l">
              <a:spcBef>
                <a:spcPts val="0"/>
              </a:spcBef>
              <a:spcAft>
                <a:spcPts val="0"/>
              </a:spcAft>
              <a:buClr>
                <a:srgbClr val="434343"/>
              </a:buClr>
              <a:buSzPts val="1300"/>
              <a:buFont typeface="Roboto"/>
              <a:buChar char="●"/>
            </a:pPr>
            <a:r>
              <a:rPr b="1" lang="en-GB" sz="1300">
                <a:solidFill>
                  <a:srgbClr val="434343"/>
                </a:solidFill>
                <a:latin typeface="Roboto"/>
                <a:ea typeface="Roboto"/>
                <a:cs typeface="Roboto"/>
                <a:sym typeface="Roboto"/>
              </a:rPr>
              <a:t>Selecting appropriate tools and techniques for analysis. This could involve using spreadsheet software (like Excel), data visualization tools (like Tableau or Power BI), statistical software (like R or Python), or specialized sales analytics platforms.</a:t>
            </a:r>
            <a:endParaRPr b="1" sz="1300">
              <a:solidFill>
                <a:srgbClr val="434343"/>
              </a:solidFill>
              <a:latin typeface="Roboto"/>
              <a:ea typeface="Roboto"/>
              <a:cs typeface="Roboto"/>
              <a:sym typeface="Roboto"/>
            </a:endParaRPr>
          </a:p>
          <a:p>
            <a:pPr indent="0" lvl="0" marL="0" rtl="0" algn="l">
              <a:spcBef>
                <a:spcPts val="1500"/>
              </a:spcBef>
              <a:spcAft>
                <a:spcPts val="1200"/>
              </a:spcAft>
              <a:buNone/>
            </a:pPr>
            <a:r>
              <a:t/>
            </a:r>
            <a:endParaRPr b="1" sz="14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Google Shape;307;p18"/>
          <p:cNvSpPr txBox="1"/>
          <p:nvPr>
            <p:ph type="title"/>
          </p:nvPr>
        </p:nvSpPr>
        <p:spPr>
          <a:xfrm>
            <a:off x="1196750" y="-2794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8" name="Google Shape;308;p18"/>
          <p:cNvSpPr txBox="1"/>
          <p:nvPr>
            <p:ph idx="1" type="body"/>
          </p:nvPr>
        </p:nvSpPr>
        <p:spPr>
          <a:xfrm>
            <a:off x="492525" y="364050"/>
            <a:ext cx="8041200" cy="4914600"/>
          </a:xfrm>
          <a:prstGeom prst="rect">
            <a:avLst/>
          </a:prstGeom>
        </p:spPr>
        <p:txBody>
          <a:bodyPr anchorCtr="0" anchor="t" bIns="91425" lIns="91425" spcFirstLastPara="1" rIns="91425" wrap="square" tIns="91425">
            <a:normAutofit/>
          </a:bodyPr>
          <a:lstStyle/>
          <a:p>
            <a:pPr indent="-228600" lvl="0" marL="457200" rtl="0" algn="l">
              <a:spcBef>
                <a:spcPts val="1500"/>
              </a:spcBef>
              <a:spcAft>
                <a:spcPts val="0"/>
              </a:spcAft>
              <a:buClr>
                <a:srgbClr val="741B47"/>
              </a:buClr>
              <a:buSzPts val="1400"/>
              <a:buFont typeface="Roboto"/>
              <a:buNone/>
            </a:pPr>
            <a:r>
              <a:rPr b="1" lang="en-GB" sz="1400">
                <a:solidFill>
                  <a:srgbClr val="741B47"/>
                </a:solidFill>
                <a:latin typeface="Roboto"/>
                <a:ea typeface="Roboto"/>
                <a:cs typeface="Roboto"/>
                <a:sym typeface="Roboto"/>
              </a:rPr>
              <a:t>Performing Descriptive Analysis:</a:t>
            </a:r>
            <a:endParaRPr b="1" sz="1400">
              <a:solidFill>
                <a:srgbClr val="741B47"/>
              </a:solidFill>
              <a:latin typeface="Roboto"/>
              <a:ea typeface="Roboto"/>
              <a:cs typeface="Roboto"/>
              <a:sym typeface="Roboto"/>
            </a:endParaRPr>
          </a:p>
          <a:p>
            <a:pPr indent="-317500" lvl="1" marL="914400" rtl="0" algn="l">
              <a:spcBef>
                <a:spcPts val="0"/>
              </a:spcBef>
              <a:spcAft>
                <a:spcPts val="0"/>
              </a:spcAft>
              <a:buClr>
                <a:srgbClr val="434343"/>
              </a:buClr>
              <a:buSzPts val="1400"/>
              <a:buFont typeface="Roboto"/>
              <a:buChar char="●"/>
            </a:pPr>
            <a:r>
              <a:rPr b="1" lang="en-GB" sz="1400">
                <a:solidFill>
                  <a:srgbClr val="434343"/>
                </a:solidFill>
                <a:latin typeface="Roboto"/>
                <a:ea typeface="Roboto"/>
                <a:cs typeface="Roboto"/>
                <a:sym typeface="Roboto"/>
              </a:rPr>
              <a:t>Starting by conducting descriptive analysis to get a basic understanding of the data. Calculating basic statistics, generate visualizations, and identify any initial trends or outliers.</a:t>
            </a:r>
            <a:endParaRPr b="1" sz="1400">
              <a:solidFill>
                <a:srgbClr val="434343"/>
              </a:solidFill>
              <a:latin typeface="Roboto"/>
              <a:ea typeface="Roboto"/>
              <a:cs typeface="Roboto"/>
              <a:sym typeface="Roboto"/>
            </a:endParaRPr>
          </a:p>
          <a:p>
            <a:pPr indent="-228600" lvl="0" marL="457200" rtl="0" algn="l">
              <a:spcBef>
                <a:spcPts val="0"/>
              </a:spcBef>
              <a:spcAft>
                <a:spcPts val="0"/>
              </a:spcAft>
              <a:buClr>
                <a:srgbClr val="741B47"/>
              </a:buClr>
              <a:buSzPts val="1400"/>
              <a:buFont typeface="Roboto"/>
              <a:buNone/>
            </a:pPr>
            <a:r>
              <a:rPr b="1" lang="en-GB" sz="1400">
                <a:solidFill>
                  <a:srgbClr val="741B47"/>
                </a:solidFill>
                <a:latin typeface="Roboto"/>
                <a:ea typeface="Roboto"/>
                <a:cs typeface="Roboto"/>
                <a:sym typeface="Roboto"/>
              </a:rPr>
              <a:t>Segmenting Customers:</a:t>
            </a:r>
            <a:endParaRPr b="1" sz="1400">
              <a:solidFill>
                <a:srgbClr val="741B47"/>
              </a:solidFill>
              <a:latin typeface="Roboto"/>
              <a:ea typeface="Roboto"/>
              <a:cs typeface="Roboto"/>
              <a:sym typeface="Roboto"/>
            </a:endParaRPr>
          </a:p>
          <a:p>
            <a:pPr indent="-317500" lvl="1" marL="914400" rtl="0" algn="l">
              <a:spcBef>
                <a:spcPts val="0"/>
              </a:spcBef>
              <a:spcAft>
                <a:spcPts val="0"/>
              </a:spcAft>
              <a:buClr>
                <a:srgbClr val="434343"/>
              </a:buClr>
              <a:buSzPts val="1400"/>
              <a:buFont typeface="Roboto"/>
              <a:buChar char="●"/>
            </a:pPr>
            <a:r>
              <a:rPr b="1" lang="en-GB" sz="1400">
                <a:solidFill>
                  <a:srgbClr val="434343"/>
                </a:solidFill>
                <a:latin typeface="Roboto"/>
                <a:ea typeface="Roboto"/>
                <a:cs typeface="Roboto"/>
                <a:sym typeface="Roboto"/>
              </a:rPr>
              <a:t>Dividing customers into meaningful segments based on demographics, behavior, or other factors. This can help tailor marketing efforts and product offerings.</a:t>
            </a:r>
            <a:endParaRPr b="1" sz="1400">
              <a:solidFill>
                <a:srgbClr val="434343"/>
              </a:solidFill>
              <a:latin typeface="Roboto"/>
              <a:ea typeface="Roboto"/>
              <a:cs typeface="Roboto"/>
              <a:sym typeface="Roboto"/>
            </a:endParaRPr>
          </a:p>
          <a:p>
            <a:pPr indent="-228600" lvl="0" marL="457200" rtl="0" algn="l">
              <a:spcBef>
                <a:spcPts val="0"/>
              </a:spcBef>
              <a:spcAft>
                <a:spcPts val="0"/>
              </a:spcAft>
              <a:buClr>
                <a:srgbClr val="741B47"/>
              </a:buClr>
              <a:buSzPts val="1400"/>
              <a:buFont typeface="Roboto"/>
              <a:buNone/>
            </a:pPr>
            <a:r>
              <a:rPr b="1" lang="en-GB" sz="1400">
                <a:solidFill>
                  <a:srgbClr val="741B47"/>
                </a:solidFill>
                <a:latin typeface="Roboto"/>
                <a:ea typeface="Roboto"/>
                <a:cs typeface="Roboto"/>
                <a:sym typeface="Roboto"/>
              </a:rPr>
              <a:t>Market and Competitor Analysis:</a:t>
            </a:r>
            <a:endParaRPr b="1" sz="1400">
              <a:solidFill>
                <a:srgbClr val="741B47"/>
              </a:solidFill>
              <a:latin typeface="Roboto"/>
              <a:ea typeface="Roboto"/>
              <a:cs typeface="Roboto"/>
              <a:sym typeface="Roboto"/>
            </a:endParaRPr>
          </a:p>
          <a:p>
            <a:pPr indent="-317500" lvl="1" marL="914400" rtl="0" algn="l">
              <a:spcBef>
                <a:spcPts val="0"/>
              </a:spcBef>
              <a:spcAft>
                <a:spcPts val="0"/>
              </a:spcAft>
              <a:buClr>
                <a:srgbClr val="434343"/>
              </a:buClr>
              <a:buSzPts val="1400"/>
              <a:buFont typeface="Roboto"/>
              <a:buChar char="●"/>
            </a:pPr>
            <a:r>
              <a:rPr b="1" lang="en-GB" sz="1400">
                <a:solidFill>
                  <a:srgbClr val="434343"/>
                </a:solidFill>
                <a:latin typeface="Roboto"/>
                <a:ea typeface="Roboto"/>
                <a:cs typeface="Roboto"/>
                <a:sym typeface="Roboto"/>
              </a:rPr>
              <a:t>Analyzing the market to understand trends, demand, and competition. Comparing  product's performance to similar products offered by competitors.</a:t>
            </a:r>
            <a:endParaRPr b="1" sz="1400">
              <a:solidFill>
                <a:srgbClr val="434343"/>
              </a:solidFill>
              <a:latin typeface="Roboto"/>
              <a:ea typeface="Roboto"/>
              <a:cs typeface="Roboto"/>
              <a:sym typeface="Roboto"/>
            </a:endParaRPr>
          </a:p>
          <a:p>
            <a:pPr indent="-228600" lvl="0" marL="457200" rtl="0" algn="l">
              <a:spcBef>
                <a:spcPts val="0"/>
              </a:spcBef>
              <a:spcAft>
                <a:spcPts val="0"/>
              </a:spcAft>
              <a:buClr>
                <a:srgbClr val="741B47"/>
              </a:buClr>
              <a:buSzPts val="1400"/>
              <a:buFont typeface="Roboto"/>
              <a:buNone/>
            </a:pPr>
            <a:r>
              <a:rPr b="1" lang="en-GB" sz="1400">
                <a:solidFill>
                  <a:srgbClr val="741B47"/>
                </a:solidFill>
                <a:latin typeface="Roboto"/>
                <a:ea typeface="Roboto"/>
                <a:cs typeface="Roboto"/>
                <a:sym typeface="Roboto"/>
              </a:rPr>
              <a:t>Evaluating Marketing Efforts:</a:t>
            </a:r>
            <a:endParaRPr b="1" sz="1400">
              <a:solidFill>
                <a:srgbClr val="741B47"/>
              </a:solidFill>
              <a:latin typeface="Roboto"/>
              <a:ea typeface="Roboto"/>
              <a:cs typeface="Roboto"/>
              <a:sym typeface="Roboto"/>
            </a:endParaRPr>
          </a:p>
          <a:p>
            <a:pPr indent="-317500" lvl="1" marL="914400" rtl="0" algn="l">
              <a:spcBef>
                <a:spcPts val="0"/>
              </a:spcBef>
              <a:spcAft>
                <a:spcPts val="0"/>
              </a:spcAft>
              <a:buClr>
                <a:srgbClr val="434343"/>
              </a:buClr>
              <a:buSzPts val="1400"/>
              <a:buFont typeface="Roboto"/>
              <a:buChar char="●"/>
            </a:pPr>
            <a:r>
              <a:rPr b="1" lang="en-GB" sz="1400">
                <a:solidFill>
                  <a:srgbClr val="434343"/>
                </a:solidFill>
                <a:latin typeface="Roboto"/>
                <a:ea typeface="Roboto"/>
                <a:cs typeface="Roboto"/>
                <a:sym typeface="Roboto"/>
              </a:rPr>
              <a:t>Assessing the effectiveness of marketing campaigns. Determining which strategies are driving sales and which may need adjustments.</a:t>
            </a:r>
            <a:endParaRPr b="1" sz="1400">
              <a:solidFill>
                <a:srgbClr val="434343"/>
              </a:solidFill>
              <a:latin typeface="Roboto"/>
              <a:ea typeface="Roboto"/>
              <a:cs typeface="Roboto"/>
              <a:sym typeface="Roboto"/>
            </a:endParaRPr>
          </a:p>
          <a:p>
            <a:pPr indent="-228600" lvl="0" marL="457200" rtl="0" algn="l">
              <a:spcBef>
                <a:spcPts val="0"/>
              </a:spcBef>
              <a:spcAft>
                <a:spcPts val="0"/>
              </a:spcAft>
              <a:buClr>
                <a:srgbClr val="741B47"/>
              </a:buClr>
              <a:buSzPts val="1400"/>
              <a:buFont typeface="Roboto"/>
              <a:buNone/>
            </a:pPr>
            <a:r>
              <a:rPr b="1" lang="en-GB" sz="1400">
                <a:solidFill>
                  <a:srgbClr val="741B47"/>
                </a:solidFill>
                <a:latin typeface="Roboto"/>
                <a:ea typeface="Roboto"/>
                <a:cs typeface="Roboto"/>
                <a:sym typeface="Roboto"/>
              </a:rPr>
              <a:t>Price Optimization:</a:t>
            </a:r>
            <a:endParaRPr b="1" sz="1400">
              <a:solidFill>
                <a:srgbClr val="741B47"/>
              </a:solidFill>
              <a:latin typeface="Roboto"/>
              <a:ea typeface="Roboto"/>
              <a:cs typeface="Roboto"/>
              <a:sym typeface="Roboto"/>
            </a:endParaRPr>
          </a:p>
          <a:p>
            <a:pPr indent="-317500" lvl="1" marL="914400" rtl="0" algn="l">
              <a:spcBef>
                <a:spcPts val="0"/>
              </a:spcBef>
              <a:spcAft>
                <a:spcPts val="0"/>
              </a:spcAft>
              <a:buClr>
                <a:srgbClr val="434343"/>
              </a:buClr>
              <a:buSzPts val="1400"/>
              <a:buFont typeface="Roboto"/>
              <a:buChar char="●"/>
            </a:pPr>
            <a:r>
              <a:rPr b="1" lang="en-GB" sz="1400">
                <a:solidFill>
                  <a:srgbClr val="434343"/>
                </a:solidFill>
                <a:latin typeface="Roboto"/>
                <a:ea typeface="Roboto"/>
                <a:cs typeface="Roboto"/>
                <a:sym typeface="Roboto"/>
              </a:rPr>
              <a:t>Analyzing the relationship between price changes and sales volume to find the optimal pricing strategy.</a:t>
            </a:r>
            <a:endParaRPr b="1" sz="1400">
              <a:solidFill>
                <a:srgbClr val="434343"/>
              </a:solidFill>
              <a:latin typeface="Roboto"/>
              <a:ea typeface="Roboto"/>
              <a:cs typeface="Roboto"/>
              <a:sym typeface="Roboto"/>
            </a:endParaRPr>
          </a:p>
          <a:p>
            <a:pPr indent="0" lvl="0" marL="0" rtl="0" algn="l">
              <a:spcBef>
                <a:spcPts val="1500"/>
              </a:spcBef>
              <a:spcAft>
                <a:spcPts val="1200"/>
              </a:spcAft>
              <a:buNone/>
            </a:pPr>
            <a:r>
              <a:t/>
            </a:r>
            <a:endParaRPr b="1" sz="15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2" name="Shape 312"/>
        <p:cNvGrpSpPr/>
        <p:nvPr/>
      </p:nvGrpSpPr>
      <p:grpSpPr>
        <a:xfrm>
          <a:off x="0" y="0"/>
          <a:ext cx="0" cy="0"/>
          <a:chOff x="0" y="0"/>
          <a:chExt cx="0" cy="0"/>
        </a:xfrm>
      </p:grpSpPr>
      <p:sp>
        <p:nvSpPr>
          <p:cNvPr id="313" name="Google Shape;313;p19"/>
          <p:cNvSpPr txBox="1"/>
          <p:nvPr>
            <p:ph type="title"/>
          </p:nvPr>
        </p:nvSpPr>
        <p:spPr>
          <a:xfrm>
            <a:off x="1153900" y="-1830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4" name="Google Shape;314;p19"/>
          <p:cNvSpPr txBox="1"/>
          <p:nvPr>
            <p:ph idx="1" type="body"/>
          </p:nvPr>
        </p:nvSpPr>
        <p:spPr>
          <a:xfrm>
            <a:off x="712900" y="610325"/>
            <a:ext cx="7912500" cy="4253100"/>
          </a:xfrm>
          <a:prstGeom prst="rect">
            <a:avLst/>
          </a:prstGeom>
        </p:spPr>
        <p:txBody>
          <a:bodyPr anchorCtr="0" anchor="t" bIns="91425" lIns="91425" spcFirstLastPara="1" rIns="91425" wrap="square" tIns="91425">
            <a:normAutofit/>
          </a:bodyPr>
          <a:lstStyle/>
          <a:p>
            <a:pPr indent="-228600" lvl="0" marL="457200" rtl="0" algn="l">
              <a:spcBef>
                <a:spcPts val="1500"/>
              </a:spcBef>
              <a:spcAft>
                <a:spcPts val="0"/>
              </a:spcAft>
              <a:buClr>
                <a:srgbClr val="741B47"/>
              </a:buClr>
              <a:buSzPts val="1400"/>
              <a:buFont typeface="Roboto"/>
              <a:buNone/>
            </a:pPr>
            <a:r>
              <a:rPr b="1" lang="en-GB" sz="1400">
                <a:solidFill>
                  <a:srgbClr val="741B47"/>
                </a:solidFill>
                <a:latin typeface="Roboto"/>
                <a:ea typeface="Roboto"/>
                <a:cs typeface="Roboto"/>
                <a:sym typeface="Roboto"/>
              </a:rPr>
              <a:t>Forecast Sales:</a:t>
            </a:r>
            <a:endParaRPr b="1" sz="1400">
              <a:solidFill>
                <a:srgbClr val="741B47"/>
              </a:solidFill>
              <a:latin typeface="Roboto"/>
              <a:ea typeface="Roboto"/>
              <a:cs typeface="Roboto"/>
              <a:sym typeface="Roboto"/>
            </a:endParaRPr>
          </a:p>
          <a:p>
            <a:pPr indent="-317500" lvl="1" marL="914400" rtl="0" algn="l">
              <a:spcBef>
                <a:spcPts val="0"/>
              </a:spcBef>
              <a:spcAft>
                <a:spcPts val="0"/>
              </a:spcAft>
              <a:buClr>
                <a:srgbClr val="434343"/>
              </a:buClr>
              <a:buSzPts val="1400"/>
              <a:buFont typeface="Roboto"/>
              <a:buChar char="●"/>
            </a:pPr>
            <a:r>
              <a:rPr b="1" lang="en-GB" sz="1400">
                <a:solidFill>
                  <a:srgbClr val="434343"/>
                </a:solidFill>
                <a:latin typeface="Roboto"/>
                <a:ea typeface="Roboto"/>
                <a:cs typeface="Roboto"/>
                <a:sym typeface="Roboto"/>
              </a:rPr>
              <a:t>Using historical data and market trends to forecast future sales. This can guide inventory management and production planning.</a:t>
            </a:r>
            <a:endParaRPr b="1" sz="1400">
              <a:solidFill>
                <a:srgbClr val="434343"/>
              </a:solidFill>
              <a:latin typeface="Roboto"/>
              <a:ea typeface="Roboto"/>
              <a:cs typeface="Roboto"/>
              <a:sym typeface="Roboto"/>
            </a:endParaRPr>
          </a:p>
          <a:p>
            <a:pPr indent="-228600" lvl="0" marL="457200" rtl="0" algn="l">
              <a:spcBef>
                <a:spcPts val="0"/>
              </a:spcBef>
              <a:spcAft>
                <a:spcPts val="0"/>
              </a:spcAft>
              <a:buClr>
                <a:srgbClr val="741B47"/>
              </a:buClr>
              <a:buSzPts val="1400"/>
              <a:buFont typeface="Roboto"/>
              <a:buNone/>
            </a:pPr>
            <a:r>
              <a:rPr b="1" lang="en-GB" sz="1400">
                <a:solidFill>
                  <a:srgbClr val="741B47"/>
                </a:solidFill>
                <a:latin typeface="Roboto"/>
                <a:ea typeface="Roboto"/>
                <a:cs typeface="Roboto"/>
                <a:sym typeface="Roboto"/>
              </a:rPr>
              <a:t>Customer Feedback Analysis:</a:t>
            </a:r>
            <a:endParaRPr b="1" sz="1400">
              <a:solidFill>
                <a:srgbClr val="741B47"/>
              </a:solidFill>
              <a:latin typeface="Roboto"/>
              <a:ea typeface="Roboto"/>
              <a:cs typeface="Roboto"/>
              <a:sym typeface="Roboto"/>
            </a:endParaRPr>
          </a:p>
          <a:p>
            <a:pPr indent="-317500" lvl="1" marL="914400" rtl="0" algn="l">
              <a:spcBef>
                <a:spcPts val="0"/>
              </a:spcBef>
              <a:spcAft>
                <a:spcPts val="0"/>
              </a:spcAft>
              <a:buClr>
                <a:srgbClr val="434343"/>
              </a:buClr>
              <a:buSzPts val="1400"/>
              <a:buFont typeface="Roboto"/>
              <a:buChar char="●"/>
            </a:pPr>
            <a:r>
              <a:rPr b="1" lang="en-GB" sz="1400">
                <a:solidFill>
                  <a:srgbClr val="434343"/>
                </a:solidFill>
                <a:latin typeface="Roboto"/>
                <a:ea typeface="Roboto"/>
                <a:cs typeface="Roboto"/>
                <a:sym typeface="Roboto"/>
              </a:rPr>
              <a:t>Analyzing customer feedback and reviews to understand satisfaction levels and areas for improvement.</a:t>
            </a:r>
            <a:endParaRPr b="1" sz="1400">
              <a:solidFill>
                <a:srgbClr val="434343"/>
              </a:solidFill>
              <a:latin typeface="Roboto"/>
              <a:ea typeface="Roboto"/>
              <a:cs typeface="Roboto"/>
              <a:sym typeface="Roboto"/>
            </a:endParaRPr>
          </a:p>
          <a:p>
            <a:pPr indent="-228600" lvl="0" marL="457200" rtl="0" algn="l">
              <a:spcBef>
                <a:spcPts val="0"/>
              </a:spcBef>
              <a:spcAft>
                <a:spcPts val="0"/>
              </a:spcAft>
              <a:buClr>
                <a:srgbClr val="741B47"/>
              </a:buClr>
              <a:buSzPts val="1400"/>
              <a:buFont typeface="Roboto"/>
              <a:buNone/>
            </a:pPr>
            <a:r>
              <a:rPr b="1" lang="en-GB" sz="1400">
                <a:solidFill>
                  <a:srgbClr val="741B47"/>
                </a:solidFill>
                <a:latin typeface="Roboto"/>
                <a:ea typeface="Roboto"/>
                <a:cs typeface="Roboto"/>
                <a:sym typeface="Roboto"/>
              </a:rPr>
              <a:t>Monitoring:</a:t>
            </a:r>
            <a:endParaRPr b="1" sz="1400">
              <a:solidFill>
                <a:srgbClr val="741B47"/>
              </a:solidFill>
              <a:latin typeface="Roboto"/>
              <a:ea typeface="Roboto"/>
              <a:cs typeface="Roboto"/>
              <a:sym typeface="Roboto"/>
            </a:endParaRPr>
          </a:p>
          <a:p>
            <a:pPr indent="-317500" lvl="1" marL="914400" rtl="0" algn="l">
              <a:spcBef>
                <a:spcPts val="0"/>
              </a:spcBef>
              <a:spcAft>
                <a:spcPts val="0"/>
              </a:spcAft>
              <a:buClr>
                <a:srgbClr val="434343"/>
              </a:buClr>
              <a:buSzPts val="1400"/>
              <a:buFont typeface="Roboto"/>
              <a:buChar char="●"/>
            </a:pPr>
            <a:r>
              <a:rPr b="1" lang="en-GB" sz="1400">
                <a:solidFill>
                  <a:srgbClr val="434343"/>
                </a:solidFill>
                <a:latin typeface="Roboto"/>
                <a:ea typeface="Roboto"/>
                <a:cs typeface="Roboto"/>
                <a:sym typeface="Roboto"/>
              </a:rPr>
              <a:t>Continuously monitoring sales performance and customer behavior. Adjusting strategies as needed based on new data and changing market conditions.</a:t>
            </a:r>
            <a:endParaRPr b="1" sz="1400">
              <a:solidFill>
                <a:srgbClr val="434343"/>
              </a:solidFill>
              <a:latin typeface="Roboto"/>
              <a:ea typeface="Roboto"/>
              <a:cs typeface="Roboto"/>
              <a:sym typeface="Roboto"/>
            </a:endParaRPr>
          </a:p>
          <a:p>
            <a:pPr indent="-228600" lvl="0" marL="457200" rtl="0" algn="l">
              <a:spcBef>
                <a:spcPts val="0"/>
              </a:spcBef>
              <a:spcAft>
                <a:spcPts val="0"/>
              </a:spcAft>
              <a:buClr>
                <a:srgbClr val="741B47"/>
              </a:buClr>
              <a:buSzPts val="1400"/>
              <a:buFont typeface="Roboto"/>
              <a:buNone/>
            </a:pPr>
            <a:r>
              <a:rPr b="1" lang="en-GB" sz="1400">
                <a:solidFill>
                  <a:srgbClr val="741B47"/>
                </a:solidFill>
                <a:latin typeface="Roboto"/>
                <a:ea typeface="Roboto"/>
                <a:cs typeface="Roboto"/>
                <a:sym typeface="Roboto"/>
              </a:rPr>
              <a:t>Report and Communicate Findings:</a:t>
            </a:r>
            <a:endParaRPr b="1" sz="1400">
              <a:solidFill>
                <a:srgbClr val="741B47"/>
              </a:solidFill>
              <a:latin typeface="Roboto"/>
              <a:ea typeface="Roboto"/>
              <a:cs typeface="Roboto"/>
              <a:sym typeface="Roboto"/>
            </a:endParaRPr>
          </a:p>
          <a:p>
            <a:pPr indent="-317500" lvl="1" marL="914400" rtl="0" algn="l">
              <a:spcBef>
                <a:spcPts val="0"/>
              </a:spcBef>
              <a:spcAft>
                <a:spcPts val="0"/>
              </a:spcAft>
              <a:buClr>
                <a:srgbClr val="434343"/>
              </a:buClr>
              <a:buSzPts val="1400"/>
              <a:buFont typeface="Roboto"/>
              <a:buChar char="●"/>
            </a:pPr>
            <a:r>
              <a:rPr b="1" lang="en-GB" sz="1400">
                <a:solidFill>
                  <a:srgbClr val="434343"/>
                </a:solidFill>
                <a:latin typeface="Roboto"/>
                <a:ea typeface="Roboto"/>
                <a:cs typeface="Roboto"/>
                <a:sym typeface="Roboto"/>
              </a:rPr>
              <a:t>Presenting the analysis results in a clear and understandable format. Using visualizations and reports to convey insights to stakeholders.</a:t>
            </a:r>
            <a:endParaRPr b="1" sz="1400">
              <a:solidFill>
                <a:srgbClr val="434343"/>
              </a:solidFill>
              <a:latin typeface="Roboto"/>
              <a:ea typeface="Roboto"/>
              <a:cs typeface="Roboto"/>
              <a:sym typeface="Roboto"/>
            </a:endParaRPr>
          </a:p>
          <a:p>
            <a:pPr indent="0" lvl="0" marL="0" rtl="0" algn="l">
              <a:spcBef>
                <a:spcPts val="1500"/>
              </a:spcBef>
              <a:spcAft>
                <a:spcPts val="1200"/>
              </a:spcAft>
              <a:buNone/>
            </a:pPr>
            <a:r>
              <a:t/>
            </a:r>
            <a:endParaRPr b="1" sz="14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