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79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204" y="2485430"/>
            <a:ext cx="4887873" cy="325862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37724" y="1176337"/>
            <a:ext cx="7468553" cy="29146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2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Churn Analysis – Telecom Industry</a:t>
            </a:r>
            <a:endParaRPr lang="en-US" sz="6120" dirty="0"/>
          </a:p>
        </p:txBody>
      </p:sp>
      <p:sp>
        <p:nvSpPr>
          <p:cNvPr id="7" name="Text 2"/>
          <p:cNvSpPr/>
          <p:nvPr/>
        </p:nvSpPr>
        <p:spPr>
          <a:xfrm>
            <a:off x="837724" y="4449961"/>
            <a:ext cx="7468553" cy="1915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presentation will discuss key insights from a thorough analysis of churn data for a telecommunications company. We will examine customer demographics, contract types, and billing details to uncover patterns and trends related to customer churn.</a:t>
            </a:r>
            <a:endParaRPr lang="en-US" sz="1885" dirty="0"/>
          </a:p>
        </p:txBody>
      </p:sp>
      <p:sp>
        <p:nvSpPr>
          <p:cNvPr id="8" name="Shape 3"/>
          <p:cNvSpPr/>
          <p:nvPr/>
        </p:nvSpPr>
        <p:spPr>
          <a:xfrm>
            <a:off x="837724" y="6652141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344" y="6659761"/>
            <a:ext cx="367665" cy="36766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340287" y="6634282"/>
            <a:ext cx="2530912" cy="4188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99"/>
              </a:lnSpc>
              <a:buNone/>
            </a:pPr>
            <a:r>
              <a:rPr lang="en-US" sz="2356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Sasikumar Sha</a:t>
            </a:r>
            <a:endParaRPr lang="en-US" sz="235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0391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24124" y="1006316"/>
            <a:ext cx="7468553" cy="1408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Total Customers and Churn Rate</a:t>
            </a:r>
            <a:endParaRPr lang="en-US" sz="4435" dirty="0"/>
          </a:p>
        </p:txBody>
      </p:sp>
      <p:sp>
        <p:nvSpPr>
          <p:cNvPr id="7" name="Shape 2"/>
          <p:cNvSpPr/>
          <p:nvPr/>
        </p:nvSpPr>
        <p:spPr>
          <a:xfrm>
            <a:off x="6324124" y="3042523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492002" y="3142774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61" dirty="0"/>
          </a:p>
        </p:txBody>
      </p:sp>
      <p:sp>
        <p:nvSpPr>
          <p:cNvPr id="9" name="Text 4"/>
          <p:cNvSpPr/>
          <p:nvPr/>
        </p:nvSpPr>
        <p:spPr>
          <a:xfrm>
            <a:off x="7101959" y="304252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Total Customers</a:t>
            </a:r>
            <a:endParaRPr lang="en-US" sz="2218" dirty="0"/>
          </a:p>
        </p:txBody>
      </p:sp>
      <p:sp>
        <p:nvSpPr>
          <p:cNvPr id="10" name="Text 5"/>
          <p:cNvSpPr/>
          <p:nvPr/>
        </p:nvSpPr>
        <p:spPr>
          <a:xfrm>
            <a:off x="7101959" y="3538061"/>
            <a:ext cx="2836783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total number of customers involved in the Analysis was 238, whereas 117 male customers &amp; 121 Female Customers</a:t>
            </a:r>
            <a:endParaRPr lang="en-US" sz="1885" dirty="0"/>
          </a:p>
        </p:txBody>
      </p:sp>
      <p:sp>
        <p:nvSpPr>
          <p:cNvPr id="11" name="Shape 6"/>
          <p:cNvSpPr/>
          <p:nvPr/>
        </p:nvSpPr>
        <p:spPr>
          <a:xfrm>
            <a:off x="10178058" y="3042523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10345936" y="3142774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61" dirty="0"/>
          </a:p>
        </p:txBody>
      </p:sp>
      <p:sp>
        <p:nvSpPr>
          <p:cNvPr id="13" name="Text 8"/>
          <p:cNvSpPr/>
          <p:nvPr/>
        </p:nvSpPr>
        <p:spPr>
          <a:xfrm>
            <a:off x="10955893" y="304252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Churn Reason</a:t>
            </a:r>
            <a:endParaRPr lang="en-US" sz="2218" dirty="0"/>
          </a:p>
        </p:txBody>
      </p:sp>
      <p:sp>
        <p:nvSpPr>
          <p:cNvPr id="14" name="Text 9"/>
          <p:cNvSpPr/>
          <p:nvPr/>
        </p:nvSpPr>
        <p:spPr>
          <a:xfrm>
            <a:off x="10955893" y="3538061"/>
            <a:ext cx="2836783" cy="1915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Highest Churned reason ‘’ Competitor’’, lowest churned ‘’ price and Other’’</a:t>
            </a:r>
            <a:endParaRPr lang="en-US" sz="1885" dirty="0"/>
          </a:p>
        </p:txBody>
      </p:sp>
      <p:sp>
        <p:nvSpPr>
          <p:cNvPr id="15" name="Shape 10"/>
          <p:cNvSpPr/>
          <p:nvPr/>
        </p:nvSpPr>
        <p:spPr>
          <a:xfrm>
            <a:off x="6324124" y="5961698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6492002" y="6061948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61" dirty="0"/>
          </a:p>
        </p:txBody>
      </p:sp>
      <p:sp>
        <p:nvSpPr>
          <p:cNvPr id="17" name="Text 12"/>
          <p:cNvSpPr/>
          <p:nvPr/>
        </p:nvSpPr>
        <p:spPr>
          <a:xfrm>
            <a:off x="7101959" y="5961698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Churn Patterns</a:t>
            </a:r>
            <a:endParaRPr lang="en-US" sz="2218" dirty="0"/>
          </a:p>
        </p:txBody>
      </p:sp>
      <p:sp>
        <p:nvSpPr>
          <p:cNvPr id="18" name="Text 13"/>
          <p:cNvSpPr/>
          <p:nvPr/>
        </p:nvSpPr>
        <p:spPr>
          <a:xfrm>
            <a:off x="7101959" y="6457236"/>
            <a:ext cx="6690717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Churn tends to be higher among certain customer segments, such as males which is 57.67%, whereas female customers 54.41%</a:t>
            </a:r>
            <a:endParaRPr lang="en-US" sz="1885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1988A3-E51E-01FA-6FFB-291C4A045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06" y="2414349"/>
            <a:ext cx="5268596" cy="29508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0" y="733663"/>
            <a:ext cx="6598227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Churned Customer Age &amp; Location</a:t>
            </a:r>
            <a:endParaRPr lang="en-US" sz="4435" dirty="0"/>
          </a:p>
        </p:txBody>
      </p:sp>
      <p:sp>
        <p:nvSpPr>
          <p:cNvPr id="7" name="Shape 2"/>
          <p:cNvSpPr/>
          <p:nvPr/>
        </p:nvSpPr>
        <p:spPr>
          <a:xfrm>
            <a:off x="927437" y="2065853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1095315" y="2166104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61" dirty="0"/>
          </a:p>
        </p:txBody>
      </p:sp>
      <p:sp>
        <p:nvSpPr>
          <p:cNvPr id="9" name="Text 4"/>
          <p:cNvSpPr/>
          <p:nvPr/>
        </p:nvSpPr>
        <p:spPr>
          <a:xfrm>
            <a:off x="2513290" y="2035969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2"/>
              </a:lnSpc>
              <a:buNone/>
            </a:pPr>
            <a:r>
              <a:rPr lang="en-US" sz="221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Average Age</a:t>
            </a:r>
            <a:endParaRPr lang="en-US" sz="2218" dirty="0"/>
          </a:p>
        </p:txBody>
      </p:sp>
      <p:sp>
        <p:nvSpPr>
          <p:cNvPr id="10" name="Text 5"/>
          <p:cNvSpPr/>
          <p:nvPr/>
        </p:nvSpPr>
        <p:spPr>
          <a:xfrm>
            <a:off x="2513290" y="2531507"/>
            <a:ext cx="5792986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average age of churned Male customers is 52 years old, </a:t>
            </a:r>
          </a:p>
          <a:p>
            <a:pPr marL="0" indent="0" algn="l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Whereas the Female customer is 52 years old.</a:t>
            </a:r>
            <a:endParaRPr lang="en-US" sz="1885" dirty="0"/>
          </a:p>
        </p:txBody>
      </p:sp>
      <p:sp>
        <p:nvSpPr>
          <p:cNvPr id="11" name="Shape 6"/>
          <p:cNvSpPr/>
          <p:nvPr/>
        </p:nvSpPr>
        <p:spPr>
          <a:xfrm>
            <a:off x="927437" y="3662363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1095315" y="3762613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61" dirty="0"/>
          </a:p>
        </p:txBody>
      </p:sp>
      <p:sp>
        <p:nvSpPr>
          <p:cNvPr id="13" name="Text 8"/>
          <p:cNvSpPr/>
          <p:nvPr/>
        </p:nvSpPr>
        <p:spPr>
          <a:xfrm>
            <a:off x="2513290" y="3632478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2"/>
              </a:lnSpc>
              <a:buNone/>
            </a:pPr>
            <a:r>
              <a:rPr lang="en-US" sz="221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Age Range</a:t>
            </a:r>
            <a:endParaRPr lang="en-US" sz="2218" dirty="0"/>
          </a:p>
        </p:txBody>
      </p:sp>
      <p:sp>
        <p:nvSpPr>
          <p:cNvPr id="14" name="Text 9"/>
          <p:cNvSpPr/>
          <p:nvPr/>
        </p:nvSpPr>
        <p:spPr>
          <a:xfrm>
            <a:off x="2513290" y="4128016"/>
            <a:ext cx="5792986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Churned customers span a wide age range, from 18 to 65 years old.</a:t>
            </a:r>
            <a:endParaRPr lang="en-US" sz="1885" dirty="0"/>
          </a:p>
        </p:txBody>
      </p:sp>
      <p:sp>
        <p:nvSpPr>
          <p:cNvPr id="15" name="Shape 10"/>
          <p:cNvSpPr/>
          <p:nvPr/>
        </p:nvSpPr>
        <p:spPr>
          <a:xfrm>
            <a:off x="927437" y="5641896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1095315" y="5742146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61" dirty="0"/>
          </a:p>
        </p:txBody>
      </p:sp>
      <p:sp>
        <p:nvSpPr>
          <p:cNvPr id="17" name="Text 12"/>
          <p:cNvSpPr/>
          <p:nvPr/>
        </p:nvSpPr>
        <p:spPr>
          <a:xfrm>
            <a:off x="2513290" y="5612011"/>
            <a:ext cx="2842260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2"/>
              </a:lnSpc>
              <a:buNone/>
            </a:pPr>
            <a:r>
              <a:rPr lang="en-US" sz="2218" b="1" dirty="0">
                <a:solidFill>
                  <a:srgbClr val="FFFFFF"/>
                </a:solidFill>
                <a:latin typeface="Nunito" pitchFamily="34" charset="0"/>
              </a:rPr>
              <a:t>Churned cities</a:t>
            </a:r>
            <a:endParaRPr lang="en-US" sz="2218" dirty="0"/>
          </a:p>
        </p:txBody>
      </p:sp>
      <p:sp>
        <p:nvSpPr>
          <p:cNvPr id="18" name="Text 13"/>
          <p:cNvSpPr/>
          <p:nvPr/>
        </p:nvSpPr>
        <p:spPr>
          <a:xfrm>
            <a:off x="2513290" y="6107549"/>
            <a:ext cx="5792986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Los Angeles has the highest which is 30.76% followed by San Diego at 29.47% , Rest of the cities has equally churned weightage 25.63%</a:t>
            </a:r>
          </a:p>
          <a:p>
            <a:pPr marL="0" indent="0" algn="l">
              <a:lnSpc>
                <a:spcPts val="3016"/>
              </a:lnSpc>
              <a:buNone/>
            </a:pPr>
            <a:endParaRPr lang="en-US" sz="1885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9EC823F-52A4-EC57-7BD1-3AD7B067C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3609" y="2211943"/>
            <a:ext cx="4793289" cy="26846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906" y="-997528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426027"/>
            <a:ext cx="9746813" cy="10183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b="1" dirty="0">
                <a:solidFill>
                  <a:srgbClr val="FFFFFF"/>
                </a:solidFill>
                <a:latin typeface="Nunito" pitchFamily="34" charset="0"/>
              </a:rPr>
              <a:t>Count of Internet Services by Internet Type</a:t>
            </a: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837724" y="1693719"/>
            <a:ext cx="2816185" cy="654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b="1" dirty="0">
                <a:solidFill>
                  <a:srgbClr val="FFFFFF"/>
                </a:solidFill>
                <a:latin typeface="Nunito" pitchFamily="34" charset="0"/>
              </a:rPr>
              <a:t>Type of Internet</a:t>
            </a:r>
            <a:endParaRPr lang="en-US" sz="2218" dirty="0"/>
          </a:p>
        </p:txBody>
      </p:sp>
      <p:sp>
        <p:nvSpPr>
          <p:cNvPr id="6" name="Text 3"/>
          <p:cNvSpPr/>
          <p:nvPr/>
        </p:nvSpPr>
        <p:spPr>
          <a:xfrm>
            <a:off x="837724" y="2348345"/>
            <a:ext cx="3928586" cy="1018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indent="-457200">
              <a:lnSpc>
                <a:spcPts val="3016"/>
              </a:lnSpc>
              <a:buFont typeface="Arial" panose="020B0604020202020204" pitchFamily="34" charset="0"/>
              <a:buChar char="•"/>
            </a:pPr>
            <a:r>
              <a:rPr lang="en-US" sz="1885" b="1" u="sng" dirty="0">
                <a:solidFill>
                  <a:srgbClr val="FFFFFF"/>
                </a:solidFill>
                <a:latin typeface="PT Sans" pitchFamily="34" charset="0"/>
              </a:rPr>
              <a:t>Fiber Optic</a:t>
            </a:r>
            <a:r>
              <a:rPr lang="en-US" sz="1885" b="1" dirty="0">
                <a:solidFill>
                  <a:srgbClr val="FFFFFF"/>
                </a:solidFill>
                <a:latin typeface="PT Sans" pitchFamily="34" charset="0"/>
              </a:rPr>
              <a:t> - </a:t>
            </a:r>
            <a:r>
              <a:rPr lang="en-US" sz="1885" dirty="0">
                <a:solidFill>
                  <a:srgbClr val="FFFFFF"/>
                </a:solidFill>
                <a:latin typeface="PT Sans" pitchFamily="34" charset="0"/>
              </a:rPr>
              <a:t>179 Customers have fiber optic out of 238, Which is 75.21%</a:t>
            </a:r>
          </a:p>
          <a:p>
            <a:pPr marL="342900" indent="-342900">
              <a:lnSpc>
                <a:spcPts val="3016"/>
              </a:lnSpc>
              <a:buFont typeface="Arial" panose="020B0604020202020204" pitchFamily="34" charset="0"/>
              <a:buChar char="•"/>
            </a:pPr>
            <a:r>
              <a:rPr lang="en-US" sz="1885" b="1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en-US" sz="1885" b="1" u="sng" dirty="0">
                <a:solidFill>
                  <a:srgbClr val="FFFFFF"/>
                </a:solidFill>
                <a:latin typeface="PT Sans" pitchFamily="34" charset="0"/>
              </a:rPr>
              <a:t>DSL Method</a:t>
            </a:r>
            <a:r>
              <a:rPr lang="en-US" sz="1885" b="1" dirty="0">
                <a:solidFill>
                  <a:srgbClr val="FFFFFF"/>
                </a:solidFill>
                <a:latin typeface="PT Sans" pitchFamily="34" charset="0"/>
              </a:rPr>
              <a:t> - </a:t>
            </a:r>
            <a:r>
              <a:rPr lang="en-US" sz="1885" dirty="0">
                <a:solidFill>
                  <a:srgbClr val="FFFFFF"/>
                </a:solidFill>
                <a:latin typeface="PT Sans" pitchFamily="34" charset="0"/>
              </a:rPr>
              <a:t>34 customers have DSL out of 238, Which is 14.29%</a:t>
            </a:r>
          </a:p>
          <a:p>
            <a:pPr marL="342900" indent="-342900">
              <a:lnSpc>
                <a:spcPts val="3016"/>
              </a:lnSpc>
              <a:buFont typeface="Arial" panose="020B0604020202020204" pitchFamily="34" charset="0"/>
              <a:buChar char="•"/>
            </a:pPr>
            <a:r>
              <a:rPr lang="en-US" sz="1885" b="1" u="sng" dirty="0">
                <a:solidFill>
                  <a:srgbClr val="FFFFFF"/>
                </a:solidFill>
                <a:latin typeface="PT Sans" pitchFamily="34" charset="0"/>
              </a:rPr>
              <a:t>Cable method</a:t>
            </a:r>
            <a:r>
              <a:rPr lang="en-US" sz="1885" b="1" dirty="0">
                <a:solidFill>
                  <a:srgbClr val="FFFFFF"/>
                </a:solidFill>
                <a:latin typeface="PT Sans" pitchFamily="34" charset="0"/>
              </a:rPr>
              <a:t> - </a:t>
            </a:r>
            <a:r>
              <a:rPr lang="en-US" sz="1885" dirty="0">
                <a:solidFill>
                  <a:srgbClr val="FFFFFF"/>
                </a:solidFill>
                <a:latin typeface="PT Sans" pitchFamily="34" charset="0"/>
              </a:rPr>
              <a:t>25 Customers have Cable out of 238, Which is 10.5%</a:t>
            </a:r>
          </a:p>
        </p:txBody>
      </p:sp>
      <p:sp>
        <p:nvSpPr>
          <p:cNvPr id="7" name="Text 4"/>
          <p:cNvSpPr/>
          <p:nvPr/>
        </p:nvSpPr>
        <p:spPr>
          <a:xfrm>
            <a:off x="5357813" y="3788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  <p:sp>
        <p:nvSpPr>
          <p:cNvPr id="8" name="Text 5"/>
          <p:cNvSpPr/>
          <p:nvPr/>
        </p:nvSpPr>
        <p:spPr>
          <a:xfrm>
            <a:off x="5357813" y="4379357"/>
            <a:ext cx="3928586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9" name="Text 6"/>
          <p:cNvSpPr/>
          <p:nvPr/>
        </p:nvSpPr>
        <p:spPr>
          <a:xfrm>
            <a:off x="9877901" y="3788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  <p:sp>
        <p:nvSpPr>
          <p:cNvPr id="10" name="Text 7"/>
          <p:cNvSpPr/>
          <p:nvPr/>
        </p:nvSpPr>
        <p:spPr>
          <a:xfrm>
            <a:off x="9877901" y="4379357"/>
            <a:ext cx="3928586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BD7159-8E04-E396-3A51-14261D95C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237" y="2204332"/>
            <a:ext cx="5843319" cy="41330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04267" y="311728"/>
            <a:ext cx="7559040" cy="70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22"/>
              </a:lnSpc>
              <a:buNone/>
            </a:pPr>
            <a:r>
              <a:rPr lang="en-US" sz="4258" b="1" dirty="0">
                <a:solidFill>
                  <a:srgbClr val="FFFFFF"/>
                </a:solidFill>
                <a:latin typeface="Nunito" pitchFamily="34" charset="0"/>
              </a:rPr>
              <a:t>Average of Total Refunds by Churn Reason</a:t>
            </a:r>
            <a:endParaRPr lang="en-US" sz="4258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59" y="1156185"/>
            <a:ext cx="3912308" cy="828479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04267" y="2254828"/>
            <a:ext cx="3372878" cy="8284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1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Nunito" pitchFamily="34" charset="0"/>
              </a:rPr>
              <a:t>1</a:t>
            </a:r>
            <a:r>
              <a:rPr lang="en-US" sz="2000" b="1" baseline="30000" dirty="0">
                <a:solidFill>
                  <a:srgbClr val="FFFFFF"/>
                </a:solidFill>
                <a:latin typeface="Nunito" pitchFamily="34" charset="0"/>
              </a:rPr>
              <a:t>st</a:t>
            </a:r>
            <a:r>
              <a:rPr lang="en-US" sz="2000" b="1" dirty="0">
                <a:solidFill>
                  <a:srgbClr val="FFFFFF"/>
                </a:solidFill>
                <a:latin typeface="Nunito" pitchFamily="34" charset="0"/>
              </a:rPr>
              <a:t> Highest reason is Poor</a:t>
            </a:r>
          </a:p>
          <a:p>
            <a:pPr marL="0" indent="0" algn="l">
              <a:lnSpc>
                <a:spcPts val="2661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Nunito" pitchFamily="34" charset="0"/>
              </a:rPr>
              <a:t>Expertise of phone support</a:t>
            </a:r>
          </a:p>
          <a:p>
            <a:pPr marL="0" indent="0" algn="l">
              <a:lnSpc>
                <a:spcPts val="2661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Nunito" pitchFamily="34" charset="0"/>
              </a:rPr>
              <a:t>Which is 50.89%</a:t>
            </a:r>
            <a:endParaRPr lang="en-US" sz="2000" dirty="0"/>
          </a:p>
        </p:txBody>
      </p:sp>
      <p:sp>
        <p:nvSpPr>
          <p:cNvPr id="8" name="Text 3"/>
          <p:cNvSpPr/>
          <p:nvPr/>
        </p:nvSpPr>
        <p:spPr>
          <a:xfrm>
            <a:off x="1034058" y="6264712"/>
            <a:ext cx="3880961" cy="7353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95"/>
              </a:lnSpc>
              <a:buNone/>
            </a:pPr>
            <a:endParaRPr lang="en-US" sz="1809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001" y="1065501"/>
            <a:ext cx="3999190" cy="919163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915019" y="2369128"/>
            <a:ext cx="3163133" cy="6810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1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Nunito" pitchFamily="34" charset="0"/>
              </a:rPr>
              <a:t>2</a:t>
            </a:r>
            <a:r>
              <a:rPr lang="en-US" sz="2000" b="1" baseline="30000" dirty="0">
                <a:solidFill>
                  <a:srgbClr val="FFFFFF"/>
                </a:solidFill>
                <a:latin typeface="Nunito" pitchFamily="34" charset="0"/>
              </a:rPr>
              <a:t>nd</a:t>
            </a:r>
            <a:r>
              <a:rPr lang="en-US" sz="2000" b="1" dirty="0">
                <a:solidFill>
                  <a:srgbClr val="FFFFFF"/>
                </a:solidFill>
                <a:latin typeface="Nunito" pitchFamily="34" charset="0"/>
              </a:rPr>
              <a:t> Highest reason is Extra</a:t>
            </a:r>
          </a:p>
          <a:p>
            <a:pPr marL="0" indent="0" algn="l">
              <a:lnSpc>
                <a:spcPts val="2661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Nunito" pitchFamily="34" charset="0"/>
              </a:rPr>
              <a:t>Data charges, which is 18.82%</a:t>
            </a:r>
            <a:endParaRPr lang="en-US" sz="2000" dirty="0"/>
          </a:p>
        </p:txBody>
      </p:sp>
      <p:sp>
        <p:nvSpPr>
          <p:cNvPr id="11" name="Text 5"/>
          <p:cNvSpPr/>
          <p:nvPr/>
        </p:nvSpPr>
        <p:spPr>
          <a:xfrm>
            <a:off x="5374600" y="6264712"/>
            <a:ext cx="3881080" cy="11029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95"/>
              </a:lnSpc>
              <a:buNone/>
            </a:pPr>
            <a:endParaRPr lang="en-US" sz="1809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6707" y="1018310"/>
            <a:ext cx="3881080" cy="919163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715262" y="5788938"/>
            <a:ext cx="2703552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1"/>
              </a:lnSpc>
              <a:buNone/>
            </a:pPr>
            <a:endParaRPr lang="en-US" sz="2129" dirty="0"/>
          </a:p>
        </p:txBody>
      </p:sp>
      <p:sp>
        <p:nvSpPr>
          <p:cNvPr id="14" name="Text 7"/>
          <p:cNvSpPr/>
          <p:nvPr/>
        </p:nvSpPr>
        <p:spPr>
          <a:xfrm>
            <a:off x="9486900" y="2254828"/>
            <a:ext cx="4109442" cy="795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95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Nunito" pitchFamily="2" charset="0"/>
              </a:rPr>
              <a:t>3</a:t>
            </a:r>
            <a:r>
              <a:rPr lang="en-US" sz="2000" b="1" baseline="30000" dirty="0">
                <a:solidFill>
                  <a:srgbClr val="FFFFFF"/>
                </a:solidFill>
                <a:latin typeface="Nunito" pitchFamily="2" charset="0"/>
              </a:rPr>
              <a:t>rd</a:t>
            </a:r>
            <a:r>
              <a:rPr lang="en-US" sz="2000" b="1" dirty="0">
                <a:solidFill>
                  <a:srgbClr val="FFFFFF"/>
                </a:solidFill>
                <a:latin typeface="Nunito" pitchFamily="2" charset="0"/>
              </a:rPr>
              <a:t> Highest reason is Competitor had better devices, which is 6.91%</a:t>
            </a:r>
            <a:endParaRPr lang="en-US" sz="2000" b="1" dirty="0">
              <a:latin typeface="Nunito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3A265B-EE23-3E0A-47D3-B73EBCE596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6047" y="3353470"/>
            <a:ext cx="9998306" cy="4699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9218429" y="1988288"/>
            <a:ext cx="5124892" cy="1488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16"/>
              </a:lnSpc>
              <a:buNone/>
            </a:pPr>
            <a:r>
              <a:rPr lang="en-US" sz="3200" b="1" u="sng" dirty="0">
                <a:latin typeface="Nunito" pitchFamily="34" charset="0"/>
              </a:rPr>
              <a:t>Churned Category by Offer</a:t>
            </a:r>
            <a:endParaRPr lang="en-US" sz="3200" u="sng" dirty="0"/>
          </a:p>
        </p:txBody>
      </p:sp>
      <p:sp>
        <p:nvSpPr>
          <p:cNvPr id="8" name="Text 2"/>
          <p:cNvSpPr/>
          <p:nvPr/>
        </p:nvSpPr>
        <p:spPr>
          <a:xfrm>
            <a:off x="637223" y="2506623"/>
            <a:ext cx="2141815" cy="267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08"/>
              </a:lnSpc>
              <a:buNone/>
            </a:pPr>
            <a:endParaRPr lang="en-US" sz="1687" dirty="0"/>
          </a:p>
        </p:txBody>
      </p:sp>
      <p:sp>
        <p:nvSpPr>
          <p:cNvPr id="9" name="Text 3"/>
          <p:cNvSpPr/>
          <p:nvPr/>
        </p:nvSpPr>
        <p:spPr>
          <a:xfrm>
            <a:off x="9441710" y="3232298"/>
            <a:ext cx="4433777" cy="2860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indent="-285750" algn="l">
              <a:lnSpc>
                <a:spcPts val="2294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PT Sans" pitchFamily="34" charset="0"/>
              </a:rPr>
              <a:t>Highest churn customers are no offer category </a:t>
            </a:r>
          </a:p>
          <a:p>
            <a:pPr algn="l">
              <a:lnSpc>
                <a:spcPts val="2294"/>
              </a:lnSpc>
            </a:pPr>
            <a:r>
              <a:rPr lang="en-US" dirty="0">
                <a:solidFill>
                  <a:schemeClr val="accent5"/>
                </a:solidFill>
                <a:latin typeface="PT Sans" pitchFamily="34" charset="0"/>
              </a:rPr>
              <a:t>     followed by offer E customers are 2</a:t>
            </a:r>
            <a:r>
              <a:rPr lang="en-US" baseline="30000" dirty="0">
                <a:solidFill>
                  <a:schemeClr val="accent5"/>
                </a:solidFill>
                <a:latin typeface="PT Sans" pitchFamily="34" charset="0"/>
              </a:rPr>
              <a:t>nd</a:t>
            </a:r>
            <a:r>
              <a:rPr lang="en-US" dirty="0">
                <a:solidFill>
                  <a:schemeClr val="accent5"/>
                </a:solidFill>
                <a:latin typeface="PT Sans" pitchFamily="34" charset="0"/>
              </a:rPr>
              <a:t> Highest </a:t>
            </a:r>
          </a:p>
          <a:p>
            <a:pPr algn="l">
              <a:lnSpc>
                <a:spcPts val="2294"/>
              </a:lnSpc>
            </a:pPr>
            <a:r>
              <a:rPr lang="en-US" dirty="0">
                <a:solidFill>
                  <a:schemeClr val="accent5"/>
                </a:solidFill>
                <a:latin typeface="PT Sans" pitchFamily="34" charset="0"/>
              </a:rPr>
              <a:t>     Churned customer.</a:t>
            </a:r>
          </a:p>
          <a:p>
            <a:pPr marL="285750" indent="-285750" algn="l">
              <a:lnSpc>
                <a:spcPts val="2294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PT Sans" pitchFamily="34" charset="0"/>
              </a:rPr>
              <a:t>Whereas offer A have the lowest category </a:t>
            </a:r>
          </a:p>
          <a:p>
            <a:pPr algn="l">
              <a:lnSpc>
                <a:spcPts val="2294"/>
              </a:lnSpc>
            </a:pPr>
            <a:r>
              <a:rPr lang="en-US" dirty="0">
                <a:solidFill>
                  <a:schemeClr val="accent5"/>
                </a:solidFill>
                <a:latin typeface="PT Sans" pitchFamily="34" charset="0"/>
              </a:rPr>
              <a:t>     of churned customers followed by Offer B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1" name="Text 4"/>
          <p:cNvSpPr/>
          <p:nvPr/>
        </p:nvSpPr>
        <p:spPr>
          <a:xfrm>
            <a:off x="637223" y="4357926"/>
            <a:ext cx="2141815" cy="267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08"/>
              </a:lnSpc>
              <a:buNone/>
            </a:pPr>
            <a:endParaRPr lang="en-US" sz="1687" dirty="0"/>
          </a:p>
        </p:txBody>
      </p:sp>
      <p:sp>
        <p:nvSpPr>
          <p:cNvPr id="12" name="Text 5"/>
          <p:cNvSpPr/>
          <p:nvPr/>
        </p:nvSpPr>
        <p:spPr>
          <a:xfrm>
            <a:off x="637223" y="4734758"/>
            <a:ext cx="7869555" cy="5824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94"/>
              </a:lnSpc>
              <a:buNone/>
            </a:pPr>
            <a:endParaRPr lang="en-US" sz="1434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 algn="l">
              <a:lnSpc>
                <a:spcPts val="2294"/>
              </a:lnSpc>
              <a:buNone/>
            </a:pPr>
            <a:endParaRPr lang="en-US" sz="1434" dirty="0"/>
          </a:p>
        </p:txBody>
      </p:sp>
      <p:sp>
        <p:nvSpPr>
          <p:cNvPr id="14" name="Text 6"/>
          <p:cNvSpPr/>
          <p:nvPr/>
        </p:nvSpPr>
        <p:spPr>
          <a:xfrm>
            <a:off x="637223" y="6500455"/>
            <a:ext cx="2141815" cy="267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08"/>
              </a:lnSpc>
              <a:buNone/>
            </a:pPr>
            <a:endParaRPr lang="en-US" sz="1687" dirty="0"/>
          </a:p>
        </p:txBody>
      </p:sp>
      <p:sp>
        <p:nvSpPr>
          <p:cNvPr id="15" name="Text 7"/>
          <p:cNvSpPr/>
          <p:nvPr/>
        </p:nvSpPr>
        <p:spPr>
          <a:xfrm>
            <a:off x="637223" y="6877288"/>
            <a:ext cx="7869555" cy="2912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4"/>
              </a:lnSpc>
              <a:buNone/>
            </a:pPr>
            <a:endParaRPr lang="en-US" sz="1434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2512EAC-2EC5-8C5F-C88F-35D668C4C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59" y="776177"/>
            <a:ext cx="8708062" cy="59919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37724" y="911781"/>
            <a:ext cx="7468553" cy="1408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Total Charges: Churned vs. Non-Churned</a:t>
            </a:r>
            <a:endParaRPr lang="en-US" sz="4435" dirty="0"/>
          </a:p>
        </p:txBody>
      </p:sp>
      <p:sp>
        <p:nvSpPr>
          <p:cNvPr id="7" name="Shape 2"/>
          <p:cNvSpPr/>
          <p:nvPr/>
        </p:nvSpPr>
        <p:spPr>
          <a:xfrm>
            <a:off x="837724" y="2678787"/>
            <a:ext cx="7468553" cy="3220641"/>
          </a:xfrm>
          <a:prstGeom prst="roundRect">
            <a:avLst>
              <a:gd name="adj" fmla="val 1114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3"/>
          <p:cNvSpPr/>
          <p:nvPr/>
        </p:nvSpPr>
        <p:spPr>
          <a:xfrm>
            <a:off x="845344" y="2686407"/>
            <a:ext cx="7452479" cy="106846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9" name="Text 4"/>
          <p:cNvSpPr/>
          <p:nvPr/>
        </p:nvSpPr>
        <p:spPr>
          <a:xfrm>
            <a:off x="1085493" y="2837617"/>
            <a:ext cx="2001441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Sum of Total Charges -</a:t>
            </a:r>
            <a:r>
              <a:rPr lang="en-US" sz="1885" dirty="0">
                <a:solidFill>
                  <a:srgbClr val="FFC000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381.39K</a:t>
            </a:r>
            <a:endParaRPr lang="en-US" sz="1885" dirty="0">
              <a:solidFill>
                <a:srgbClr val="FFC000"/>
              </a:solidFill>
            </a:endParaRPr>
          </a:p>
        </p:txBody>
      </p:sp>
      <p:sp>
        <p:nvSpPr>
          <p:cNvPr id="10" name="Text 5"/>
          <p:cNvSpPr/>
          <p:nvPr/>
        </p:nvSpPr>
        <p:spPr>
          <a:xfrm>
            <a:off x="3573185" y="2837617"/>
            <a:ext cx="1997631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</a:rPr>
              <a:t>Sum of Total </a:t>
            </a:r>
          </a:p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</a:rPr>
              <a:t>Refund – </a:t>
            </a:r>
            <a:r>
              <a:rPr lang="en-US" sz="1885" dirty="0">
                <a:solidFill>
                  <a:srgbClr val="FFC000"/>
                </a:solidFill>
                <a:latin typeface="PT Sans" pitchFamily="34" charset="0"/>
              </a:rPr>
              <a:t>271.88</a:t>
            </a:r>
            <a:endParaRPr lang="en-US" sz="1885" dirty="0">
              <a:solidFill>
                <a:srgbClr val="FFC000"/>
              </a:solidFill>
            </a:endParaRPr>
          </a:p>
        </p:txBody>
      </p:sp>
      <p:sp>
        <p:nvSpPr>
          <p:cNvPr id="11" name="Text 6"/>
          <p:cNvSpPr/>
          <p:nvPr/>
        </p:nvSpPr>
        <p:spPr>
          <a:xfrm>
            <a:off x="6057067" y="2837617"/>
            <a:ext cx="2001441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</a:rPr>
              <a:t>Sum of Total Revenue </a:t>
            </a:r>
            <a:r>
              <a:rPr lang="en-US" sz="1885" dirty="0">
                <a:solidFill>
                  <a:srgbClr val="FFC000"/>
                </a:solidFill>
                <a:latin typeface="PT Sans" pitchFamily="34" charset="0"/>
              </a:rPr>
              <a:t>505.94k</a:t>
            </a:r>
            <a:endParaRPr lang="en-US" sz="1885" dirty="0">
              <a:solidFill>
                <a:srgbClr val="FFC000"/>
              </a:solidFill>
            </a:endParaRPr>
          </a:p>
        </p:txBody>
      </p:sp>
      <p:sp>
        <p:nvSpPr>
          <p:cNvPr id="12" name="Shape 7"/>
          <p:cNvSpPr/>
          <p:nvPr/>
        </p:nvSpPr>
        <p:spPr>
          <a:xfrm>
            <a:off x="845344" y="3754874"/>
            <a:ext cx="7452479" cy="106846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8"/>
          <p:cNvSpPr/>
          <p:nvPr/>
        </p:nvSpPr>
        <p:spPr>
          <a:xfrm>
            <a:off x="1085493" y="3906083"/>
            <a:ext cx="2731595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</a:rPr>
              <a:t>Long Distance Charges </a:t>
            </a:r>
          </a:p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</a:rPr>
              <a:t>– </a:t>
            </a:r>
            <a:r>
              <a:rPr lang="en-US" sz="1885" dirty="0">
                <a:solidFill>
                  <a:srgbClr val="FFC000"/>
                </a:solidFill>
                <a:latin typeface="PT Sans" pitchFamily="34" charset="0"/>
              </a:rPr>
              <a:t>122.97K</a:t>
            </a:r>
            <a:r>
              <a:rPr lang="en-US" sz="1885" dirty="0">
                <a:solidFill>
                  <a:srgbClr val="FFFFFF"/>
                </a:solidFill>
                <a:latin typeface="PT Sans" pitchFamily="34" charset="0"/>
              </a:rPr>
              <a:t> </a:t>
            </a:r>
            <a:endParaRPr lang="en-US" sz="1885" dirty="0"/>
          </a:p>
        </p:txBody>
      </p:sp>
      <p:sp>
        <p:nvSpPr>
          <p:cNvPr id="14" name="Text 9"/>
          <p:cNvSpPr/>
          <p:nvPr/>
        </p:nvSpPr>
        <p:spPr>
          <a:xfrm>
            <a:off x="3573185" y="3906083"/>
            <a:ext cx="1997631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</a:rPr>
              <a:t>Total Extra data </a:t>
            </a:r>
          </a:p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</a:rPr>
              <a:t>Charges - </a:t>
            </a:r>
            <a:r>
              <a:rPr lang="en-US" sz="1885" dirty="0">
                <a:solidFill>
                  <a:srgbClr val="FFC000"/>
                </a:solidFill>
                <a:latin typeface="PT Sans" pitchFamily="34" charset="0"/>
              </a:rPr>
              <a:t>1860</a:t>
            </a:r>
            <a:endParaRPr lang="en-US" sz="1885" dirty="0">
              <a:solidFill>
                <a:srgbClr val="FFC000"/>
              </a:solidFill>
            </a:endParaRPr>
          </a:p>
        </p:txBody>
      </p:sp>
      <p:sp>
        <p:nvSpPr>
          <p:cNvPr id="15" name="Text 10"/>
          <p:cNvSpPr/>
          <p:nvPr/>
        </p:nvSpPr>
        <p:spPr>
          <a:xfrm>
            <a:off x="6057067" y="3906083"/>
            <a:ext cx="2001441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Total count of Customer Id - </a:t>
            </a:r>
            <a:r>
              <a:rPr lang="en-US" sz="1885" dirty="0">
                <a:solidFill>
                  <a:srgbClr val="FFC000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238</a:t>
            </a:r>
          </a:p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16" name="Shape 11"/>
          <p:cNvSpPr/>
          <p:nvPr/>
        </p:nvSpPr>
        <p:spPr>
          <a:xfrm>
            <a:off x="845344" y="4823341"/>
            <a:ext cx="7452479" cy="106846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2"/>
          <p:cNvSpPr/>
          <p:nvPr/>
        </p:nvSpPr>
        <p:spPr>
          <a:xfrm>
            <a:off x="1085493" y="4974550"/>
            <a:ext cx="2001441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Total Male Customer - </a:t>
            </a:r>
            <a:r>
              <a:rPr lang="en-US" sz="1885" dirty="0">
                <a:solidFill>
                  <a:srgbClr val="FFC000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117</a:t>
            </a:r>
          </a:p>
          <a:p>
            <a:pPr marL="0" indent="0">
              <a:lnSpc>
                <a:spcPts val="3016"/>
              </a:lnSpc>
              <a:buNone/>
            </a:pPr>
            <a:endParaRPr lang="en-US" sz="1885" dirty="0">
              <a:solidFill>
                <a:srgbClr val="FFFFFF"/>
              </a:solidFill>
              <a:latin typeface="PT Sans" pitchFamily="34" charset="0"/>
            </a:endParaRPr>
          </a:p>
          <a:p>
            <a:pPr marL="0" indent="0">
              <a:lnSpc>
                <a:spcPts val="3016"/>
              </a:lnSpc>
              <a:buNone/>
            </a:pPr>
            <a:endParaRPr lang="en-US" sz="1885" dirty="0">
              <a:solidFill>
                <a:srgbClr val="FFFFFF"/>
              </a:solidFill>
              <a:latin typeface="PT Sans" pitchFamily="34" charset="0"/>
            </a:endParaRPr>
          </a:p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18" name="Text 13"/>
          <p:cNvSpPr/>
          <p:nvPr/>
        </p:nvSpPr>
        <p:spPr>
          <a:xfrm>
            <a:off x="3573185" y="4974550"/>
            <a:ext cx="1997631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Total Female </a:t>
            </a:r>
          </a:p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Customer - </a:t>
            </a:r>
            <a:r>
              <a:rPr lang="en-US" sz="1885" dirty="0">
                <a:solidFill>
                  <a:srgbClr val="FFC000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121</a:t>
            </a:r>
          </a:p>
        </p:txBody>
      </p:sp>
      <p:sp>
        <p:nvSpPr>
          <p:cNvPr id="19" name="Text 14"/>
          <p:cNvSpPr/>
          <p:nvPr/>
        </p:nvSpPr>
        <p:spPr>
          <a:xfrm>
            <a:off x="6057067" y="4974550"/>
            <a:ext cx="2001441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Average Monthly</a:t>
            </a:r>
          </a:p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</a:rPr>
              <a:t>Charges – </a:t>
            </a:r>
            <a:r>
              <a:rPr lang="en-US" sz="1885" dirty="0">
                <a:solidFill>
                  <a:srgbClr val="FFC000"/>
                </a:solidFill>
                <a:latin typeface="PT Sans" pitchFamily="34" charset="0"/>
              </a:rPr>
              <a:t>80.87</a:t>
            </a:r>
            <a:endParaRPr lang="en-US" sz="1885" dirty="0">
              <a:solidFill>
                <a:srgbClr val="FFC000"/>
              </a:solidFill>
            </a:endParaRPr>
          </a:p>
        </p:txBody>
      </p:sp>
      <p:sp>
        <p:nvSpPr>
          <p:cNvPr id="20" name="Text 15"/>
          <p:cNvSpPr/>
          <p:nvPr/>
        </p:nvSpPr>
        <p:spPr>
          <a:xfrm>
            <a:off x="837724" y="6168628"/>
            <a:ext cx="7468553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data shows churned customers tend to have higher total charges, indicating cost may be a significant factor in the churn decision.</a:t>
            </a:r>
            <a:endParaRPr lang="en-US" sz="1885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B80D02A-9460-B8F4-545E-104A8E603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3609" y="2211943"/>
            <a:ext cx="4793289" cy="26846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424</Words>
  <Application>Microsoft Office PowerPoint</Application>
  <PresentationFormat>Custom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SASIKUMAR SHA</cp:lastModifiedBy>
  <cp:revision>2</cp:revision>
  <dcterms:created xsi:type="dcterms:W3CDTF">2024-07-28T04:21:25Z</dcterms:created>
  <dcterms:modified xsi:type="dcterms:W3CDTF">2024-07-28T13:53:41Z</dcterms:modified>
</cp:coreProperties>
</file>