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3" r:id="rId2"/>
    <p:sldId id="259" r:id="rId3"/>
    <p:sldId id="321" r:id="rId4"/>
    <p:sldId id="322" r:id="rId5"/>
    <p:sldId id="323" r:id="rId6"/>
    <p:sldId id="294" r:id="rId7"/>
    <p:sldId id="324" r:id="rId8"/>
    <p:sldId id="297" r:id="rId9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2"/>
    </p:embeddedFont>
    <p:embeddedFont>
      <p:font typeface="맑은 고딕" panose="020B0503020000020004" pitchFamily="34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C69"/>
    <a:srgbClr val="BED551"/>
    <a:srgbClr val="478EC4"/>
    <a:srgbClr val="FFFFFF"/>
    <a:srgbClr val="C7D2E8"/>
    <a:srgbClr val="4F81BD"/>
    <a:srgbClr val="1C4A4A"/>
    <a:srgbClr val="293D3C"/>
    <a:srgbClr val="000000"/>
    <a:srgbClr val="7BA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792" autoAdjust="0"/>
  </p:normalViewPr>
  <p:slideViewPr>
    <p:cSldViewPr>
      <p:cViewPr varScale="1">
        <p:scale>
          <a:sx n="89" d="100"/>
          <a:sy n="89" d="100"/>
        </p:scale>
        <p:origin x="15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24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4032448" cy="180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013C69"/>
                </a:solidFill>
                <a:latin typeface="Calibri" panose="020F0502020204030204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52582" y="2312876"/>
            <a:ext cx="3455322" cy="223224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4181006" cy="1512168"/>
          </a:xfrm>
        </p:spPr>
        <p:txBody>
          <a:bodyPr/>
          <a:lstStyle/>
          <a:p>
            <a:r>
              <a:rPr lang="en-IN" altLang="ko-KR" b="1" dirty="0"/>
              <a:t>CYCLISTIC BIKE – SHARE ANALYSIS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2924944"/>
            <a:ext cx="358251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	</a:t>
            </a:r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By Sasikumar sha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1284" y="570746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478EC4"/>
                </a:solidFill>
                <a:latin typeface="Calibri" panose="020F0502020204030204" pitchFamily="34" charset="0"/>
                <a:ea typeface="맑은 고딕" pitchFamily="50" charset="-127"/>
              </a:rPr>
              <a:t>C</a:t>
            </a:r>
            <a:r>
              <a:rPr lang="en-US" altLang="ko-KR" sz="3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itchFamily="50" charset="-127"/>
              </a:rPr>
              <a:t>ONTENTS</a:t>
            </a:r>
            <a:endParaRPr lang="ko-KR" altLang="en-US" sz="30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9DD86D-EEC5-42E2-9EC7-1F4E43EE0C3D}"/>
              </a:ext>
            </a:extLst>
          </p:cNvPr>
          <p:cNvGrpSpPr/>
          <p:nvPr/>
        </p:nvGrpSpPr>
        <p:grpSpPr>
          <a:xfrm>
            <a:off x="467544" y="2610808"/>
            <a:ext cx="3584229" cy="738664"/>
            <a:chOff x="467544" y="2610808"/>
            <a:chExt cx="3584229" cy="738664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099023" y="2610808"/>
              <a:ext cx="295275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</a:rPr>
                <a:t>30 Days of Historical Data analysis using Power BI</a:t>
              </a:r>
            </a:p>
          </p:txBody>
        </p:sp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467544" y="2705800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</a:rPr>
                <a:t>0</a:t>
              </a:r>
              <a:r>
                <a:rPr lang="en-US" altLang="ko-KR" sz="2500" b="1" dirty="0">
                  <a:solidFill>
                    <a:srgbClr val="BED551"/>
                  </a:solidFill>
                  <a:latin typeface="Calibri" panose="020F0502020204030204" pitchFamily="34" charset="0"/>
                  <a:ea typeface="맑은 고딕" pitchFamily="50" charset="-127"/>
                </a:rPr>
                <a:t>1</a:t>
              </a:r>
              <a:endParaRPr lang="ko-KR" altLang="en-US" sz="2500" b="1" dirty="0">
                <a:solidFill>
                  <a:srgbClr val="BED551"/>
                </a:solidFill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7B050A-54B6-47BA-A634-D7430D85CD43}"/>
              </a:ext>
            </a:extLst>
          </p:cNvPr>
          <p:cNvGrpSpPr/>
          <p:nvPr/>
        </p:nvGrpSpPr>
        <p:grpSpPr>
          <a:xfrm>
            <a:off x="467544" y="3336713"/>
            <a:ext cx="3800129" cy="738664"/>
            <a:chOff x="467544" y="3336713"/>
            <a:chExt cx="3800129" cy="738664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1099023" y="3336713"/>
              <a:ext cx="295275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</a:rPr>
                <a:t>Type of Bike - Docked Bike vs. electric Bike</a:t>
              </a: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1099023" y="3664452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7" name="TextBox 13"/>
            <p:cNvSpPr txBox="1">
              <a:spLocks noChangeArrowheads="1"/>
            </p:cNvSpPr>
            <p:nvPr/>
          </p:nvSpPr>
          <p:spPr bwMode="auto">
            <a:xfrm>
              <a:off x="467544" y="3431705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</a:rPr>
                <a:t>0</a:t>
              </a:r>
              <a:r>
                <a:rPr lang="en-US" altLang="ko-KR" sz="2500" b="1" dirty="0">
                  <a:solidFill>
                    <a:srgbClr val="BED551"/>
                  </a:solidFill>
                  <a:latin typeface="Calibri" panose="020F0502020204030204" pitchFamily="34" charset="0"/>
                  <a:ea typeface="맑은 고딕" pitchFamily="50" charset="-127"/>
                </a:rPr>
                <a:t>2</a:t>
              </a:r>
              <a:endParaRPr lang="ko-KR" altLang="en-US" sz="2500" b="1" dirty="0">
                <a:solidFill>
                  <a:srgbClr val="BED551"/>
                </a:solidFill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11B431-2412-4302-B089-AAE3F64AE1FD}"/>
              </a:ext>
            </a:extLst>
          </p:cNvPr>
          <p:cNvGrpSpPr/>
          <p:nvPr/>
        </p:nvGrpSpPr>
        <p:grpSpPr>
          <a:xfrm>
            <a:off x="467544" y="4062618"/>
            <a:ext cx="3800129" cy="573960"/>
            <a:chOff x="467544" y="4062618"/>
            <a:chExt cx="3800129" cy="573960"/>
          </a:xfrm>
        </p:grpSpPr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1099023" y="4062618"/>
              <a:ext cx="29527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</a:rPr>
                <a:t>Type of Rides – Casual Rider &amp; Member Rider</a:t>
              </a: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1099023" y="4390357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62" name="TextBox 13"/>
            <p:cNvSpPr txBox="1">
              <a:spLocks noChangeArrowheads="1"/>
            </p:cNvSpPr>
            <p:nvPr/>
          </p:nvSpPr>
          <p:spPr bwMode="auto">
            <a:xfrm>
              <a:off x="467544" y="4157610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맑은 고딕" pitchFamily="50" charset="-127"/>
                </a:rPr>
                <a:t>0</a:t>
              </a:r>
              <a:r>
                <a:rPr lang="en-US" altLang="ko-KR" sz="2500" b="1" dirty="0">
                  <a:solidFill>
                    <a:srgbClr val="BED551"/>
                  </a:solidFill>
                  <a:latin typeface="Calibri" panose="020F0502020204030204" pitchFamily="34" charset="0"/>
                  <a:ea typeface="맑은 고딕" pitchFamily="50" charset="-127"/>
                </a:rPr>
                <a:t>3</a:t>
              </a:r>
              <a:endParaRPr lang="ko-KR" altLang="en-US" sz="2500" b="1" dirty="0">
                <a:solidFill>
                  <a:srgbClr val="BED551"/>
                </a:solidFill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D99F9E5-EFDE-4420-8597-08BEEDFDE629}"/>
              </a:ext>
            </a:extLst>
          </p:cNvPr>
          <p:cNvGrpSpPr/>
          <p:nvPr/>
        </p:nvGrpSpPr>
        <p:grpSpPr>
          <a:xfrm>
            <a:off x="467544" y="4788523"/>
            <a:ext cx="3800129" cy="573960"/>
            <a:chOff x="467544" y="4788523"/>
            <a:chExt cx="3800129" cy="573960"/>
          </a:xfrm>
        </p:grpSpPr>
        <p:sp>
          <p:nvSpPr>
            <p:cNvPr id="65" name="Text Box 5"/>
            <p:cNvSpPr txBox="1">
              <a:spLocks noChangeArrowheads="1"/>
            </p:cNvSpPr>
            <p:nvPr/>
          </p:nvSpPr>
          <p:spPr bwMode="auto">
            <a:xfrm>
              <a:off x="1099023" y="478852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  <p:sp>
          <p:nvSpPr>
            <p:cNvPr id="66" name="Text Box 11"/>
            <p:cNvSpPr txBox="1">
              <a:spLocks noChangeArrowheads="1"/>
            </p:cNvSpPr>
            <p:nvPr/>
          </p:nvSpPr>
          <p:spPr bwMode="auto">
            <a:xfrm>
              <a:off x="1099023" y="5116262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67" name="TextBox 13"/>
            <p:cNvSpPr txBox="1">
              <a:spLocks noChangeArrowheads="1"/>
            </p:cNvSpPr>
            <p:nvPr/>
          </p:nvSpPr>
          <p:spPr bwMode="auto">
            <a:xfrm>
              <a:off x="467544" y="4883515"/>
              <a:ext cx="184731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 sz="2500" b="1" dirty="0">
                <a:solidFill>
                  <a:srgbClr val="BED551"/>
                </a:solidFill>
                <a:latin typeface="Calibri" panose="020F0502020204030204" pitchFamily="34" charset="0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b="1" dirty="0"/>
              <a:t>CYCLISTIC BIKE – SHARE ANALYSIS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i="0" spc="-5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Users of </a:t>
            </a:r>
            <a:r>
              <a:rPr lang="en-IN" i="0" spc="-5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Cyclistic</a:t>
            </a:r>
            <a:r>
              <a:rPr lang="en-IN" i="0" spc="-5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bike-share services are categorised into two types: </a:t>
            </a:r>
            <a:r>
              <a:rPr lang="en-IN" i="0" spc="-5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Cyclistic</a:t>
            </a:r>
            <a:r>
              <a:rPr lang="en-IN" i="0" spc="-5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members and Casual riders</a:t>
            </a:r>
            <a:r>
              <a:rPr lang="en-IN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The pie chart below shows the total number of trips each kind of user took from Sept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Cyclistic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members have recorded higher activity with approximately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285K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trips. That is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56.9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9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%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of the total trips taken.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Casual riders have recorded their activity with approximately 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215K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trips. That is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43.01%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of the  total trips taken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ko-KR" i="0" dirty="0"/>
          </a:p>
          <a:p>
            <a:pPr>
              <a:buFont typeface="Arial" panose="020B0604020202020204" pitchFamily="34" charset="0"/>
              <a:buChar char="•"/>
            </a:pPr>
            <a:endParaRPr lang="en-IN" altLang="ko-KR" dirty="0"/>
          </a:p>
          <a:p>
            <a:endParaRPr lang="en-IN" altLang="ko-KR" dirty="0"/>
          </a:p>
          <a:p>
            <a:endParaRPr lang="en-IN" altLang="ko-KR" dirty="0"/>
          </a:p>
          <a:p>
            <a:endParaRPr lang="en-IN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930B0-7169-BA95-9242-32911EC2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429000"/>
            <a:ext cx="4032448" cy="2783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BCE7-7944-3A6C-1D94-101C4026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b="1" dirty="0"/>
              <a:t>CYCLISTIC BIKE – SHARE ANALYSIS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2B191A-405B-07D1-7BD6-724CCF19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Cyclistic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Members recorded their highest activity on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Wednesday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with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51K trips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and the lowest on 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Sunday &amp; Monday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with 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36K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trips.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Cyclistic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Casual Riders recorded its highest activity on 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Saturday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with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47K trips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and the lowest in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Tuesday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with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21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K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trips.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AEC62-22C8-A1CE-934E-FECABC5A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7617851" cy="41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0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3205-04B1-2058-660A-7B5F46E3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b="1" dirty="0"/>
              <a:t>CYCLISTIC BIKE – SHARE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5F4E-DB49-36B2-7853-AB1D0BB3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Cyclistic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members frequented most at 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17 Hours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with approximately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32,224 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trips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and the least at 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24 Hours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with about 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1705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trips.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Casual riders frequented most at 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17 Hours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with approximately 22,686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trips and the least at 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12 hours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with about </a:t>
            </a:r>
            <a:r>
              <a:rPr lang="en-US" b="1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3398 trips.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F9DF5-4092-B30E-D418-1C72D723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74" y="2564904"/>
            <a:ext cx="7409774" cy="414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7158" y="3451639"/>
            <a:ext cx="3062714" cy="830997"/>
            <a:chOff x="982126" y="2027496"/>
            <a:chExt cx="3062714" cy="830997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236528" y="2027496"/>
              <a:ext cx="280831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rgbClr val="BED551"/>
                  </a:solidFill>
                  <a:latin typeface="Calibri" panose="020F0502020204030204" pitchFamily="34" charset="0"/>
                  <a:ea typeface="맑은 고딕" pitchFamily="50" charset="-127"/>
                  <a:cs typeface="굴림" pitchFamily="50" charset="-127"/>
                </a:rPr>
                <a:t> Most Key parameter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82126" y="2420888"/>
              <a:ext cx="271464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04048" y="2494903"/>
            <a:ext cx="2995450" cy="191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Average Travel length – 16.30minutes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Mostly Docked Bike Used around 80%</a:t>
            </a: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Highest Ride on Wednesday</a:t>
            </a: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Lowest Ride on Tuesday</a:t>
            </a:r>
            <a:endParaRPr kumimoji="1" lang="ko-KR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Total No. of Rides 499K</a:t>
            </a:r>
            <a:endParaRPr kumimoji="1" lang="ko-KR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3205-04B1-2058-660A-7B5F46E3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b="1" dirty="0"/>
              <a:t>CYCLISTIC BIKE – SHARE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5F4E-DB49-36B2-7853-AB1D0BB3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Recommendations.</a:t>
            </a:r>
          </a:p>
          <a:p>
            <a:pPr marL="0" indent="0"/>
            <a:endParaRPr lang="en-US" b="1" i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Provide more offers for E-Bikes so they can use the E-Bike service more often and develop an </a:t>
            </a:r>
          </a:p>
          <a:p>
            <a:pPr marL="0" indent="0"/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     APP </a:t>
            </a:r>
            <a:r>
              <a:rPr lang="en-US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for 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user-friendly.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Provide promotions for Casual Riders at weekends and weekdays equally, so will have more exposure to convert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Offer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priority access during busy hours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and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discounted pricing during non-busy hours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for 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Cyclistic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members only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— this would encourage casual riders to apply for an annual membership.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Introduce to Rewards Points </a:t>
            </a:r>
            <a:r>
              <a:rPr lang="en-US" i="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Programme</a:t>
            </a:r>
            <a:r>
              <a:rPr lang="en-US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, it will help to increase more rides as well as membership.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 will introduce an extra </a:t>
            </a:r>
            <a:r>
              <a:rPr lang="en-US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Rewards points </a:t>
            </a:r>
            <a:r>
              <a:rPr lang="en-US" i="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programme</a:t>
            </a:r>
            <a:r>
              <a:rPr lang="en-US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on their accusation days or months, it will help to avoid losing membership existing members.</a:t>
            </a: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0" indent="0"/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0" indent="0"/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0" indent="0"/>
            <a:r>
              <a:rPr lang="en-US" i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endParaRPr lang="en-US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2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52582" y="2312876"/>
            <a:ext cx="3455322" cy="2232248"/>
          </a:xfrm>
        </p:spPr>
        <p:txBody>
          <a:bodyPr/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10354</TotalTime>
  <Words>391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맑은 고딕</vt:lpstr>
      <vt:lpstr>Times New Roman</vt:lpstr>
      <vt:lpstr>Calibri Light</vt:lpstr>
      <vt:lpstr>Calibri</vt:lpstr>
      <vt:lpstr>Arial</vt:lpstr>
      <vt:lpstr>source-serif-pro</vt:lpstr>
      <vt:lpstr>굴림체</vt:lpstr>
      <vt:lpstr>Office 테마</vt:lpstr>
      <vt:lpstr>CYCLISTIC BIKE – SHARE ANALYSIS</vt:lpstr>
      <vt:lpstr>PowerPoint Presentation</vt:lpstr>
      <vt:lpstr>CYCLISTIC BIKE – SHARE ANALYSIS</vt:lpstr>
      <vt:lpstr>CYCLISTIC BIKE – SHARE ANALYSIS</vt:lpstr>
      <vt:lpstr>CYCLISTIC BIKE – SHARE ANALYSIS</vt:lpstr>
      <vt:lpstr>PowerPoint Presentation</vt:lpstr>
      <vt:lpstr>CYCLISTIC BIKE – SHARE ANALYSIS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SASIKUMAR SHA</cp:lastModifiedBy>
  <cp:revision>2</cp:revision>
  <dcterms:created xsi:type="dcterms:W3CDTF">2010-02-01T08:03:16Z</dcterms:created>
  <dcterms:modified xsi:type="dcterms:W3CDTF">2024-06-23T15:56:24Z</dcterms:modified>
  <cp:category>www.slidemembers.com</cp:category>
</cp:coreProperties>
</file>