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2"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3/6/2024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3/6/2024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3/6/2024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3/6/2024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3/6/2024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3/6/2024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3/6/2024</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3/6/2024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3/6/2024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3/6/2024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3/6/2024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3/6/2024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3/6/2024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3/6/2024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akamai.com/" TargetMode="External"/><Relationship Id="rId2" Type="http://schemas.openxmlformats.org/officeDocument/2006/relationships/hyperlink" Target="https://business.adobe.com/products/experience-manager/adobe-experience-manager.html" TargetMode="External"/><Relationship Id="rId1" Type="http://schemas.openxmlformats.org/officeDocument/2006/relationships/slideLayout" Target="../slideLayouts/slideLayout2.xml"/><Relationship Id="rId6" Type="http://schemas.openxmlformats.org/officeDocument/2006/relationships/hyperlink" Target="https://en.wikipedia.org/wiki/Pound_sterling" TargetMode="External"/><Relationship Id="rId5" Type="http://schemas.openxmlformats.org/officeDocument/2006/relationships/hyperlink" Target="https://business.adobe.com/sg/products/analytics/tag-management.html" TargetMode="External"/><Relationship Id="rId4" Type="http://schemas.openxmlformats.org/officeDocument/2006/relationships/hyperlink" Target="https://jquery.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try.powermapper.com/Demo/Report/b6825ca5-fa6a-436a-9706-f8dab703609c"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sasikumarsha.wixsite.com/thevillagefood"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2A274-D593-C272-00C6-5EDD3C93620C}"/>
              </a:ext>
            </a:extLst>
          </p:cNvPr>
          <p:cNvSpPr>
            <a:spLocks noGrp="1"/>
          </p:cNvSpPr>
          <p:nvPr>
            <p:ph type="ctrTitle"/>
          </p:nvPr>
        </p:nvSpPr>
        <p:spPr/>
        <p:txBody>
          <a:bodyPr/>
          <a:lstStyle/>
          <a:p>
            <a:r>
              <a:rPr lang="en-IN" dirty="0"/>
              <a:t>Digital Marketing Capstone Project</a:t>
            </a:r>
          </a:p>
        </p:txBody>
      </p:sp>
      <p:sp>
        <p:nvSpPr>
          <p:cNvPr id="3" name="Subtitle 2">
            <a:extLst>
              <a:ext uri="{FF2B5EF4-FFF2-40B4-BE49-F238E27FC236}">
                <a16:creationId xmlns:a16="http://schemas.microsoft.com/office/drawing/2014/main" id="{6CBAE81E-05A7-8F49-3718-57182131511F}"/>
              </a:ext>
            </a:extLst>
          </p:cNvPr>
          <p:cNvSpPr>
            <a:spLocks noGrp="1"/>
          </p:cNvSpPr>
          <p:nvPr>
            <p:ph type="subTitle" idx="1"/>
          </p:nvPr>
        </p:nvSpPr>
        <p:spPr/>
        <p:txBody>
          <a:bodyPr/>
          <a:lstStyle/>
          <a:p>
            <a:r>
              <a:rPr lang="en-IN" dirty="0"/>
              <a:t>Sasikumar Sha	</a:t>
            </a:r>
          </a:p>
        </p:txBody>
      </p:sp>
    </p:spTree>
    <p:extLst>
      <p:ext uri="{BB962C8B-B14F-4D97-AF65-F5344CB8AC3E}">
        <p14:creationId xmlns:p14="http://schemas.microsoft.com/office/powerpoint/2010/main" val="4007513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25F36-EA1A-33CE-B5AC-A37D30481971}"/>
              </a:ext>
            </a:extLst>
          </p:cNvPr>
          <p:cNvSpPr>
            <a:spLocks noGrp="1"/>
          </p:cNvSpPr>
          <p:nvPr>
            <p:ph type="title"/>
          </p:nvPr>
        </p:nvSpPr>
        <p:spPr/>
        <p:txBody>
          <a:bodyPr/>
          <a:lstStyle/>
          <a:p>
            <a:r>
              <a:rPr lang="en-IN" dirty="0"/>
              <a:t>Short Description for the Company Product or Service</a:t>
            </a:r>
          </a:p>
        </p:txBody>
      </p:sp>
      <p:sp>
        <p:nvSpPr>
          <p:cNvPr id="3" name="Content Placeholder 2">
            <a:extLst>
              <a:ext uri="{FF2B5EF4-FFF2-40B4-BE49-F238E27FC236}">
                <a16:creationId xmlns:a16="http://schemas.microsoft.com/office/drawing/2014/main" id="{75DB749B-163C-183A-AA27-196BBE3E9242}"/>
              </a:ext>
            </a:extLst>
          </p:cNvPr>
          <p:cNvSpPr>
            <a:spLocks noGrp="1"/>
          </p:cNvSpPr>
          <p:nvPr>
            <p:ph idx="1"/>
          </p:nvPr>
        </p:nvSpPr>
        <p:spPr>
          <a:xfrm>
            <a:off x="680321" y="2088776"/>
            <a:ext cx="9613861" cy="4518211"/>
          </a:xfrm>
        </p:spPr>
        <p:txBody>
          <a:bodyPr>
            <a:normAutofit fontScale="92500" lnSpcReduction="10000"/>
          </a:bodyPr>
          <a:lstStyle/>
          <a:p>
            <a:pPr marL="0" indent="0">
              <a:buNone/>
            </a:pPr>
            <a:r>
              <a:rPr lang="en-US" sz="3000" b="1" u="sng" dirty="0">
                <a:solidFill>
                  <a:schemeClr val="bg1"/>
                </a:solidFill>
              </a:rPr>
              <a:t>Sample Website: Tata Consultancy Services (tcs.com)</a:t>
            </a:r>
          </a:p>
          <a:p>
            <a:r>
              <a:rPr lang="en-US" b="1" dirty="0"/>
              <a:t>Industries Sector</a:t>
            </a:r>
            <a:r>
              <a:rPr lang="en-US" dirty="0"/>
              <a:t>: TCS provides services for various industries such as Banking, Capital Markets, Education, Healthcare, Insurance, and more. </a:t>
            </a:r>
          </a:p>
          <a:p>
            <a:r>
              <a:rPr lang="en-US" b="1" dirty="0"/>
              <a:t>Service Sector</a:t>
            </a:r>
            <a:r>
              <a:rPr lang="en-US" dirty="0"/>
              <a:t>: TCS provides Cloud Management, Cognitive Business Operations, Data &amp; Analytics, Cybersecurity, Network Solutions &amp; Services for the service sector.</a:t>
            </a:r>
          </a:p>
          <a:p>
            <a:r>
              <a:rPr lang="en-US" b="1" dirty="0"/>
              <a:t>Product &amp; Platform</a:t>
            </a:r>
            <a:r>
              <a:rPr lang="en-US" dirty="0"/>
              <a:t>: Please find below a few samples.</a:t>
            </a:r>
          </a:p>
          <a:p>
            <a:pPr lvl="1">
              <a:lnSpc>
                <a:spcPct val="120000"/>
              </a:lnSpc>
            </a:pPr>
            <a:r>
              <a:rPr lang="en-US" sz="2200" b="1" u="sng" dirty="0"/>
              <a:t>TCS ERP</a:t>
            </a:r>
            <a:r>
              <a:rPr lang="en-US" sz="2200" dirty="0"/>
              <a:t> – On Cloud provides real-time insights for informed decisions and helps accelerate digital transformation. </a:t>
            </a:r>
          </a:p>
          <a:p>
            <a:pPr lvl="1">
              <a:lnSpc>
                <a:spcPct val="120000"/>
              </a:lnSpc>
            </a:pPr>
            <a:r>
              <a:rPr lang="en-US" sz="2200" b="1" u="sng" dirty="0"/>
              <a:t>TCS </a:t>
            </a:r>
            <a:r>
              <a:rPr lang="en-US" sz="2200" b="1" u="sng" dirty="0" err="1"/>
              <a:t>iON</a:t>
            </a:r>
            <a:r>
              <a:rPr lang="en-US" sz="2200" dirty="0"/>
              <a:t> -  Provides technology in IT as a Service Model for the Education sector &amp; Examinations purposes.</a:t>
            </a:r>
          </a:p>
          <a:p>
            <a:pPr lvl="1">
              <a:lnSpc>
                <a:spcPct val="120000"/>
              </a:lnSpc>
            </a:pPr>
            <a:r>
              <a:rPr lang="en-US" sz="2200" b="1" u="sng" dirty="0"/>
              <a:t>TCS ADD</a:t>
            </a:r>
            <a:r>
              <a:rPr lang="en-US" sz="2200" b="1" dirty="0"/>
              <a:t> - O</a:t>
            </a:r>
            <a:r>
              <a:rPr lang="en-US" sz="2200" dirty="0"/>
              <a:t>ffers modern &amp; open technology for clinical trials, and more.</a:t>
            </a:r>
          </a:p>
        </p:txBody>
      </p:sp>
    </p:spTree>
    <p:extLst>
      <p:ext uri="{BB962C8B-B14F-4D97-AF65-F5344CB8AC3E}">
        <p14:creationId xmlns:p14="http://schemas.microsoft.com/office/powerpoint/2010/main" val="289057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89B84-A12B-86F5-24C1-EF7F721F0B19}"/>
              </a:ext>
            </a:extLst>
          </p:cNvPr>
          <p:cNvSpPr>
            <a:spLocks noGrp="1"/>
          </p:cNvSpPr>
          <p:nvPr>
            <p:ph type="title"/>
          </p:nvPr>
        </p:nvSpPr>
        <p:spPr/>
        <p:txBody>
          <a:bodyPr/>
          <a:lstStyle/>
          <a:p>
            <a:r>
              <a:rPr lang="en-IN" dirty="0"/>
              <a:t>Website Developed Software</a:t>
            </a:r>
            <a:br>
              <a:rPr lang="en-IN" dirty="0"/>
            </a:br>
            <a:r>
              <a:rPr lang="en-IN" sz="2000" dirty="0"/>
              <a:t>Source -  (https://builtwith.com/tcs.com)</a:t>
            </a:r>
          </a:p>
        </p:txBody>
      </p:sp>
      <p:sp>
        <p:nvSpPr>
          <p:cNvPr id="3" name="Content Placeholder 2">
            <a:extLst>
              <a:ext uri="{FF2B5EF4-FFF2-40B4-BE49-F238E27FC236}">
                <a16:creationId xmlns:a16="http://schemas.microsoft.com/office/drawing/2014/main" id="{AC3F8CC7-3F9E-2FA9-CEC5-689C6AD183CD}"/>
              </a:ext>
            </a:extLst>
          </p:cNvPr>
          <p:cNvSpPr>
            <a:spLocks noGrp="1"/>
          </p:cNvSpPr>
          <p:nvPr>
            <p:ph idx="1"/>
          </p:nvPr>
        </p:nvSpPr>
        <p:spPr>
          <a:xfrm>
            <a:off x="680321" y="2336872"/>
            <a:ext cx="9969750" cy="4117715"/>
          </a:xfrm>
        </p:spPr>
        <p:txBody>
          <a:bodyPr>
            <a:normAutofit fontScale="92500" lnSpcReduction="20000"/>
          </a:bodyPr>
          <a:lstStyle/>
          <a:p>
            <a:pPr>
              <a:lnSpc>
                <a:spcPct val="110000"/>
              </a:lnSpc>
            </a:pPr>
            <a:r>
              <a:rPr lang="en-US" sz="2600" dirty="0"/>
              <a:t>Adobe Experience Manager is used for Content Management System </a:t>
            </a:r>
            <a:r>
              <a:rPr lang="en-US" sz="2800" dirty="0">
                <a:solidFill>
                  <a:schemeClr val="accent1">
                    <a:lumMod val="60000"/>
                    <a:lumOff val="40000"/>
                  </a:schemeClr>
                </a:solidFill>
              </a:rPr>
              <a:t>(</a:t>
            </a:r>
            <a:r>
              <a:rPr lang="en-US" sz="2800" dirty="0">
                <a:solidFill>
                  <a:schemeClr val="accent1">
                    <a:lumMod val="60000"/>
                    <a:lumOff val="40000"/>
                  </a:schemeClr>
                </a:solidFill>
                <a:hlinkClick r:id="rId2">
                  <a:extLst>
                    <a:ext uri="{A12FA001-AC4F-418D-AE19-62706E023703}">
                      <ahyp:hlinkClr xmlns:ahyp="http://schemas.microsoft.com/office/drawing/2018/hyperlinkcolor" val="tx"/>
                    </a:ext>
                  </a:extLst>
                </a:hlinkClick>
              </a:rPr>
              <a:t>https://business.adobe.com/products/experience-manager/adobe-experience-manager.html</a:t>
            </a:r>
            <a:r>
              <a:rPr lang="en-US" sz="2800" dirty="0">
                <a:solidFill>
                  <a:schemeClr val="accent1">
                    <a:lumMod val="60000"/>
                    <a:lumOff val="40000"/>
                  </a:schemeClr>
                </a:solidFill>
              </a:rPr>
              <a:t>)</a:t>
            </a:r>
          </a:p>
          <a:p>
            <a:r>
              <a:rPr lang="en-US" sz="2600" dirty="0"/>
              <a:t>Akamai is used for Content Delivery Network </a:t>
            </a:r>
            <a:r>
              <a:rPr lang="en-US" sz="2600" dirty="0">
                <a:solidFill>
                  <a:schemeClr val="accent1">
                    <a:lumMod val="60000"/>
                    <a:lumOff val="40000"/>
                  </a:schemeClr>
                </a:solidFill>
              </a:rPr>
              <a:t>(</a:t>
            </a:r>
            <a:r>
              <a:rPr lang="en-US" sz="2600" dirty="0">
                <a:solidFill>
                  <a:schemeClr val="accent1">
                    <a:lumMod val="60000"/>
                    <a:lumOff val="40000"/>
                  </a:schemeClr>
                </a:solidFill>
                <a:hlinkClick r:id="rId3">
                  <a:extLst>
                    <a:ext uri="{A12FA001-AC4F-418D-AE19-62706E023703}">
                      <ahyp:hlinkClr xmlns:ahyp="http://schemas.microsoft.com/office/drawing/2018/hyperlinkcolor" val="tx"/>
                    </a:ext>
                  </a:extLst>
                </a:hlinkClick>
              </a:rPr>
              <a:t>https://www.akamai.com/</a:t>
            </a:r>
            <a:r>
              <a:rPr lang="en-US" sz="2600" dirty="0">
                <a:solidFill>
                  <a:schemeClr val="accent1">
                    <a:lumMod val="60000"/>
                    <a:lumOff val="40000"/>
                  </a:schemeClr>
                </a:solidFill>
              </a:rPr>
              <a:t>)</a:t>
            </a:r>
          </a:p>
          <a:p>
            <a:r>
              <a:rPr lang="en-US" sz="2600" dirty="0"/>
              <a:t>jQuery is used for JavaScript Libraries and Functions </a:t>
            </a:r>
            <a:r>
              <a:rPr lang="en-IN" sz="2600" dirty="0">
                <a:solidFill>
                  <a:schemeClr val="accent1">
                    <a:lumMod val="60000"/>
                    <a:lumOff val="40000"/>
                  </a:schemeClr>
                </a:solidFill>
              </a:rPr>
              <a:t>(</a:t>
            </a:r>
            <a:r>
              <a:rPr lang="en-IN" sz="2600" dirty="0">
                <a:solidFill>
                  <a:schemeClr val="accent1">
                    <a:lumMod val="60000"/>
                    <a:lumOff val="40000"/>
                  </a:schemeClr>
                </a:solidFill>
                <a:hlinkClick r:id="rId4">
                  <a:extLst>
                    <a:ext uri="{A12FA001-AC4F-418D-AE19-62706E023703}">
                      <ahyp:hlinkClr xmlns:ahyp="http://schemas.microsoft.com/office/drawing/2018/hyperlinkcolor" val="tx"/>
                    </a:ext>
                  </a:extLst>
                </a:hlinkClick>
              </a:rPr>
              <a:t>https://jquery.com/</a:t>
            </a:r>
            <a:r>
              <a:rPr lang="en-IN" sz="2600" dirty="0">
                <a:solidFill>
                  <a:schemeClr val="accent1">
                    <a:lumMod val="60000"/>
                    <a:lumOff val="40000"/>
                  </a:schemeClr>
                </a:solidFill>
              </a:rPr>
              <a:t>)</a:t>
            </a:r>
          </a:p>
          <a:p>
            <a:r>
              <a:rPr lang="en-US" sz="2600" dirty="0"/>
              <a:t>Adobe Dynamic Tag Management is used for Analytics and Tracking. </a:t>
            </a:r>
            <a:r>
              <a:rPr lang="en-IN" sz="2600" dirty="0">
                <a:solidFill>
                  <a:schemeClr val="accent1">
                    <a:lumMod val="60000"/>
                    <a:lumOff val="40000"/>
                  </a:schemeClr>
                </a:solidFill>
              </a:rPr>
              <a:t>(</a:t>
            </a:r>
            <a:r>
              <a:rPr lang="en-IN" sz="2600" dirty="0">
                <a:solidFill>
                  <a:schemeClr val="accent1">
                    <a:lumMod val="60000"/>
                    <a:lumOff val="40000"/>
                  </a:schemeClr>
                </a:solidFill>
                <a:hlinkClick r:id="rId5">
                  <a:extLst>
                    <a:ext uri="{A12FA001-AC4F-418D-AE19-62706E023703}">
                      <ahyp:hlinkClr xmlns:ahyp="http://schemas.microsoft.com/office/drawing/2018/hyperlinkcolor" val="tx"/>
                    </a:ext>
                  </a:extLst>
                </a:hlinkClick>
              </a:rPr>
              <a:t>https://business.adobe.com/sg/products/analytics/tag-management.html</a:t>
            </a:r>
            <a:r>
              <a:rPr lang="en-IN" sz="2600" dirty="0">
                <a:solidFill>
                  <a:schemeClr val="accent1">
                    <a:lumMod val="60000"/>
                    <a:lumOff val="40000"/>
                  </a:schemeClr>
                </a:solidFill>
              </a:rPr>
              <a:t>)</a:t>
            </a:r>
          </a:p>
          <a:p>
            <a:r>
              <a:rPr lang="en-US" sz="2600" dirty="0"/>
              <a:t>Pound Sterling is used for Payment.</a:t>
            </a:r>
            <a:r>
              <a:rPr lang="en-IN" sz="2600" dirty="0">
                <a:solidFill>
                  <a:schemeClr val="accent1">
                    <a:lumMod val="60000"/>
                    <a:lumOff val="40000"/>
                  </a:schemeClr>
                </a:solidFill>
              </a:rPr>
              <a:t> </a:t>
            </a:r>
            <a:r>
              <a:rPr lang="en-IN" sz="2600" dirty="0">
                <a:solidFill>
                  <a:schemeClr val="accent1">
                    <a:lumMod val="60000"/>
                    <a:lumOff val="40000"/>
                  </a:schemeClr>
                </a:solidFill>
                <a:hlinkClick r:id="rId6">
                  <a:extLst>
                    <a:ext uri="{A12FA001-AC4F-418D-AE19-62706E023703}">
                      <ahyp:hlinkClr xmlns:ahyp="http://schemas.microsoft.com/office/drawing/2018/hyperlinkcolor" val="tx"/>
                    </a:ext>
                  </a:extLst>
                </a:hlinkClick>
              </a:rPr>
              <a:t>https://en.wikipedia.org/wiki/Pound_sterling</a:t>
            </a:r>
            <a:r>
              <a:rPr lang="en-IN" sz="2600" dirty="0">
                <a:solidFill>
                  <a:schemeClr val="accent1">
                    <a:lumMod val="60000"/>
                    <a:lumOff val="40000"/>
                  </a:schemeClr>
                </a:solidFill>
              </a:rPr>
              <a:t>)</a:t>
            </a:r>
          </a:p>
          <a:p>
            <a:pPr marL="0" indent="0">
              <a:buNone/>
            </a:pPr>
            <a:endParaRPr lang="en-IN" b="1" dirty="0"/>
          </a:p>
          <a:p>
            <a:pPr marL="0" indent="0">
              <a:buNone/>
            </a:pPr>
            <a:endParaRPr lang="en-IN" b="1" dirty="0"/>
          </a:p>
        </p:txBody>
      </p:sp>
    </p:spTree>
    <p:extLst>
      <p:ext uri="{BB962C8B-B14F-4D97-AF65-F5344CB8AC3E}">
        <p14:creationId xmlns:p14="http://schemas.microsoft.com/office/powerpoint/2010/main" val="3371037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F2BE2-6803-714A-2861-E42182B41968}"/>
              </a:ext>
            </a:extLst>
          </p:cNvPr>
          <p:cNvSpPr>
            <a:spLocks noGrp="1"/>
          </p:cNvSpPr>
          <p:nvPr>
            <p:ph type="title"/>
          </p:nvPr>
        </p:nvSpPr>
        <p:spPr/>
        <p:txBody>
          <a:bodyPr/>
          <a:lstStyle/>
          <a:p>
            <a:r>
              <a:rPr lang="en-IN" dirty="0"/>
              <a:t>Website Responsive Design &amp; Mobile Optimization</a:t>
            </a:r>
          </a:p>
        </p:txBody>
      </p:sp>
      <p:sp>
        <p:nvSpPr>
          <p:cNvPr id="3" name="Content Placeholder 2">
            <a:extLst>
              <a:ext uri="{FF2B5EF4-FFF2-40B4-BE49-F238E27FC236}">
                <a16:creationId xmlns:a16="http://schemas.microsoft.com/office/drawing/2014/main" id="{2A629BA1-76B6-9058-2E60-407EDA6B94FC}"/>
              </a:ext>
            </a:extLst>
          </p:cNvPr>
          <p:cNvSpPr>
            <a:spLocks noGrp="1"/>
          </p:cNvSpPr>
          <p:nvPr>
            <p:ph idx="1"/>
          </p:nvPr>
        </p:nvSpPr>
        <p:spPr>
          <a:xfrm>
            <a:off x="680321" y="2336873"/>
            <a:ext cx="10462808" cy="4081856"/>
          </a:xfrm>
        </p:spPr>
        <p:txBody>
          <a:bodyPr>
            <a:normAutofit/>
          </a:bodyPr>
          <a:lstStyle/>
          <a:p>
            <a:pPr marL="0" indent="0">
              <a:buNone/>
            </a:pPr>
            <a:r>
              <a:rPr lang="en-US" b="1" dirty="0">
                <a:solidFill>
                  <a:schemeClr val="bg1"/>
                </a:solidFill>
              </a:rPr>
              <a:t>The following are the details of the website optimization that we have performed:(Random Samples) - Manual site inspection</a:t>
            </a:r>
          </a:p>
          <a:p>
            <a:r>
              <a:rPr lang="en-US" dirty="0"/>
              <a:t>Optimized for 400x655 dimensions.</a:t>
            </a:r>
          </a:p>
          <a:p>
            <a:r>
              <a:rPr lang="en-US" dirty="0"/>
              <a:t>Optimized for iPhone SE 375x667.</a:t>
            </a:r>
          </a:p>
          <a:p>
            <a:r>
              <a:rPr lang="en-US" dirty="0"/>
              <a:t>Optimized for iPhone 14 Pro max 430x932.</a:t>
            </a:r>
          </a:p>
          <a:p>
            <a:r>
              <a:rPr lang="en-US" dirty="0"/>
              <a:t>Optimized for Samsung Galaxy S20 Ultra 412x915.</a:t>
            </a:r>
          </a:p>
          <a:p>
            <a:r>
              <a:rPr lang="en-US" dirty="0"/>
              <a:t>Optimized for Surface Pro 912x1368.</a:t>
            </a:r>
          </a:p>
          <a:p>
            <a:r>
              <a:rPr lang="en-US" dirty="0"/>
              <a:t>Optimized for Next Hub 1024x600, but screen rotation is not supported.</a:t>
            </a:r>
            <a:endParaRPr lang="en-IN" dirty="0"/>
          </a:p>
          <a:p>
            <a:endParaRPr lang="en-US" dirty="0"/>
          </a:p>
          <a:p>
            <a:pPr marL="0" indent="0">
              <a:buNone/>
            </a:pPr>
            <a:endParaRPr lang="en-IN" dirty="0"/>
          </a:p>
        </p:txBody>
      </p:sp>
    </p:spTree>
    <p:extLst>
      <p:ext uri="{BB962C8B-B14F-4D97-AF65-F5344CB8AC3E}">
        <p14:creationId xmlns:p14="http://schemas.microsoft.com/office/powerpoint/2010/main" val="3227683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E1A50-C474-FBC1-5C57-77BA18A5A6C0}"/>
              </a:ext>
            </a:extLst>
          </p:cNvPr>
          <p:cNvSpPr>
            <a:spLocks noGrp="1"/>
          </p:cNvSpPr>
          <p:nvPr>
            <p:ph type="title"/>
          </p:nvPr>
        </p:nvSpPr>
        <p:spPr/>
        <p:txBody>
          <a:bodyPr>
            <a:normAutofit fontScale="90000"/>
          </a:bodyPr>
          <a:lstStyle/>
          <a:p>
            <a:r>
              <a:rPr lang="en-US" sz="4000" dirty="0"/>
              <a:t>Website Mistakes</a:t>
            </a:r>
            <a:br>
              <a:rPr lang="en-US" b="0" i="0" dirty="0">
                <a:solidFill>
                  <a:srgbClr val="333333"/>
                </a:solidFill>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DD4E9274-B8F3-F6FA-FCB6-E13259E7609C}"/>
              </a:ext>
            </a:extLst>
          </p:cNvPr>
          <p:cNvSpPr>
            <a:spLocks noGrp="1"/>
          </p:cNvSpPr>
          <p:nvPr>
            <p:ph idx="1"/>
          </p:nvPr>
        </p:nvSpPr>
        <p:spPr>
          <a:xfrm>
            <a:off x="680321" y="2187388"/>
            <a:ext cx="10149044" cy="4159623"/>
          </a:xfrm>
        </p:spPr>
        <p:txBody>
          <a:bodyPr>
            <a:normAutofit fontScale="85000" lnSpcReduction="20000"/>
          </a:bodyPr>
          <a:lstStyle/>
          <a:p>
            <a:pPr marL="0" indent="0">
              <a:buNone/>
            </a:pPr>
            <a:r>
              <a:rPr lang="en-IN" b="1" u="sng" dirty="0">
                <a:solidFill>
                  <a:schemeClr val="bg1"/>
                </a:solidFill>
              </a:rPr>
              <a:t>Technical Side </a:t>
            </a:r>
          </a:p>
          <a:p>
            <a:pPr marL="0" indent="0">
              <a:buNone/>
            </a:pPr>
            <a:r>
              <a:rPr lang="en-US" dirty="0"/>
              <a:t>(Reference - </a:t>
            </a:r>
            <a:r>
              <a:rPr lang="en-US" dirty="0">
                <a:hlinkClick r:id="rId2">
                  <a:extLst>
                    <a:ext uri="{A12FA001-AC4F-418D-AE19-62706E023703}">
                      <ahyp:hlinkClr xmlns:ahyp="http://schemas.microsoft.com/office/drawing/2018/hyperlinkcolor" val="tx"/>
                    </a:ext>
                  </a:extLst>
                </a:hlinkClick>
              </a:rPr>
              <a:t>https://try.powermapper.com/Demo/Report/b6825ca5-fa6a-436a-9706-f8dab703609c</a:t>
            </a:r>
            <a:r>
              <a:rPr lang="en-US" dirty="0"/>
              <a:t>)</a:t>
            </a:r>
            <a:endParaRPr lang="en-IN" dirty="0"/>
          </a:p>
          <a:p>
            <a:r>
              <a:rPr lang="en-IN" dirty="0"/>
              <a:t>This page is blank with </a:t>
            </a:r>
            <a:r>
              <a:rPr lang="en-US" dirty="0"/>
              <a:t>an unclosed title, script or style elements that can make the documents appear blank when it is displayed in a browser </a:t>
            </a:r>
          </a:p>
          <a:p>
            <a:r>
              <a:rPr lang="en-US" dirty="0"/>
              <a:t>Level A – 1) An element with the attribute tab index must not appear as a descendant of an element with a role button, 2) CSS positioning can make pages unreadable when layout order doesn't match DOM order, 3) Element li not allowed as child element in this context, 4) Elements with role=tab list must contain or own an element with role=tab and must not contain elements with other roles.</a:t>
            </a:r>
          </a:p>
          <a:p>
            <a:pPr marL="0" indent="0">
              <a:buNone/>
            </a:pPr>
            <a:r>
              <a:rPr lang="en-US" b="1" u="sng" dirty="0">
                <a:solidFill>
                  <a:schemeClr val="bg1"/>
                </a:solidFill>
              </a:rPr>
              <a:t>Non-Technical Side</a:t>
            </a:r>
          </a:p>
          <a:p>
            <a:r>
              <a:rPr lang="en-US" dirty="0"/>
              <a:t>The website loads slowly because of its complex animation and graphics.</a:t>
            </a:r>
          </a:p>
          <a:p>
            <a:r>
              <a:rPr lang="en-US" dirty="0"/>
              <a:t>It's difficult to understand the product and service offerings for laymen. </a:t>
            </a:r>
          </a:p>
          <a:p>
            <a:r>
              <a:rPr lang="en-US" dirty="0"/>
              <a:t>The road map is not user-friendly for layman users.</a:t>
            </a:r>
            <a:endParaRPr lang="en-IN" dirty="0"/>
          </a:p>
        </p:txBody>
      </p:sp>
    </p:spTree>
    <p:extLst>
      <p:ext uri="{BB962C8B-B14F-4D97-AF65-F5344CB8AC3E}">
        <p14:creationId xmlns:p14="http://schemas.microsoft.com/office/powerpoint/2010/main" val="607640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1022D-A814-2015-688D-4CCACC1128ED}"/>
              </a:ext>
            </a:extLst>
          </p:cNvPr>
          <p:cNvSpPr>
            <a:spLocks noGrp="1"/>
          </p:cNvSpPr>
          <p:nvPr>
            <p:ph type="title"/>
          </p:nvPr>
        </p:nvSpPr>
        <p:spPr/>
        <p:txBody>
          <a:bodyPr>
            <a:noAutofit/>
          </a:bodyPr>
          <a:lstStyle/>
          <a:p>
            <a:r>
              <a:rPr lang="en-US" b="0" i="0" u="none" baseline="0" dirty="0"/>
              <a:t>List of best practices for creating visually appealing and user-friendly </a:t>
            </a:r>
            <a:r>
              <a:rPr lang="en-IN" b="0" i="0" u="none" baseline="0" dirty="0"/>
              <a:t>website designs</a:t>
            </a:r>
            <a:endParaRPr lang="en-IN" dirty="0"/>
          </a:p>
        </p:txBody>
      </p:sp>
      <p:sp>
        <p:nvSpPr>
          <p:cNvPr id="3" name="Content Placeholder 2">
            <a:extLst>
              <a:ext uri="{FF2B5EF4-FFF2-40B4-BE49-F238E27FC236}">
                <a16:creationId xmlns:a16="http://schemas.microsoft.com/office/drawing/2014/main" id="{82624742-5727-991D-AE1C-01DF77811F3B}"/>
              </a:ext>
            </a:extLst>
          </p:cNvPr>
          <p:cNvSpPr>
            <a:spLocks noGrp="1"/>
          </p:cNvSpPr>
          <p:nvPr>
            <p:ph idx="1"/>
          </p:nvPr>
        </p:nvSpPr>
        <p:spPr/>
        <p:txBody>
          <a:bodyPr/>
          <a:lstStyle/>
          <a:p>
            <a:r>
              <a:rPr lang="en-US" dirty="0"/>
              <a:t>The website color and theme contribute to a premium look and feel.</a:t>
            </a:r>
          </a:p>
          <a:p>
            <a:r>
              <a:rPr lang="en-US" dirty="0"/>
              <a:t>The website graphics and animation create an attractive browsing experience.</a:t>
            </a:r>
          </a:p>
          <a:p>
            <a:r>
              <a:rPr lang="en-US" dirty="0"/>
              <a:t>The website content is informative and arranged in an orderly manner.</a:t>
            </a:r>
          </a:p>
          <a:p>
            <a:r>
              <a:rPr lang="en-US" dirty="0"/>
              <a:t>The website design varies from country to country.</a:t>
            </a:r>
          </a:p>
          <a:p>
            <a:r>
              <a:rPr lang="en-US" dirty="0"/>
              <a:t> The website is designed for specific countries, with content available in their respective languages.</a:t>
            </a:r>
            <a:endParaRPr lang="en-IN" dirty="0"/>
          </a:p>
        </p:txBody>
      </p:sp>
    </p:spTree>
    <p:extLst>
      <p:ext uri="{BB962C8B-B14F-4D97-AF65-F5344CB8AC3E}">
        <p14:creationId xmlns:p14="http://schemas.microsoft.com/office/powerpoint/2010/main" val="1135878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893DC-72A9-1E05-D957-F99109DD15A6}"/>
              </a:ext>
            </a:extLst>
          </p:cNvPr>
          <p:cNvSpPr>
            <a:spLocks noGrp="1"/>
          </p:cNvSpPr>
          <p:nvPr>
            <p:ph type="title"/>
          </p:nvPr>
        </p:nvSpPr>
        <p:spPr/>
        <p:txBody>
          <a:bodyPr/>
          <a:lstStyle/>
          <a:p>
            <a:r>
              <a:rPr lang="en-IN" dirty="0"/>
              <a:t>Landing Page for the Product to Generating leads</a:t>
            </a:r>
          </a:p>
        </p:txBody>
      </p:sp>
      <p:sp>
        <p:nvSpPr>
          <p:cNvPr id="3" name="Content Placeholder 2">
            <a:extLst>
              <a:ext uri="{FF2B5EF4-FFF2-40B4-BE49-F238E27FC236}">
                <a16:creationId xmlns:a16="http://schemas.microsoft.com/office/drawing/2014/main" id="{7D83A062-0DD4-F015-3854-6B86DEC153BB}"/>
              </a:ext>
            </a:extLst>
          </p:cNvPr>
          <p:cNvSpPr>
            <a:spLocks noGrp="1"/>
          </p:cNvSpPr>
          <p:nvPr>
            <p:ph idx="1"/>
          </p:nvPr>
        </p:nvSpPr>
        <p:spPr/>
        <p:txBody>
          <a:bodyPr/>
          <a:lstStyle/>
          <a:p>
            <a:pPr marL="0" indent="0">
              <a:buNone/>
            </a:pPr>
            <a:r>
              <a:rPr lang="en-US" dirty="0"/>
              <a:t>Website Designed from </a:t>
            </a:r>
            <a:r>
              <a:rPr lang="en-US" dirty="0" err="1"/>
              <a:t>Wix</a:t>
            </a:r>
            <a:endParaRPr lang="en-US" dirty="0"/>
          </a:p>
          <a:p>
            <a:r>
              <a:rPr lang="en-IN" dirty="0">
                <a:hlinkClick r:id="rId2"/>
              </a:rPr>
              <a:t>The Village Food (sasikumarsha.wixsite.com)</a:t>
            </a:r>
            <a:endParaRPr lang="en-IN" dirty="0"/>
          </a:p>
        </p:txBody>
      </p:sp>
    </p:spTree>
    <p:extLst>
      <p:ext uri="{BB962C8B-B14F-4D97-AF65-F5344CB8AC3E}">
        <p14:creationId xmlns:p14="http://schemas.microsoft.com/office/powerpoint/2010/main" val="411605574"/>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794</TotalTime>
  <Words>601</Words>
  <Application>Microsoft Office PowerPoint</Application>
  <PresentationFormat>Widescreen</PresentationFormat>
  <Paragraphs>42</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Trebuchet MS</vt:lpstr>
      <vt:lpstr>Berlin</vt:lpstr>
      <vt:lpstr>Digital Marketing Capstone Project</vt:lpstr>
      <vt:lpstr>Short Description for the Company Product or Service</vt:lpstr>
      <vt:lpstr>Website Developed Software Source -  (https://builtwith.com/tcs.com)</vt:lpstr>
      <vt:lpstr>Website Responsive Design &amp; Mobile Optimization</vt:lpstr>
      <vt:lpstr>Website Mistakes </vt:lpstr>
      <vt:lpstr>List of best practices for creating visually appealing and user-friendly website designs</vt:lpstr>
      <vt:lpstr>Landing Page for the Product to Generating leads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Marketing Capstone Project</dc:title>
  <dc:creator>SASIKUMAR SHA</dc:creator>
  <cp:lastModifiedBy>SASIKUMAR SHA</cp:lastModifiedBy>
  <cp:revision>12</cp:revision>
  <dcterms:created xsi:type="dcterms:W3CDTF">2024-03-03T06:55:09Z</dcterms:created>
  <dcterms:modified xsi:type="dcterms:W3CDTF">2024-03-06T16:09:42Z</dcterms:modified>
</cp:coreProperties>
</file>