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3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0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204" y="1955959"/>
            <a:ext cx="4887873" cy="431768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7724" y="1367909"/>
            <a:ext cx="7468553" cy="29146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2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Spotify Trends Analysis</a:t>
            </a:r>
            <a:endParaRPr lang="en-US" sz="6120" dirty="0"/>
          </a:p>
        </p:txBody>
      </p:sp>
      <p:sp>
        <p:nvSpPr>
          <p:cNvPr id="7" name="Text 2"/>
          <p:cNvSpPr/>
          <p:nvPr/>
        </p:nvSpPr>
        <p:spPr>
          <a:xfrm>
            <a:off x="837724" y="4641533"/>
            <a:ext cx="7468553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Spotify is a leading music streaming platform with a wealth of data on global listening trends. Analyzing this data provides valuable insights into emerging artists, genre popularity, and user listening habits over time.</a:t>
            </a:r>
            <a:endParaRPr lang="en-US" sz="1885" dirty="0"/>
          </a:p>
        </p:txBody>
      </p:sp>
      <p:sp>
        <p:nvSpPr>
          <p:cNvPr id="8" name="Shape 3"/>
          <p:cNvSpPr/>
          <p:nvPr/>
        </p:nvSpPr>
        <p:spPr>
          <a:xfrm>
            <a:off x="837724" y="6460688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44" y="6468308"/>
            <a:ext cx="367665" cy="36766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340287" y="6442829"/>
            <a:ext cx="2530912" cy="4188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9"/>
              </a:lnSpc>
              <a:buNone/>
            </a:pPr>
            <a:r>
              <a:rPr lang="en-US" sz="2356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SASIKUMAR SHA</a:t>
            </a:r>
            <a:endParaRPr lang="en-US" sz="235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71141" y="618292"/>
            <a:ext cx="7574518" cy="13187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3"/>
              </a:lnSpc>
              <a:buNone/>
            </a:pPr>
            <a:r>
              <a:rPr lang="en-US" sz="415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Overview of Spotify's Streaming Data</a:t>
            </a:r>
            <a:endParaRPr lang="en-US" sz="4154" dirty="0"/>
          </a:p>
        </p:txBody>
      </p:sp>
      <p:sp>
        <p:nvSpPr>
          <p:cNvPr id="7" name="Shape 2"/>
          <p:cNvSpPr/>
          <p:nvPr/>
        </p:nvSpPr>
        <p:spPr>
          <a:xfrm>
            <a:off x="6593443" y="2273260"/>
            <a:ext cx="27980" cy="5337929"/>
          </a:xfrm>
          <a:prstGeom prst="roundRect">
            <a:avLst>
              <a:gd name="adj" fmla="val 1202063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8" name="Shape 3"/>
          <p:cNvSpPr/>
          <p:nvPr/>
        </p:nvSpPr>
        <p:spPr>
          <a:xfrm>
            <a:off x="6859607" y="2763619"/>
            <a:ext cx="784741" cy="27980"/>
          </a:xfrm>
          <a:prstGeom prst="roundRect">
            <a:avLst>
              <a:gd name="adj" fmla="val 1202063"/>
            </a:avLst>
          </a:prstGeom>
          <a:solidFill>
            <a:srgbClr val="F2B42D"/>
          </a:solidFill>
          <a:ln/>
        </p:spPr>
      </p:sp>
      <p:sp>
        <p:nvSpPr>
          <p:cNvPr id="9" name="Shape 4"/>
          <p:cNvSpPr/>
          <p:nvPr/>
        </p:nvSpPr>
        <p:spPr>
          <a:xfrm>
            <a:off x="6355140" y="2525435"/>
            <a:ext cx="504468" cy="504468"/>
          </a:xfrm>
          <a:prstGeom prst="roundRect">
            <a:avLst>
              <a:gd name="adj" fmla="val 66672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512421" y="2619375"/>
            <a:ext cx="189905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2493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93" dirty="0"/>
          </a:p>
        </p:txBody>
      </p:sp>
      <p:sp>
        <p:nvSpPr>
          <p:cNvPr id="11" name="Text 6"/>
          <p:cNvSpPr/>
          <p:nvPr/>
        </p:nvSpPr>
        <p:spPr>
          <a:xfrm>
            <a:off x="7840504" y="2497455"/>
            <a:ext cx="2637830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6"/>
              </a:lnSpc>
              <a:buNone/>
            </a:pPr>
            <a:r>
              <a:rPr lang="en-US" sz="207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Artist Popularity</a:t>
            </a:r>
            <a:endParaRPr lang="en-US" sz="2077" dirty="0"/>
          </a:p>
        </p:txBody>
      </p:sp>
      <p:sp>
        <p:nvSpPr>
          <p:cNvPr id="12" name="Text 7"/>
          <p:cNvSpPr/>
          <p:nvPr/>
        </p:nvSpPr>
        <p:spPr>
          <a:xfrm>
            <a:off x="7840504" y="2961680"/>
            <a:ext cx="6005155" cy="717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5"/>
              </a:lnSpc>
              <a:buNone/>
            </a:pPr>
            <a:r>
              <a:rPr lang="en-US" sz="1766" dirty="0">
                <a:solidFill>
                  <a:srgbClr val="FFFFFF"/>
                </a:solidFill>
                <a:latin typeface="PT Sans" pitchFamily="34" charset="0"/>
              </a:rPr>
              <a:t>“Post Malone” had the highest sum of streams in the year of 2018 in the country of the United States. “Manqonqo” is the lowest-streamed</a:t>
            </a:r>
          </a:p>
          <a:p>
            <a:pPr marL="0" indent="0" algn="l">
              <a:lnSpc>
                <a:spcPts val="2825"/>
              </a:lnSpc>
              <a:buNone/>
            </a:pPr>
            <a:endParaRPr lang="en-US" sz="1766" dirty="0"/>
          </a:p>
        </p:txBody>
      </p:sp>
      <p:sp>
        <p:nvSpPr>
          <p:cNvPr id="13" name="Shape 8"/>
          <p:cNvSpPr/>
          <p:nvPr/>
        </p:nvSpPr>
        <p:spPr>
          <a:xfrm>
            <a:off x="6859607" y="4617660"/>
            <a:ext cx="784741" cy="27980"/>
          </a:xfrm>
          <a:prstGeom prst="roundRect">
            <a:avLst>
              <a:gd name="adj" fmla="val 1202063"/>
            </a:avLst>
          </a:prstGeom>
          <a:solidFill>
            <a:srgbClr val="D7425E"/>
          </a:solidFill>
          <a:ln/>
        </p:spPr>
      </p:sp>
      <p:sp>
        <p:nvSpPr>
          <p:cNvPr id="14" name="Shape 9"/>
          <p:cNvSpPr/>
          <p:nvPr/>
        </p:nvSpPr>
        <p:spPr>
          <a:xfrm>
            <a:off x="6355140" y="4379476"/>
            <a:ext cx="504468" cy="504468"/>
          </a:xfrm>
          <a:prstGeom prst="roundRect">
            <a:avLst>
              <a:gd name="adj" fmla="val 66672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512421" y="4473416"/>
            <a:ext cx="189905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2493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93" dirty="0"/>
          </a:p>
        </p:txBody>
      </p:sp>
      <p:sp>
        <p:nvSpPr>
          <p:cNvPr id="16" name="Text 11"/>
          <p:cNvSpPr/>
          <p:nvPr/>
        </p:nvSpPr>
        <p:spPr>
          <a:xfrm>
            <a:off x="7840504" y="4351496"/>
            <a:ext cx="2637830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6"/>
              </a:lnSpc>
              <a:buNone/>
            </a:pPr>
            <a:r>
              <a:rPr lang="en-US" sz="2077" b="1" dirty="0">
                <a:solidFill>
                  <a:srgbClr val="FFFFFF"/>
                </a:solidFill>
                <a:latin typeface="Nunito" pitchFamily="34" charset="0"/>
              </a:rPr>
              <a:t>Tracker Popularity</a:t>
            </a:r>
            <a:endParaRPr lang="en-US" sz="2077" dirty="0"/>
          </a:p>
        </p:txBody>
      </p:sp>
      <p:sp>
        <p:nvSpPr>
          <p:cNvPr id="17" name="Text 12"/>
          <p:cNvSpPr/>
          <p:nvPr/>
        </p:nvSpPr>
        <p:spPr>
          <a:xfrm>
            <a:off x="7840504" y="4815721"/>
            <a:ext cx="6005155" cy="717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5"/>
              </a:lnSpc>
              <a:buNone/>
            </a:pPr>
            <a:r>
              <a:rPr lang="en-US" sz="1766" dirty="0">
                <a:solidFill>
                  <a:srgbClr val="FFFFFF"/>
                </a:solidFill>
                <a:latin typeface="PT Sans" pitchFamily="34" charset="0"/>
              </a:rPr>
              <a:t>The highest played tracker is “Shape of You” played by Ed Sheeran in the year of 2017 in Argentina. Where “Dayfly” is the lowest played tracker</a:t>
            </a:r>
            <a:endParaRPr lang="en-US" sz="1766" dirty="0"/>
          </a:p>
        </p:txBody>
      </p:sp>
      <p:sp>
        <p:nvSpPr>
          <p:cNvPr id="18" name="Shape 13"/>
          <p:cNvSpPr/>
          <p:nvPr/>
        </p:nvSpPr>
        <p:spPr>
          <a:xfrm>
            <a:off x="6859607" y="6471702"/>
            <a:ext cx="784741" cy="27980"/>
          </a:xfrm>
          <a:prstGeom prst="roundRect">
            <a:avLst>
              <a:gd name="adj" fmla="val 1202063"/>
            </a:avLst>
          </a:prstGeom>
          <a:solidFill>
            <a:srgbClr val="DD785E"/>
          </a:solidFill>
          <a:ln/>
        </p:spPr>
      </p:sp>
      <p:sp>
        <p:nvSpPr>
          <p:cNvPr id="19" name="Shape 14"/>
          <p:cNvSpPr/>
          <p:nvPr/>
        </p:nvSpPr>
        <p:spPr>
          <a:xfrm>
            <a:off x="6355140" y="6233517"/>
            <a:ext cx="504468" cy="504468"/>
          </a:xfrm>
          <a:prstGeom prst="roundRect">
            <a:avLst>
              <a:gd name="adj" fmla="val 66672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512421" y="6327458"/>
            <a:ext cx="189905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2493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93" dirty="0"/>
          </a:p>
        </p:txBody>
      </p:sp>
      <p:sp>
        <p:nvSpPr>
          <p:cNvPr id="21" name="Text 16"/>
          <p:cNvSpPr/>
          <p:nvPr/>
        </p:nvSpPr>
        <p:spPr>
          <a:xfrm>
            <a:off x="7840504" y="6205538"/>
            <a:ext cx="2637830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6"/>
              </a:lnSpc>
              <a:buNone/>
            </a:pPr>
            <a:r>
              <a:rPr lang="en-US" sz="207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Playlist Performance</a:t>
            </a:r>
            <a:endParaRPr lang="en-US" sz="2077" dirty="0"/>
          </a:p>
        </p:txBody>
      </p:sp>
      <p:sp>
        <p:nvSpPr>
          <p:cNvPr id="22" name="Text 17"/>
          <p:cNvSpPr/>
          <p:nvPr/>
        </p:nvSpPr>
        <p:spPr>
          <a:xfrm>
            <a:off x="7840504" y="6669762"/>
            <a:ext cx="6005155" cy="717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5"/>
              </a:lnSpc>
              <a:buNone/>
            </a:pPr>
            <a:r>
              <a:rPr lang="en-US" sz="1766" dirty="0">
                <a:solidFill>
                  <a:srgbClr val="FFFFFF"/>
                </a:solidFill>
                <a:latin typeface="PT Sans" pitchFamily="34" charset="0"/>
              </a:rPr>
              <a:t>In the year of 2018 had highest stream and lowest stream in the year of 2017</a:t>
            </a:r>
            <a:endParaRPr lang="en-US" sz="1766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38A504-ED49-75F9-7FE3-8B2EE518C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29" y="1937028"/>
            <a:ext cx="4817280" cy="38267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837724" y="457199"/>
            <a:ext cx="10996374" cy="993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Analyzing Spotify’s Trends</a:t>
            </a: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  <p:sp>
        <p:nvSpPr>
          <p:cNvPr id="6" name="Text 3"/>
          <p:cNvSpPr/>
          <p:nvPr/>
        </p:nvSpPr>
        <p:spPr>
          <a:xfrm>
            <a:off x="837724" y="4187785"/>
            <a:ext cx="3928586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7" name="Text 4"/>
          <p:cNvSpPr/>
          <p:nvPr/>
        </p:nvSpPr>
        <p:spPr>
          <a:xfrm>
            <a:off x="5357813" y="3596521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  <p:sp>
        <p:nvSpPr>
          <p:cNvPr id="8" name="Text 5"/>
          <p:cNvSpPr/>
          <p:nvPr/>
        </p:nvSpPr>
        <p:spPr>
          <a:xfrm>
            <a:off x="5357813" y="4187785"/>
            <a:ext cx="3928586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9" name="Text 6"/>
          <p:cNvSpPr/>
          <p:nvPr/>
        </p:nvSpPr>
        <p:spPr>
          <a:xfrm>
            <a:off x="9877901" y="3596521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  <p:sp>
        <p:nvSpPr>
          <p:cNvPr id="10" name="Text 7"/>
          <p:cNvSpPr/>
          <p:nvPr/>
        </p:nvSpPr>
        <p:spPr>
          <a:xfrm>
            <a:off x="540328" y="1579418"/>
            <a:ext cx="12074236" cy="30964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016"/>
              </a:lnSpc>
              <a:buFont typeface="Arial" panose="020B0604020202020204" pitchFamily="34" charset="0"/>
              <a:buChar char="•"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Sum of streams trended up,  resulting in 342%  increase between Jan 1 2017 to July 2019</a:t>
            </a:r>
          </a:p>
          <a:p>
            <a:pPr marL="342900" indent="-342900">
              <a:lnSpc>
                <a:spcPts val="3016"/>
              </a:lnSpc>
              <a:buFont typeface="Arial" panose="020B0604020202020204" pitchFamily="34" charset="0"/>
              <a:buChar char="•"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Sum of streams started trending up Sunday Jan 1 2017, rising 118.32% in 24 days.</a:t>
            </a:r>
          </a:p>
          <a:p>
            <a:pPr marL="342900" indent="-342900">
              <a:lnSpc>
                <a:spcPts val="3016"/>
              </a:lnSpc>
              <a:buFont typeface="Arial" panose="020B0604020202020204" pitchFamily="34" charset="0"/>
              <a:buChar char="•"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At 11660, France had the highest count of tracker name and was 5672.28% higher than Luxembourg, which had lowest count of tracker at 202.</a:t>
            </a:r>
          </a:p>
          <a:p>
            <a:pPr marL="342900" indent="-342900">
              <a:lnSpc>
                <a:spcPts val="3016"/>
              </a:lnSpc>
              <a:buFont typeface="Arial" panose="020B0604020202020204" pitchFamily="34" charset="0"/>
              <a:buChar char="•"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</a:rPr>
              <a:t>France had the highest count of tracker name at 11660 followed by Turkey and Brazil, Luxembourg had the lowest count of tracker name at 202</a:t>
            </a:r>
          </a:p>
          <a:p>
            <a:pPr marL="342900" indent="-342900">
              <a:lnSpc>
                <a:spcPts val="3016"/>
              </a:lnSpc>
              <a:buFont typeface="Arial" panose="020B0604020202020204" pitchFamily="34" charset="0"/>
              <a:buChar char="•"/>
            </a:pPr>
            <a:endParaRPr lang="en-US" sz="1885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0BFB99-6819-ADE0-4BE9-292F3E876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301" y="4288942"/>
            <a:ext cx="5971797" cy="33532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42236" y="1231583"/>
            <a:ext cx="7072074" cy="623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12"/>
              </a:lnSpc>
              <a:buNone/>
            </a:pPr>
            <a:r>
              <a:rPr lang="en-US" sz="392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Key Takeaways</a:t>
            </a:r>
            <a:endParaRPr lang="en-US" sz="3929" dirty="0"/>
          </a:p>
        </p:txBody>
      </p:sp>
      <p:sp>
        <p:nvSpPr>
          <p:cNvPr id="7" name="Shape 2"/>
          <p:cNvSpPr/>
          <p:nvPr/>
        </p:nvSpPr>
        <p:spPr>
          <a:xfrm>
            <a:off x="742236" y="2173248"/>
            <a:ext cx="7659529" cy="4824770"/>
          </a:xfrm>
          <a:prstGeom prst="roundRect">
            <a:avLst>
              <a:gd name="adj" fmla="val 659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4468091" y="2523887"/>
            <a:ext cx="2940627" cy="12376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rgbClr val="00B050"/>
                </a:solidFill>
                <a:latin typeface="PT Sans" pitchFamily="34" charset="0"/>
              </a:rPr>
              <a:t>In the year of 2018</a:t>
            </a: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Max of Streams –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9M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Min of Steams -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1001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Average of Streams –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55.49k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Max of position -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200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Sum of Steams –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11bn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954286" y="2391608"/>
            <a:ext cx="3294134" cy="221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00B050"/>
                </a:solidFill>
                <a:latin typeface="PT Sans" pitchFamily="34" charset="0"/>
              </a:rPr>
              <a:t>Total Streams</a:t>
            </a: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</a:rPr>
              <a:t>Max of Streams -</a:t>
            </a:r>
            <a:r>
              <a:rPr lang="en-US" dirty="0">
                <a:solidFill>
                  <a:schemeClr val="accent4"/>
                </a:solidFill>
                <a:latin typeface="PT Sans" pitchFamily="34" charset="0"/>
              </a:rPr>
              <a:t>9M</a:t>
            </a: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</a:rPr>
              <a:t>Min of Steams -  </a:t>
            </a:r>
            <a:r>
              <a:rPr lang="en-US" dirty="0">
                <a:solidFill>
                  <a:schemeClr val="accent4"/>
                </a:solidFill>
                <a:latin typeface="PT Sans" pitchFamily="34" charset="0"/>
              </a:rPr>
              <a:t>1001</a:t>
            </a: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</a:rPr>
              <a:t>Average of Streams -</a:t>
            </a:r>
            <a:r>
              <a:rPr lang="en-US" dirty="0">
                <a:solidFill>
                  <a:schemeClr val="accent4"/>
                </a:solidFill>
                <a:latin typeface="PT Sans" pitchFamily="34" charset="0"/>
              </a:rPr>
              <a:t>53.71k</a:t>
            </a:r>
            <a:endParaRPr lang="en-US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</a:rPr>
              <a:t>Max of position – </a:t>
            </a:r>
            <a:r>
              <a:rPr lang="en-US" dirty="0">
                <a:solidFill>
                  <a:schemeClr val="accent4"/>
                </a:solidFill>
                <a:latin typeface="PT Sans" pitchFamily="34" charset="0"/>
              </a:rPr>
              <a:t>200</a:t>
            </a: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</a:rPr>
              <a:t>Sum of Steams</a:t>
            </a:r>
            <a:r>
              <a:rPr lang="en-US" sz="1800" dirty="0">
                <a:solidFill>
                  <a:schemeClr val="accent4"/>
                </a:solidFill>
                <a:latin typeface="PT Sans" pitchFamily="34" charset="0"/>
              </a:rPr>
              <a:t> – 26bn</a:t>
            </a:r>
            <a:endParaRPr lang="en-US" dirty="0">
              <a:solidFill>
                <a:schemeClr val="accent4"/>
              </a:solidFill>
              <a:latin typeface="PT Sans" pitchFamily="34" charset="0"/>
            </a:endParaRPr>
          </a:p>
          <a:p>
            <a:pPr>
              <a:lnSpc>
                <a:spcPts val="2672"/>
              </a:lnSpc>
            </a:pPr>
            <a:endParaRPr lang="en-US" dirty="0">
              <a:solidFill>
                <a:srgbClr val="FFFFFF"/>
              </a:solidFill>
              <a:latin typeface="PT Sans" pitchFamily="34" charset="0"/>
            </a:endParaRPr>
          </a:p>
          <a:p>
            <a:pPr>
              <a:lnSpc>
                <a:spcPts val="2672"/>
              </a:lnSpc>
            </a:pPr>
            <a:endParaRPr lang="en-US" sz="1670" dirty="0">
              <a:solidFill>
                <a:srgbClr val="FFFFFF"/>
              </a:solidFill>
              <a:latin typeface="PT Sans" pitchFamily="34" charset="0"/>
            </a:endParaRPr>
          </a:p>
          <a:p>
            <a:pPr>
              <a:lnSpc>
                <a:spcPts val="2672"/>
              </a:lnSpc>
            </a:pPr>
            <a:endParaRPr lang="en-US" sz="1670" dirty="0">
              <a:solidFill>
                <a:srgbClr val="FFFFFF"/>
              </a:solidFill>
              <a:latin typeface="PT Sans" pitchFamily="34" charset="0"/>
            </a:endParaRPr>
          </a:p>
          <a:p>
            <a:pPr marL="342900" indent="-342900">
              <a:lnSpc>
                <a:spcPts val="2672"/>
              </a:lnSpc>
              <a:buFont typeface="+mj-lt"/>
              <a:buAutoNum type="arabicPeriod"/>
            </a:pPr>
            <a:endParaRPr lang="en-US" sz="1670" dirty="0"/>
          </a:p>
        </p:txBody>
      </p:sp>
      <p:sp>
        <p:nvSpPr>
          <p:cNvPr id="10" name="Text 5"/>
          <p:cNvSpPr/>
          <p:nvPr/>
        </p:nvSpPr>
        <p:spPr>
          <a:xfrm>
            <a:off x="4787860" y="2315647"/>
            <a:ext cx="3394234" cy="6784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2"/>
              </a:lnSpc>
              <a:buNone/>
            </a:pPr>
            <a:endParaRPr lang="en-US" sz="1670" dirty="0"/>
          </a:p>
        </p:txBody>
      </p:sp>
      <p:sp>
        <p:nvSpPr>
          <p:cNvPr id="11" name="Shape 6"/>
          <p:cNvSpPr/>
          <p:nvPr/>
        </p:nvSpPr>
        <p:spPr>
          <a:xfrm>
            <a:off x="749857" y="4626769"/>
            <a:ext cx="3105170" cy="157495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Ø"/>
            </a:pPr>
            <a:r>
              <a:rPr lang="en-US" sz="1600" b="1" u="sng" dirty="0">
                <a:solidFill>
                  <a:srgbClr val="00B050"/>
                </a:solidFill>
                <a:latin typeface="PT Sans" pitchFamily="34" charset="0"/>
              </a:rPr>
              <a:t>In the year of 2017</a:t>
            </a: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Max of Streams –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8M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Min of Steams -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1001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Average of Streams –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50.15k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Max of position -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200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Sum of Steams –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9bn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961906" y="3263622"/>
            <a:ext cx="3394234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2"/>
              </a:lnSpc>
              <a:buNone/>
            </a:pPr>
            <a:endParaRPr lang="en-US" sz="1670" dirty="0"/>
          </a:p>
        </p:txBody>
      </p:sp>
      <p:sp>
        <p:nvSpPr>
          <p:cNvPr id="13" name="Text 8"/>
          <p:cNvSpPr/>
          <p:nvPr/>
        </p:nvSpPr>
        <p:spPr>
          <a:xfrm>
            <a:off x="4787860" y="3263622"/>
            <a:ext cx="3394234" cy="1017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2"/>
              </a:lnSpc>
              <a:buNone/>
            </a:pPr>
            <a:endParaRPr lang="en-US" sz="1670" dirty="0"/>
          </a:p>
        </p:txBody>
      </p:sp>
      <p:sp>
        <p:nvSpPr>
          <p:cNvPr id="15" name="Text 10"/>
          <p:cNvSpPr/>
          <p:nvPr/>
        </p:nvSpPr>
        <p:spPr>
          <a:xfrm>
            <a:off x="961906" y="4550807"/>
            <a:ext cx="3394234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2"/>
              </a:lnSpc>
              <a:buNone/>
            </a:pPr>
            <a:endParaRPr lang="en-US" sz="1670" dirty="0"/>
          </a:p>
        </p:txBody>
      </p:sp>
      <p:sp>
        <p:nvSpPr>
          <p:cNvPr id="16" name="Text 11"/>
          <p:cNvSpPr/>
          <p:nvPr/>
        </p:nvSpPr>
        <p:spPr>
          <a:xfrm>
            <a:off x="4787860" y="4550807"/>
            <a:ext cx="3394234" cy="1017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2"/>
              </a:lnSpc>
              <a:buNone/>
            </a:pPr>
            <a:endParaRPr lang="en-US" sz="1670" dirty="0"/>
          </a:p>
        </p:txBody>
      </p:sp>
      <p:sp>
        <p:nvSpPr>
          <p:cNvPr id="17" name="Shape 12"/>
          <p:cNvSpPr/>
          <p:nvPr/>
        </p:nvSpPr>
        <p:spPr>
          <a:xfrm>
            <a:off x="4468091" y="4734045"/>
            <a:ext cx="3926054" cy="22563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Ø"/>
            </a:pPr>
            <a:r>
              <a:rPr lang="en-US" sz="1600" u="sng" dirty="0">
                <a:solidFill>
                  <a:srgbClr val="00B050"/>
                </a:solidFill>
                <a:latin typeface="PT Sans" pitchFamily="34" charset="0"/>
              </a:rPr>
              <a:t>In the year of 2019</a:t>
            </a: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Max of Streams –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9M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Min of Steams -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1001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Average of Streams –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56.56k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Max of position -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200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pPr marL="285750" indent="-285750">
              <a:lnSpc>
                <a:spcPts val="2672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</a:rPr>
              <a:t>Sum of Steams – </a:t>
            </a:r>
            <a:r>
              <a:rPr lang="en-US" sz="1600" dirty="0">
                <a:solidFill>
                  <a:schemeClr val="accent4"/>
                </a:solidFill>
                <a:latin typeface="PT Sans" pitchFamily="34" charset="0"/>
              </a:rPr>
              <a:t>6bn</a:t>
            </a:r>
            <a:endParaRPr lang="en-US" sz="1600" dirty="0">
              <a:solidFill>
                <a:srgbClr val="FFFFFF"/>
              </a:solidFill>
              <a:latin typeface="PT Sans" pitchFamily="34" charset="0"/>
            </a:endParaRPr>
          </a:p>
          <a:p>
            <a:endParaRPr lang="en-IN" dirty="0"/>
          </a:p>
        </p:txBody>
      </p:sp>
      <p:sp>
        <p:nvSpPr>
          <p:cNvPr id="18" name="Text 13"/>
          <p:cNvSpPr/>
          <p:nvPr/>
        </p:nvSpPr>
        <p:spPr>
          <a:xfrm>
            <a:off x="961906" y="5837992"/>
            <a:ext cx="3394234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2"/>
              </a:lnSpc>
              <a:buNone/>
            </a:pPr>
            <a:endParaRPr lang="en-US" sz="1670" dirty="0"/>
          </a:p>
        </p:txBody>
      </p:sp>
      <p:sp>
        <p:nvSpPr>
          <p:cNvPr id="19" name="Text 14"/>
          <p:cNvSpPr/>
          <p:nvPr/>
        </p:nvSpPr>
        <p:spPr>
          <a:xfrm>
            <a:off x="4787860" y="5837992"/>
            <a:ext cx="3394234" cy="1017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2"/>
              </a:lnSpc>
              <a:buNone/>
            </a:pPr>
            <a:endParaRPr lang="en-US" sz="167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1089A9-CC15-549B-8A94-89119C558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7093" y="2180868"/>
            <a:ext cx="4817280" cy="38267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354</Words>
  <Application>Microsoft Office PowerPoint</Application>
  <PresentationFormat>Custom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Nunito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SASIKUMAR SHA</cp:lastModifiedBy>
  <cp:revision>2</cp:revision>
  <dcterms:created xsi:type="dcterms:W3CDTF">2024-07-17T02:32:24Z</dcterms:created>
  <dcterms:modified xsi:type="dcterms:W3CDTF">2024-07-17T04:06:51Z</dcterms:modified>
</cp:coreProperties>
</file>