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 id="2147483662" r:id="rId4"/>
    <p:sldMasterId id="2147483664" r:id="rId5"/>
  </p:sldMasterIdLst>
  <p:notesMasterIdLst>
    <p:notesMasterId r:id="rId7"/>
  </p:notesMasterIdLst>
  <p:sldIdLst>
    <p:sldId id="259" r:id="rId6"/>
    <p:sldId id="483" r:id="rId8"/>
    <p:sldId id="265" r:id="rId9"/>
    <p:sldId id="268" r:id="rId10"/>
    <p:sldId id="271" r:id="rId11"/>
    <p:sldId id="274" r:id="rId12"/>
    <p:sldId id="280" r:id="rId13"/>
    <p:sldId id="286" r:id="rId14"/>
    <p:sldId id="289" r:id="rId15"/>
    <p:sldId id="298" r:id="rId16"/>
    <p:sldId id="301" r:id="rId17"/>
    <p:sldId id="304" r:id="rId18"/>
    <p:sldId id="307" r:id="rId19"/>
    <p:sldId id="316" r:id="rId20"/>
    <p:sldId id="319" r:id="rId21"/>
    <p:sldId id="334" r:id="rId22"/>
    <p:sldId id="337" r:id="rId23"/>
    <p:sldId id="340" r:id="rId24"/>
    <p:sldId id="343" r:id="rId25"/>
    <p:sldId id="456" r:id="rId26"/>
    <p:sldId id="355" r:id="rId27"/>
    <p:sldId id="358" r:id="rId28"/>
    <p:sldId id="361" r:id="rId29"/>
    <p:sldId id="364" r:id="rId30"/>
    <p:sldId id="367" r:id="rId31"/>
    <p:sldId id="370" r:id="rId32"/>
    <p:sldId id="373" r:id="rId33"/>
    <p:sldId id="376" r:id="rId34"/>
    <p:sldId id="379" r:id="rId35"/>
    <p:sldId id="382" r:id="rId36"/>
    <p:sldId id="533" r:id="rId37"/>
    <p:sldId id="385" r:id="rId38"/>
    <p:sldId id="388" r:id="rId39"/>
    <p:sldId id="391" r:id="rId40"/>
    <p:sldId id="394" r:id="rId41"/>
    <p:sldId id="482" r:id="rId42"/>
    <p:sldId id="531" r:id="rId43"/>
    <p:sldId id="485" r:id="rId44"/>
    <p:sldId id="486" r:id="rId45"/>
    <p:sldId id="484" r:id="rId46"/>
  </p:sldIdLst>
  <p:sldSz cx="12192000" cy="6858000"/>
  <p:notesSz cx="6858000" cy="9144000"/>
  <p:embeddedFontLst>
    <p:embeddedFont>
      <p:font typeface="SimSun" panose="02010600030101010101" pitchFamily="2" charset="-122"/>
      <p:regular r:id="rId50"/>
    </p:embeddedFont>
    <p:embeddedFont>
      <p:font typeface="Calibri" panose="020F0502020204030204" pitchFamily="34" charset="0"/>
      <p:regular r:id="rId51"/>
      <p:bold r:id="rId52"/>
      <p:italic r:id="rId53"/>
      <p:boldItalic r:id="rId54"/>
    </p:embeddedFont>
    <p:embeddedFont>
      <p:font typeface="Calibri Light" panose="020F0302020204030204" pitchFamily="34" charset="0"/>
      <p:regular r:id="rId55"/>
      <p:italic r:id="rId56"/>
    </p:embeddedFont>
    <p:embeddedFont>
      <p:font typeface="Impact" panose="020B0806030902050204" pitchFamily="34" charset="0"/>
      <p:regular r:id="rId57"/>
    </p:embeddedFont>
    <p:embeddedFont>
      <p:font typeface="Microsoft YaHei" panose="020B0503020204020204" charset="-122"/>
      <p:regular r:id="rId58"/>
    </p:embeddedFont>
    <p:embeddedFont>
      <p:font typeface="Calibri" panose="020F0502020204030204"/>
      <p:regular r:id="rId59"/>
      <p:bold r:id="rId60"/>
      <p:italic r:id="rId61"/>
      <p:boldItalic r:id="rId62"/>
    </p:embeddedFont>
  </p:embeddedFontLst>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guideLst/>
    </p:cSldViewPr>
  </p:slide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3" Type="http://schemas.openxmlformats.org/officeDocument/2006/relationships/tags" Target="tags/tag1.xml"/><Relationship Id="rId62" Type="http://schemas.openxmlformats.org/officeDocument/2006/relationships/font" Target="fonts/font13.fntdata"/><Relationship Id="rId61" Type="http://schemas.openxmlformats.org/officeDocument/2006/relationships/font" Target="fonts/font12.fntdata"/><Relationship Id="rId60" Type="http://schemas.openxmlformats.org/officeDocument/2006/relationships/font" Target="fonts/font11.fntdata"/><Relationship Id="rId6" Type="http://schemas.openxmlformats.org/officeDocument/2006/relationships/slide" Target="slides/slide1.xml"/><Relationship Id="rId59" Type="http://schemas.openxmlformats.org/officeDocument/2006/relationships/font" Target="fonts/font10.fntdata"/><Relationship Id="rId58" Type="http://schemas.openxmlformats.org/officeDocument/2006/relationships/font" Target="fonts/font9.fntdata"/><Relationship Id="rId57" Type="http://schemas.openxmlformats.org/officeDocument/2006/relationships/font" Target="fonts/font8.fntdata"/><Relationship Id="rId56" Type="http://schemas.openxmlformats.org/officeDocument/2006/relationships/font" Target="fonts/font7.fntdata"/><Relationship Id="rId55" Type="http://schemas.openxmlformats.org/officeDocument/2006/relationships/font" Target="fonts/font6.fntdata"/><Relationship Id="rId54" Type="http://schemas.openxmlformats.org/officeDocument/2006/relationships/font" Target="fonts/font5.fntdata"/><Relationship Id="rId53" Type="http://schemas.openxmlformats.org/officeDocument/2006/relationships/font" Target="fonts/font4.fntdata"/><Relationship Id="rId52" Type="http://schemas.openxmlformats.org/officeDocument/2006/relationships/font" Target="fonts/font3.fntdata"/><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SimSun"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SimSun"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ct val="0"/>
              </a:spcBef>
              <a:spcAft>
                <a:spcPct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ct val="0"/>
              </a:spcBef>
              <a:spcAft>
                <a:spcPct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ct val="0"/>
              </a:spcBef>
              <a:spcAft>
                <a:spcPct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ct val="0"/>
              </a:spcBef>
              <a:spcAft>
                <a:spcPct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SimSun"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7362B07D-6940-44AD-8BCB-D79362FCC5A1}"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idx="1"/>
          </p:nvPr>
        </p:nvSpPr>
        <p:spPr>
          <a:noFill/>
          <a:ln>
            <a:noFill/>
          </a:ln>
        </p:spPr>
        <p:txBody>
          <a:bodyPr wrap="square" lIns="91440" tIns="45720" rIns="91440" bIns="45720" anchor="t" anchorCtr="0"/>
          <a:lstStyle/>
          <a:p>
            <a:pPr lvl="0">
              <a:spcBef>
                <a:spcPct val="0"/>
              </a:spcBef>
            </a:pPr>
            <a:r>
              <a:rPr lang="zh-CN" altLang="en-US"/>
              <a:t>亲,更多同类作品,欢迎收藏不贰店铺:</a:t>
            </a:r>
            <a:r>
              <a:rPr lang="en-US" altLang="zh-CN"/>
              <a:t>http://chn.docer.com/works?userid=14520189</a:t>
            </a:r>
            <a:endParaRPr lang="zh-CN" altLang="en-US"/>
          </a:p>
        </p:txBody>
      </p:sp>
      <p:sp>
        <p:nvSpPr>
          <p:cNvPr id="5123" name="灯片编号占位符 3"/>
          <p:cNvSpPr txBox="1">
            <a:spLocks noGrp="1"/>
          </p:cNvSpPr>
          <p:nvPr>
            <p:ph type="sldNum" sz="quarter" idx="10"/>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03976714-CB45-4612-A45C-A9323D9B2748}"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804C17B4-1222-4312-8269-148D9620EC7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DEDC7FC-BEF6-4B5F-873E-1E6DEB2A8873}"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a:t>
            </a:r>
            <a:r>
              <a:rPr lang="zh-CN" altLang="zh-CN" strike="noStrike" noProof="1">
                <a:sym typeface="+mn-ea"/>
              </a:rPr>
              <a:t>text</a:t>
            </a:r>
            <a:r>
              <a:rPr lang="zh-CN" altLang="en-US" strike="noStrike" noProof="1" smtClean="0"/>
              <a: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0E53F7D3-F7A4-4C98-9E6E-ADC2ED05495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a:t>
            </a:r>
            <a:r>
              <a:rPr lang="zh-CN" altLang="zh-CN" strike="noStrike" noProof="1">
                <a:sym typeface="+mn-ea"/>
              </a:rPr>
              <a:t>text</a:t>
            </a:r>
            <a:r>
              <a:rPr lang="zh-CN" altLang="en-US" strike="noStrike" noProof="1" smtClean="0"/>
              <a: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0E53F7D3-F7A4-4C98-9E6E-ADC2ED05495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目录页">
    <p:spTree>
      <p:nvGrpSpPr>
        <p:cNvPr id="1" name=""/>
        <p:cNvGrpSpPr/>
        <p:nvPr/>
      </p:nvGrpSpPr>
      <p:grpSpPr>
        <a:xfrm>
          <a:off x="0" y="0"/>
          <a:ext cx="0" cy="0"/>
          <a:chOff x="0" y="0"/>
          <a:chExt cx="0" cy="0"/>
        </a:xfrm>
      </p:grpSpPr>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过渡页">
    <p:spTree>
      <p:nvGrpSpPr>
        <p:cNvPr id="1" name=""/>
        <p:cNvGrpSpPr/>
        <p:nvPr/>
      </p:nvGrpSpPr>
      <p:grpSpPr>
        <a:xfrm>
          <a:off x="0" y="0"/>
          <a:ext cx="0" cy="0"/>
          <a:chOff x="0" y="0"/>
          <a:chExt cx="0" cy="0"/>
        </a:xfrm>
      </p:grpSpPr>
      <p:sp>
        <p:nvSpPr>
          <p:cNvPr id="7" name="形状"/>
          <p:cNvSpPr/>
          <p:nvPr userDrawn="1"/>
        </p:nvSpPr>
        <p:spPr>
          <a:xfrm>
            <a:off x="486206" y="1521655"/>
            <a:ext cx="4134322" cy="41343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8" name="形状"/>
          <p:cNvSpPr/>
          <p:nvPr userDrawn="1"/>
        </p:nvSpPr>
        <p:spPr>
          <a:xfrm>
            <a:off x="688723" y="1724172"/>
            <a:ext cx="3729288" cy="372928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0" name="矩形"/>
          <p:cNvSpPr/>
          <p:nvPr userDrawn="1"/>
        </p:nvSpPr>
        <p:spPr>
          <a:xfrm>
            <a:off x="1428816" y="3960717"/>
            <a:ext cx="2249103" cy="9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cxnSp>
        <p:nvCxnSpPr>
          <p:cNvPr id="13" name="直接连接符"/>
          <p:cNvCxnSpPr/>
          <p:nvPr userDrawn="1"/>
        </p:nvCxnSpPr>
        <p:spPr>
          <a:xfrm>
            <a:off x="5102933" y="3362536"/>
            <a:ext cx="6247058" cy="0"/>
          </a:xfrm>
          <a:prstGeom prst="line">
            <a:avLst/>
          </a:prstGeom>
          <a:ln w="12700">
            <a:solidFill>
              <a:schemeClr val="accent3"/>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占位符"/>
          <p:cNvSpPr>
            <a:spLocks noGrp="1"/>
          </p:cNvSpPr>
          <p:nvPr userDrawn="1">
            <p:ph type="body" sz="quarter" idx="13" hasCustomPrompt="1"/>
          </p:nvPr>
        </p:nvSpPr>
        <p:spPr>
          <a:xfrm>
            <a:off x="441676" y="4246396"/>
            <a:ext cx="4223383" cy="553998"/>
          </a:xfrm>
          <a:prstGeom prst="rect">
            <a:avLst/>
          </a:prstGeom>
          <a:noFill/>
          <a:ln>
            <a:noFill/>
          </a:ln>
        </p:spPr>
        <p:txBody>
          <a:bodyPr wrap="square" anchor="ctr">
            <a:spAutoFit/>
          </a:bodyPr>
          <a:lstStyle>
            <a:lvl1pPr marL="0" indent="0" algn="ctr">
              <a:lnSpc>
                <a:spcPct val="100000"/>
              </a:lnSpc>
              <a:buNone/>
              <a:defRPr lang="zh-CN" altLang="en-US" sz="3000" b="1" spc="0" baseline="0">
                <a:solidFill>
                  <a:schemeClr val="bg1"/>
                </a:solidFill>
                <a:latin typeface="+mj-ea"/>
                <a:ea typeface="+mj-ea"/>
              </a:defRPr>
            </a:lvl1pPr>
          </a:lstStyle>
          <a:p>
            <a:pPr marL="0" lvl="0"/>
            <a:r>
              <a:rPr lang="en-US" altLang="zh-CN" smtClean="0"/>
              <a:t>PART ONE</a:t>
            </a:r>
            <a:endParaRPr lang="en-US" altLang="zh-CN" smtClean="0"/>
          </a:p>
        </p:txBody>
      </p:sp>
      <p:sp>
        <p:nvSpPr>
          <p:cNvPr id="17" name="文本占位符"/>
          <p:cNvSpPr>
            <a:spLocks noGrp="1"/>
          </p:cNvSpPr>
          <p:nvPr userDrawn="1">
            <p:ph type="body" sz="quarter" idx="12" hasCustomPrompt="1"/>
          </p:nvPr>
        </p:nvSpPr>
        <p:spPr>
          <a:xfrm>
            <a:off x="5108361" y="3725577"/>
            <a:ext cx="6426414" cy="1015663"/>
          </a:xfrm>
          <a:prstGeom prst="rect">
            <a:avLst/>
          </a:prstGeom>
        </p:spPr>
        <p:txBody>
          <a:bodyPr wrap="square" anchor="t">
            <a:spAutoFit/>
          </a:bodyPr>
          <a:lstStyle>
            <a:lvl1pPr marL="0" indent="0">
              <a:lnSpc>
                <a:spcPct val="150000"/>
              </a:lnSpc>
              <a:buNone/>
              <a:defRPr sz="2000" spc="150" baseline="0">
                <a:solidFill>
                  <a:schemeClr val="accent3"/>
                </a:solidFill>
              </a:defRPr>
            </a:lvl1pPr>
          </a:lstStyle>
          <a:p>
            <a:pPr lvl="0"/>
            <a:r>
              <a:rPr lang="zh-CN" altLang="en-US" smtClean="0"/>
              <a:t>单击此处添加您的文字内容，或复制文本粘贴至此，字间距和行间距均可自行调节。</a:t>
            </a:r>
            <a:endParaRPr lang="zh-CN" altLang="en-US"/>
          </a:p>
        </p:txBody>
      </p:sp>
      <p:sp>
        <p:nvSpPr>
          <p:cNvPr id="16" name="标题占位符"/>
          <p:cNvSpPr>
            <a:spLocks noGrp="1"/>
          </p:cNvSpPr>
          <p:nvPr userDrawn="1">
            <p:ph type="body" sz="quarter" idx="11" hasCustomPrompt="1"/>
          </p:nvPr>
        </p:nvSpPr>
        <p:spPr>
          <a:xfrm>
            <a:off x="5108360" y="2226173"/>
            <a:ext cx="7083640" cy="861774"/>
          </a:xfrm>
          <a:prstGeom prst="rect">
            <a:avLst/>
          </a:prstGeom>
        </p:spPr>
        <p:txBody>
          <a:bodyPr wrap="square" anchor="ctr">
            <a:spAutoFit/>
          </a:bodyPr>
          <a:lstStyle>
            <a:lvl1pPr marL="0" indent="0" algn="l">
              <a:lnSpc>
                <a:spcPct val="100000"/>
              </a:lnSpc>
              <a:buNone/>
              <a:defRPr lang="zh-CN" altLang="en-US" sz="5000" b="1" spc="600">
                <a:solidFill>
                  <a:schemeClr val="accent3"/>
                </a:solidFill>
                <a:latin typeface="+mj-ea"/>
                <a:ea typeface="+mj-ea"/>
              </a:defRPr>
            </a:lvl1pPr>
          </a:lstStyle>
          <a:p>
            <a:pPr marL="0" lvl="0"/>
            <a:r>
              <a:rPr lang="zh-CN" altLang="en-US" smtClean="0"/>
              <a:t>添加标题</a:t>
            </a:r>
            <a:endParaRPr lang="zh-CN" altLang="en-US"/>
          </a:p>
        </p:txBody>
      </p:sp>
      <p:sp>
        <p:nvSpPr>
          <p:cNvPr id="15" name="数字占位符"/>
          <p:cNvSpPr>
            <a:spLocks noGrp="1"/>
          </p:cNvSpPr>
          <p:nvPr userDrawn="1">
            <p:ph type="body" sz="quarter" idx="10" hasCustomPrompt="1"/>
          </p:nvPr>
        </p:nvSpPr>
        <p:spPr>
          <a:xfrm>
            <a:off x="441676" y="1944265"/>
            <a:ext cx="4223383" cy="2062103"/>
          </a:xfrm>
          <a:prstGeom prst="rect">
            <a:avLst/>
          </a:prstGeom>
          <a:noFill/>
        </p:spPr>
        <p:txBody>
          <a:bodyPr wrap="square" rtlCol="0" anchor="ctr">
            <a:spAutoFit/>
          </a:bodyPr>
          <a:lstStyle>
            <a:lvl1pPr marL="0" indent="0" algn="ctr">
              <a:lnSpc>
                <a:spcPct val="100000"/>
              </a:lnSpc>
              <a:buFontTx/>
              <a:buNone/>
              <a:defRPr lang="zh-CN" altLang="en-US" sz="12800" b="0" i="0" u="none">
                <a:solidFill>
                  <a:schemeClr val="bg1"/>
                </a:solidFill>
                <a:effectLst/>
                <a:latin typeface="Impact" panose="020B0806030902050204" pitchFamily="34" charset="0"/>
                <a:ea typeface="+mj-ea"/>
                <a:cs typeface="Arial" panose="020B0604020202020204" pitchFamily="34" charset="0"/>
              </a:defRPr>
            </a:lvl1pPr>
          </a:lstStyle>
          <a:p>
            <a:pPr marL="0" lvl="0"/>
            <a:r>
              <a:rPr lang="en-US" altLang="zh-CN" smtClean="0"/>
              <a:t>01</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23" presetClass="entr" presetSubtype="16"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500"/>
                                        <p:tgtEl>
                                          <p:spTgt spid="17">
                                            <p:txEl>
                                              <p:pRg st="0" end="0"/>
                                            </p:txEl>
                                          </p:spTgt>
                                        </p:tgtEl>
                                      </p:cBhvr>
                                    </p:animEffect>
                                    <p:anim calcmode="lin" valueType="num">
                                      <p:cBhvr>
                                        <p:cTn id="36"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7"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8" grpId="0">
        <p:tmplLst>
          <p:tmpl lvl="0">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P spid="17" grpId="0" build="p">
        <p:tmplLst>
          <p:tmpl lvl="1">
            <p:tnLst>
              <p:par>
                <p:cTn presetID="42"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anim calcmode="lin" valueType="num">
                      <p:cBhvr>
                        <p:cTn dur="500" fill="hold"/>
                        <p:tgtEl>
                          <p:spTgt spid="17"/>
                        </p:tgtEl>
                        <p:attrNameLst>
                          <p:attrName>ppt_x</p:attrName>
                        </p:attrNameLst>
                      </p:cBhvr>
                      <p:tavLst>
                        <p:tav tm="0">
                          <p:val>
                            <p:strVal val="#ppt_x"/>
                          </p:val>
                        </p:tav>
                        <p:tav tm="100000">
                          <p:val>
                            <p:strVal val="#ppt_x"/>
                          </p:val>
                        </p:tav>
                      </p:tavLst>
                    </p:anim>
                    <p:anim calcmode="lin" valueType="num">
                      <p:cBhvr>
                        <p:cTn dur="500" fill="hold"/>
                        <p:tgtEl>
                          <p:spTgt spid="17"/>
                        </p:tgtEl>
                        <p:attrNameLst>
                          <p:attrName>ppt_y</p:attrName>
                        </p:attrNameLst>
                      </p:cBhvr>
                      <p:tavLst>
                        <p:tav tm="0">
                          <p:val>
                            <p:strVal val="#ppt_y+.1"/>
                          </p:val>
                        </p:tav>
                        <p:tav tm="100000">
                          <p:val>
                            <p:strVal val="#ppt_y"/>
                          </p:val>
                        </p:tav>
                      </p:tavLst>
                    </p:anim>
                  </p:childTnLst>
                </p:cTn>
              </p:par>
            </p:tnLst>
          </p:tmpl>
        </p:tmplLst>
      </p:bldP>
      <p:bldP spid="16" grpId="0">
        <p:tmplLst>
          <p:tmpl lvl="0">
            <p:tnLst>
              <p:par>
                <p:cTn presetID="9"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dissolve">
                      <p:cBhvr>
                        <p:cTn dur="500"/>
                        <p:tgtEl>
                          <p:spTgt spid="16"/>
                        </p:tgtEl>
                      </p:cBhvr>
                    </p:animEffect>
                  </p:childTnLst>
                </p:cTn>
              </p:par>
            </p:tnLst>
          </p:tmpl>
        </p:tmplLst>
      </p:bldP>
      <p:bldP spid="15" grpId="0">
        <p:tmplLst>
          <p:tmpl lvl="0">
            <p:tnLst>
              <p:par>
                <p:cTn presetID="23" presetClass="entr" presetSubtype="16"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内容页">
    <p:spTree>
      <p:nvGrpSpPr>
        <p:cNvPr id="1" name=""/>
        <p:cNvGrpSpPr/>
        <p:nvPr/>
      </p:nvGrpSpPr>
      <p:grpSpPr>
        <a:xfrm>
          <a:off x="0" y="0"/>
          <a:ext cx="0" cy="0"/>
          <a:chOff x="0" y="0"/>
          <a:chExt cx="0" cy="0"/>
        </a:xfrm>
      </p:grpSpPr>
      <p:cxnSp>
        <p:nvCxnSpPr>
          <p:cNvPr id="12" name="直接连接符"/>
          <p:cNvCxnSpPr/>
          <p:nvPr userDrawn="1"/>
        </p:nvCxnSpPr>
        <p:spPr>
          <a:xfrm>
            <a:off x="657450" y="530531"/>
            <a:ext cx="3600000" cy="0"/>
          </a:xfrm>
          <a:prstGeom prst="line">
            <a:avLst/>
          </a:prstGeom>
          <a:ln w="6350">
            <a:solidFill>
              <a:schemeClr val="accent3"/>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p:cNvCxnSpPr/>
          <p:nvPr userDrawn="1"/>
        </p:nvCxnSpPr>
        <p:spPr>
          <a:xfrm>
            <a:off x="7934550" y="537187"/>
            <a:ext cx="3600000" cy="0"/>
          </a:xfrm>
          <a:prstGeom prst="line">
            <a:avLst/>
          </a:prstGeom>
          <a:ln w="6350">
            <a:solidFill>
              <a:schemeClr val="accent3"/>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标题占位符"/>
          <p:cNvSpPr>
            <a:spLocks noGrp="1"/>
          </p:cNvSpPr>
          <p:nvPr>
            <p:ph type="body" sz="quarter" idx="10" hasCustomPrompt="1"/>
          </p:nvPr>
        </p:nvSpPr>
        <p:spPr>
          <a:xfrm>
            <a:off x="1776068" y="236437"/>
            <a:ext cx="8639865" cy="630942"/>
          </a:xfrm>
          <a:prstGeom prst="rect">
            <a:avLst/>
          </a:prstGeom>
        </p:spPr>
        <p:txBody>
          <a:bodyPr wrap="square" anchor="ctr">
            <a:spAutoFit/>
          </a:bodyPr>
          <a:lstStyle>
            <a:lvl1pPr marL="0" indent="0" algn="ctr">
              <a:lnSpc>
                <a:spcPct val="100000"/>
              </a:lnSpc>
              <a:buFontTx/>
              <a:buNone/>
              <a:defRPr lang="zh-CN" altLang="en-US" sz="3500" b="1" spc="300" smtClean="0">
                <a:solidFill>
                  <a:schemeClr val="accent3"/>
                </a:solidFill>
                <a:latin typeface="+mj-ea"/>
                <a:ea typeface="+mj-ea"/>
              </a:defRPr>
            </a:lvl1pPr>
          </a:lstStyle>
          <a:p>
            <a:pPr marL="0" lvl="0"/>
            <a:r>
              <a:rPr lang="zh-CN" altLang="en-US" smtClean="0"/>
              <a:t>点击添加标题</a:t>
            </a:r>
            <a:endParaRPr lang="zh-CN"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barn(outVertical)">
                                      <p:cBhvr>
                                        <p:cTn id="1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6" presetClass="entr" presetSubtype="37"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barn(outVertical)">
                      <p:cBhvr>
                        <p:cTn dur="500"/>
                        <p:tgtEl>
                          <p:spTgt spid="1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2C8F5F4-5CF5-4443-B93D-1DF52A2DF6BD}"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FCFE620A-AE99-486D-94AF-389A6690D4A6}"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5297D990-8778-46F0-B996-7AFBBBAF9B4C}"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19BDAF87-9A5B-42DE-BB6E-5ED99BF3080A}"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5CD55C7C-EC6F-4A5A-B389-A170B56992FD}"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2391B9E-F86D-425B-9E72-7A1F90CDF56D}"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DC680CFA-0280-4EC3-A20F-C6E3EB531776}"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77673F8C-A69B-4D82-86B8-D9081448B087}"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jpeg"/><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jpeg"/><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7" Type="http://schemas.openxmlformats.org/officeDocument/2006/relationships/theme" Target="../theme/theme4.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a:t>Click to edit Master title style</a:t>
            </a:r>
            <a:endParaRPr lang="zh-CN" altLang="en-US"/>
          </a:p>
        </p:txBody>
      </p:sp>
      <p:sp>
        <p:nvSpPr>
          <p:cNvPr id="1027" name="文本占位符 2"/>
          <p:cNvSpPr>
            <a:spLocks noGrp="1"/>
          </p:cNvSpPr>
          <p:nvPr>
            <p:ph type="body" idx="5"/>
          </p:nvPr>
        </p:nvSpPr>
        <p:spPr>
          <a:xfrm>
            <a:off x="838200" y="1825625"/>
            <a:ext cx="10515600" cy="4351338"/>
          </a:xfrm>
          <a:prstGeom prst="rect">
            <a:avLst/>
          </a:prstGeom>
          <a:noFill/>
          <a:ln w="9525">
            <a:noFill/>
          </a:ln>
        </p:spPr>
        <p:txBody>
          <a:bodyPr anchor="t" anchorCtr="0"/>
          <a:lstStyle/>
          <a:p>
            <a:pPr lvl="0"/>
            <a:r>
              <a:rPr lang="zh-CN" altLang="en-US"/>
              <a:t>Click to edit Master </a:t>
            </a:r>
            <a:r>
              <a:rPr lang="zh-CN" altLang="zh-CN"/>
              <a:t>text</a:t>
            </a:r>
            <a:r>
              <a:rPr lang="zh-CN" altLang="en-US"/>
              <a: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zh-CN"/>
            </a:defPPr>
            <a:lvl1pPr marL="0" lvl="0" indent="0" algn="l" defTabSz="914400" rtl="0" eaLnBrk="1" fontAlgn="auto" latinLnBrk="0" hangingPunct="1">
              <a:lnSpc>
                <a:spcPct val="100000"/>
              </a:lnSpc>
              <a:spcBef>
                <a:spcPct val="0"/>
              </a:spcBef>
              <a:spcAft>
                <a:spcPct val="0"/>
              </a:spcAft>
              <a:buNone/>
              <a:defRPr sz="1200" b="0" i="0" u="none" kern="1200" baseline="0">
                <a:solidFill>
                  <a:schemeClr val="tx1">
                    <a:tint val="75000"/>
                  </a:schemeClr>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zh-CN"/>
            </a:defPPr>
            <a:lvl1pPr marL="0" lvl="0" indent="0" algn="ctr" defTabSz="914400" rtl="0" eaLnBrk="1" fontAlgn="auto" latinLnBrk="0" hangingPunct="1">
              <a:lnSpc>
                <a:spcPct val="100000"/>
              </a:lnSpc>
              <a:spcBef>
                <a:spcPct val="0"/>
              </a:spcBef>
              <a:spcAft>
                <a:spcPct val="0"/>
              </a:spcAft>
              <a:buNone/>
              <a:defRPr sz="1200" b="0" i="0" u="none" kern="1200" baseline="0">
                <a:solidFill>
                  <a:schemeClr val="tx1">
                    <a:tint val="75000"/>
                  </a:schemeClr>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zh-CN"/>
            </a:defPPr>
            <a:lvl1pPr marL="0" lvl="0" indent="0" algn="r" defTabSz="914400" rtl="0" eaLnBrk="1" fontAlgn="auto" latinLnBrk="0" hangingPunct="1">
              <a:lnSpc>
                <a:spcPct val="100000"/>
              </a:lnSpc>
              <a:spcBef>
                <a:spcPct val="0"/>
              </a:spcBef>
              <a:spcAft>
                <a:spcPct val="0"/>
              </a:spcAft>
              <a:buNone/>
              <a:defRPr sz="1200" b="0" i="0" u="none" kern="1200" baseline="0">
                <a:solidFill>
                  <a:schemeClr val="tx1">
                    <a:tint val="75000"/>
                  </a:schemeClr>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0E53F7D3-F7A4-4C98-9E6E-ADC2ED05495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Lst>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a:t>Click to edit Master title style</a:t>
            </a:r>
            <a:endParaRPr lang="zh-CN" altLang="en-US"/>
          </a:p>
        </p:txBody>
      </p:sp>
      <p:sp>
        <p:nvSpPr>
          <p:cNvPr id="1027" name="文本占位符 2"/>
          <p:cNvSpPr>
            <a:spLocks noGrp="1"/>
          </p:cNvSpPr>
          <p:nvPr>
            <p:ph type="body" idx="5"/>
          </p:nvPr>
        </p:nvSpPr>
        <p:spPr>
          <a:xfrm>
            <a:off x="838200" y="1825625"/>
            <a:ext cx="10515600" cy="4351338"/>
          </a:xfrm>
          <a:prstGeom prst="rect">
            <a:avLst/>
          </a:prstGeom>
          <a:noFill/>
          <a:ln w="9525">
            <a:noFill/>
          </a:ln>
        </p:spPr>
        <p:txBody>
          <a:bodyPr anchor="t" anchorCtr="0"/>
          <a:lstStyle/>
          <a:p>
            <a:pPr lvl="0"/>
            <a:r>
              <a:rPr lang="zh-CN" altLang="en-US"/>
              <a:t>Click to edit Master </a:t>
            </a:r>
            <a:r>
              <a:rPr lang="zh-CN" altLang="zh-CN"/>
              <a:t>text</a:t>
            </a:r>
            <a:r>
              <a:rPr lang="zh-CN" altLang="en-US"/>
              <a: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zh-CN"/>
            </a:defPPr>
            <a:lvl1pPr marL="0" lvl="0" indent="0" algn="l" defTabSz="914400" rtl="0" eaLnBrk="1" fontAlgn="auto" latinLnBrk="0" hangingPunct="1">
              <a:lnSpc>
                <a:spcPct val="100000"/>
              </a:lnSpc>
              <a:spcBef>
                <a:spcPct val="0"/>
              </a:spcBef>
              <a:spcAft>
                <a:spcPct val="0"/>
              </a:spcAft>
              <a:buNone/>
              <a:defRPr sz="1200" b="0" i="0" u="none" kern="1200" baseline="0">
                <a:solidFill>
                  <a:schemeClr val="tx1">
                    <a:tint val="75000"/>
                  </a:schemeClr>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zh-CN"/>
            </a:defPPr>
            <a:lvl1pPr marL="0" lvl="0" indent="0" algn="ctr" defTabSz="914400" rtl="0" eaLnBrk="1" fontAlgn="auto" latinLnBrk="0" hangingPunct="1">
              <a:lnSpc>
                <a:spcPct val="100000"/>
              </a:lnSpc>
              <a:spcBef>
                <a:spcPct val="0"/>
              </a:spcBef>
              <a:spcAft>
                <a:spcPct val="0"/>
              </a:spcAft>
              <a:buNone/>
              <a:defRPr sz="1200" b="0" i="0" u="none" kern="1200" baseline="0">
                <a:solidFill>
                  <a:schemeClr val="tx1">
                    <a:tint val="75000"/>
                  </a:schemeClr>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zh-CN"/>
            </a:defPPr>
            <a:lvl1pPr marL="0" lvl="0" indent="0" algn="r" defTabSz="914400" rtl="0" eaLnBrk="1" fontAlgn="auto" latinLnBrk="0" hangingPunct="1">
              <a:lnSpc>
                <a:spcPct val="100000"/>
              </a:lnSpc>
              <a:spcBef>
                <a:spcPct val="0"/>
              </a:spcBef>
              <a:spcAft>
                <a:spcPct val="0"/>
              </a:spcAft>
              <a:buNone/>
              <a:defRPr sz="1200" b="0" i="0" u="none" kern="1200" baseline="0">
                <a:solidFill>
                  <a:schemeClr val="tx1">
                    <a:tint val="75000"/>
                  </a:schemeClr>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0E53F7D3-F7A4-4C98-9E6E-ADC2ED05495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3" r:id="rId1"/>
  </p:sldLayoutIdLst>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a:xfrm>
          <a:off x="0" y="0"/>
          <a:ext cx="0" cy="0"/>
          <a:chOff x="0" y="0"/>
          <a:chExt cx="0" cy="0"/>
        </a:xfrm>
      </p:grpSpPr>
      <p:pic>
        <p:nvPicPr>
          <p:cNvPr id="7" name="图片"/>
          <p:cNvPicPr>
            <a:picLocks noChangeAspect="1"/>
          </p:cNvPicPr>
          <p:nvPr userDrawn="1"/>
        </p:nvPicPr>
        <p:blipFill>
          <a:blip r:embed="rId6">
            <a:extLst>
              <a:ext uri="{28A0092B-C50C-407E-A947-70E740481C1C}">
                <a14:useLocalDpi xmlns:a14="http://schemas.microsoft.com/office/drawing/2010/main" val="0"/>
              </a:ext>
            </a:extLst>
          </a:blip>
          <a:srcRect t="2" b="39"/>
          <a:stretch>
            <a:fillRect/>
          </a:stretch>
        </p:blipFill>
        <p:spPr>
          <a:xfrm>
            <a:off x="-600" y="0"/>
            <a:ext cx="12193200" cy="6858000"/>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2"/>
          <p:cNvSpPr txBox="1"/>
          <p:nvPr/>
        </p:nvSpPr>
        <p:spPr>
          <a:xfrm>
            <a:off x="6731635" y="4431030"/>
            <a:ext cx="4888865" cy="1814830"/>
          </a:xfrm>
          <a:prstGeom prst="rect">
            <a:avLst/>
          </a:prstGeom>
          <a:noFill/>
        </p:spPr>
        <p:txBody>
          <a:bodyPr wrap="square" rtlCol="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a:lstStyle>
          <a:p>
            <a:r>
              <a:rPr lang="en-US" sz="2800"/>
              <a:t>NARMATHA P   -  510619104051</a:t>
            </a:r>
            <a:endParaRPr lang="en-US" sz="2800"/>
          </a:p>
          <a:p>
            <a:r>
              <a:rPr lang="en-US" sz="2800"/>
              <a:t>RAJESHWARI R -  510619104055</a:t>
            </a:r>
            <a:endParaRPr lang="en-US" sz="2800"/>
          </a:p>
          <a:p>
            <a:r>
              <a:rPr lang="en-US" sz="2800"/>
              <a:t>SASI REKA A      -  510619104061</a:t>
            </a:r>
            <a:endParaRPr lang="en-US" sz="2800"/>
          </a:p>
          <a:p>
            <a:endParaRPr lang="en-US" sz="2800"/>
          </a:p>
        </p:txBody>
      </p:sp>
      <p:graphicFrame>
        <p:nvGraphicFramePr>
          <p:cNvPr id="2" name="Table 1"/>
          <p:cNvGraphicFramePr>
            <a:graphicFrameLocks noGrp="1"/>
          </p:cNvGraphicFramePr>
          <p:nvPr/>
        </p:nvGraphicFramePr>
        <p:xfrm>
          <a:off x="6400800" y="4431030"/>
          <a:ext cx="5365115" cy="1392555"/>
        </p:xfrm>
        <a:graphic>
          <a:graphicData uri="http://schemas.openxmlformats.org/drawingml/2006/table">
            <a:tbl>
              <a:tblPr firstRow="1" bandRow="1">
                <a:tableStyleId>{5C22544A-7EE6-4342-B048-85BDC9FD1C3A}</a:tableStyleId>
              </a:tblPr>
              <a:tblGrid>
                <a:gridCol w="5365115"/>
              </a:tblGrid>
              <a:tr h="1392555">
                <a:tc>
                  <a:txBody>
                    <a:bodyPr wrap="square"/>
                    <a:lstStyle/>
                    <a:p>
                      <a:pPr>
                        <a:buNone/>
                      </a:pPr>
                      <a:r>
                        <a:rPr lang="en-US"/>
                        <a:t> </a:t>
                      </a:r>
                      <a:endParaRPr lang="en-US"/>
                    </a:p>
                  </a:txBody>
                  <a:tcPr vert="horz">
                    <a:noFill/>
                  </a:tcPr>
                </a:tc>
              </a:tr>
            </a:tbl>
          </a:graphicData>
        </a:graphic>
      </p:graphicFrame>
      <p:sp>
        <p:nvSpPr>
          <p:cNvPr id="4" name="Text Box 3"/>
          <p:cNvSpPr txBox="1"/>
          <p:nvPr/>
        </p:nvSpPr>
        <p:spPr>
          <a:xfrm>
            <a:off x="7678420" y="1187450"/>
            <a:ext cx="309880" cy="368300"/>
          </a:xfrm>
          <a:prstGeom prst="rect">
            <a:avLst/>
          </a:prstGeom>
          <a:noFill/>
        </p:spPr>
        <p:txBody>
          <a:bodyPr wrap="none" rtlCol="0">
            <a:spAutoFit/>
          </a:bodyPr>
          <a:p>
            <a:endParaRPr lang="en-US"/>
          </a:p>
        </p:txBody>
      </p:sp>
      <p:sp>
        <p:nvSpPr>
          <p:cNvPr id="5" name="Text Box 4"/>
          <p:cNvSpPr txBox="1"/>
          <p:nvPr/>
        </p:nvSpPr>
        <p:spPr>
          <a:xfrm>
            <a:off x="6023610" y="1557020"/>
            <a:ext cx="309880" cy="368300"/>
          </a:xfrm>
          <a:prstGeom prst="rect">
            <a:avLst/>
          </a:prstGeom>
          <a:noFill/>
        </p:spPr>
        <p:txBody>
          <a:bodyPr wrap="none" rtlCol="0">
            <a:spAutoFit/>
          </a:bodyPr>
          <a:p>
            <a:endParaRPr lang="en-US"/>
          </a:p>
        </p:txBody>
      </p:sp>
      <p:sp>
        <p:nvSpPr>
          <p:cNvPr id="6" name="Text Box 5"/>
          <p:cNvSpPr txBox="1"/>
          <p:nvPr/>
        </p:nvSpPr>
        <p:spPr>
          <a:xfrm>
            <a:off x="4871720" y="2060575"/>
            <a:ext cx="6561455" cy="1568450"/>
          </a:xfrm>
          <a:prstGeom prst="rect">
            <a:avLst/>
          </a:prstGeom>
          <a:noFill/>
        </p:spPr>
        <p:txBody>
          <a:bodyPr wrap="square" rtlCol="0">
            <a:spAutoFit/>
          </a:bodyPr>
          <a:p>
            <a:pPr algn="ctr"/>
            <a:endParaRPr lang="en-US" sz="4800">
              <a:highlight>
                <a:srgbClr val="00FFFF"/>
              </a:highlight>
            </a:endParaRPr>
          </a:p>
          <a:p>
            <a:endParaRPr lang="en-US" sz="4800"/>
          </a:p>
        </p:txBody>
      </p:sp>
      <p:sp>
        <p:nvSpPr>
          <p:cNvPr id="7" name="Text Box 6"/>
          <p:cNvSpPr txBox="1"/>
          <p:nvPr/>
        </p:nvSpPr>
        <p:spPr>
          <a:xfrm>
            <a:off x="1666875" y="2060575"/>
            <a:ext cx="9023985" cy="1938020"/>
          </a:xfrm>
          <a:prstGeom prst="rect">
            <a:avLst/>
          </a:prstGeom>
          <a:noFill/>
        </p:spPr>
        <p:txBody>
          <a:bodyPr wrap="square" rtlCol="0">
            <a:spAutoFit/>
          </a:bodyPr>
          <a:p>
            <a:r>
              <a:rPr lang="en-US" sz="4000">
                <a:solidFill>
                  <a:schemeClr val="bg1"/>
                </a:solidFill>
                <a:effectLst>
                  <a:glow rad="139700">
                    <a:schemeClr val="accent2">
                      <a:satMod val="175000"/>
                      <a:alpha val="40000"/>
                    </a:schemeClr>
                  </a:glow>
                </a:effectLst>
              </a:rPr>
              <a:t>REMOTE DATA INTEGRITY MONITORING</a:t>
            </a:r>
            <a:r>
              <a:rPr lang="en-US" sz="2800">
                <a:solidFill>
                  <a:schemeClr val="bg1"/>
                </a:solidFill>
                <a:effectLst>
                  <a:glow rad="139700">
                    <a:schemeClr val="accent2">
                      <a:satMod val="175000"/>
                      <a:alpha val="40000"/>
                    </a:schemeClr>
                  </a:glow>
                </a:effectLst>
              </a:rPr>
              <a:t> </a:t>
            </a:r>
            <a:r>
              <a:rPr lang="en-US" sz="4000">
                <a:solidFill>
                  <a:schemeClr val="bg1"/>
                </a:solidFill>
                <a:effectLst>
                  <a:glow rad="139700">
                    <a:schemeClr val="accent2">
                      <a:satMod val="175000"/>
                      <a:alpha val="40000"/>
                    </a:schemeClr>
                  </a:glow>
                </a:effectLst>
              </a:rPr>
              <a:t>WITH THE DESIGNATED VERIFIER WHILE IDENTITY BASED PRIVACY  PRESERVED</a:t>
            </a:r>
            <a:endParaRPr lang="en-US" sz="4000">
              <a:solidFill>
                <a:schemeClr val="bg1"/>
              </a:solidFill>
              <a:effectLst>
                <a:glow rad="139700">
                  <a:schemeClr val="accent2">
                    <a:satMod val="175000"/>
                    <a:alpha val="40000"/>
                  </a:schemeClr>
                </a:glow>
              </a:effectLst>
            </a:endParaRPr>
          </a:p>
        </p:txBody>
      </p:sp>
      <p:grpSp>
        <p:nvGrpSpPr>
          <p:cNvPr id="4097" name="组合 240"/>
          <p:cNvGrpSpPr/>
          <p:nvPr/>
        </p:nvGrpSpPr>
        <p:grpSpPr>
          <a:xfrm rot="-5400000">
            <a:off x="10123805" y="-928370"/>
            <a:ext cx="2904490" cy="3391535"/>
            <a:chOff x="-89999" y="4039629"/>
            <a:chExt cx="3256061" cy="3285168"/>
          </a:xfrm>
        </p:grpSpPr>
        <p:sp>
          <p:nvSpPr>
            <p:cNvPr id="242" name="椭圆 241"/>
            <p:cNvSpPr/>
            <p:nvPr/>
          </p:nvSpPr>
          <p:spPr>
            <a:xfrm>
              <a:off x="565810" y="4039629"/>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3" name="椭圆 242"/>
            <p:cNvSpPr/>
            <p:nvPr/>
          </p:nvSpPr>
          <p:spPr>
            <a:xfrm>
              <a:off x="1216211" y="4043684"/>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4" name="椭圆 243"/>
            <p:cNvSpPr/>
            <p:nvPr/>
          </p:nvSpPr>
          <p:spPr>
            <a:xfrm>
              <a:off x="1867964" y="4039629"/>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 name="椭圆 244"/>
            <p:cNvSpPr/>
            <p:nvPr/>
          </p:nvSpPr>
          <p:spPr>
            <a:xfrm>
              <a:off x="-89999" y="4698014"/>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6" name="椭圆 245"/>
            <p:cNvSpPr/>
            <p:nvPr/>
          </p:nvSpPr>
          <p:spPr>
            <a:xfrm>
              <a:off x="565810" y="4698014"/>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7" name="椭圆 246"/>
            <p:cNvSpPr/>
            <p:nvPr/>
          </p:nvSpPr>
          <p:spPr>
            <a:xfrm>
              <a:off x="1212154" y="4698014"/>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8" name="椭圆 247"/>
            <p:cNvSpPr/>
            <p:nvPr/>
          </p:nvSpPr>
          <p:spPr>
            <a:xfrm>
              <a:off x="1867964" y="4698014"/>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9" name="椭圆 248"/>
            <p:cNvSpPr/>
            <p:nvPr/>
          </p:nvSpPr>
          <p:spPr>
            <a:xfrm>
              <a:off x="2514309" y="4698014"/>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0" name="椭圆 249"/>
            <p:cNvSpPr/>
            <p:nvPr/>
          </p:nvSpPr>
          <p:spPr>
            <a:xfrm>
              <a:off x="-89999" y="5356400"/>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1" name="椭圆 250"/>
            <p:cNvSpPr/>
            <p:nvPr/>
          </p:nvSpPr>
          <p:spPr>
            <a:xfrm>
              <a:off x="565810" y="5356400"/>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2" name="椭圆 251"/>
            <p:cNvSpPr/>
            <p:nvPr/>
          </p:nvSpPr>
          <p:spPr>
            <a:xfrm>
              <a:off x="1212154" y="5356400"/>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3" name="椭圆 252"/>
            <p:cNvSpPr/>
            <p:nvPr/>
          </p:nvSpPr>
          <p:spPr>
            <a:xfrm>
              <a:off x="1867964" y="5356400"/>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4" name="椭圆 253"/>
            <p:cNvSpPr/>
            <p:nvPr/>
          </p:nvSpPr>
          <p:spPr>
            <a:xfrm>
              <a:off x="2514309" y="5356400"/>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5" name="椭圆 254"/>
            <p:cNvSpPr/>
            <p:nvPr/>
          </p:nvSpPr>
          <p:spPr>
            <a:xfrm>
              <a:off x="-89999" y="6014785"/>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 name="椭圆 255"/>
            <p:cNvSpPr/>
            <p:nvPr/>
          </p:nvSpPr>
          <p:spPr>
            <a:xfrm>
              <a:off x="565810" y="6014785"/>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7" name="椭圆 256"/>
            <p:cNvSpPr/>
            <p:nvPr/>
          </p:nvSpPr>
          <p:spPr>
            <a:xfrm>
              <a:off x="1212154" y="6014785"/>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8" name="椭圆 257"/>
            <p:cNvSpPr/>
            <p:nvPr/>
          </p:nvSpPr>
          <p:spPr>
            <a:xfrm>
              <a:off x="1867964" y="6014785"/>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9" name="椭圆 258"/>
            <p:cNvSpPr/>
            <p:nvPr/>
          </p:nvSpPr>
          <p:spPr>
            <a:xfrm>
              <a:off x="2514309" y="6014785"/>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0" name="椭圆 259"/>
            <p:cNvSpPr/>
            <p:nvPr/>
          </p:nvSpPr>
          <p:spPr>
            <a:xfrm>
              <a:off x="-89999" y="6673171"/>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1" name="椭圆 260"/>
            <p:cNvSpPr/>
            <p:nvPr/>
          </p:nvSpPr>
          <p:spPr>
            <a:xfrm>
              <a:off x="565810" y="6673171"/>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2" name="椭圆 261"/>
            <p:cNvSpPr/>
            <p:nvPr/>
          </p:nvSpPr>
          <p:spPr>
            <a:xfrm>
              <a:off x="1212154" y="6673171"/>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3" name="椭圆 262"/>
            <p:cNvSpPr/>
            <p:nvPr/>
          </p:nvSpPr>
          <p:spPr>
            <a:xfrm>
              <a:off x="1867964" y="6673171"/>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4" name="椭圆 263"/>
            <p:cNvSpPr/>
            <p:nvPr/>
          </p:nvSpPr>
          <p:spPr>
            <a:xfrm>
              <a:off x="2514309" y="6673171"/>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3" name="组合 5"/>
          <p:cNvGrpSpPr/>
          <p:nvPr/>
        </p:nvGrpSpPr>
        <p:grpSpPr>
          <a:xfrm>
            <a:off x="-1193800" y="4528503"/>
            <a:ext cx="3822700" cy="3857625"/>
            <a:chOff x="-89999" y="4039629"/>
            <a:chExt cx="3256061" cy="3285168"/>
          </a:xfrm>
        </p:grpSpPr>
        <p:sp>
          <p:nvSpPr>
            <p:cNvPr id="34" name="椭圆 38"/>
            <p:cNvSpPr/>
            <p:nvPr/>
          </p:nvSpPr>
          <p:spPr>
            <a:xfrm>
              <a:off x="561754" y="4039629"/>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椭圆 39"/>
            <p:cNvSpPr/>
            <p:nvPr/>
          </p:nvSpPr>
          <p:spPr>
            <a:xfrm>
              <a:off x="1212155" y="4039629"/>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椭圆 40"/>
            <p:cNvSpPr/>
            <p:nvPr/>
          </p:nvSpPr>
          <p:spPr>
            <a:xfrm>
              <a:off x="1863908" y="4039629"/>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椭圆 49"/>
            <p:cNvSpPr/>
            <p:nvPr/>
          </p:nvSpPr>
          <p:spPr>
            <a:xfrm>
              <a:off x="-89999" y="4698014"/>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椭圆 51"/>
            <p:cNvSpPr/>
            <p:nvPr/>
          </p:nvSpPr>
          <p:spPr>
            <a:xfrm>
              <a:off x="561754" y="4698014"/>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椭圆 52"/>
            <p:cNvSpPr/>
            <p:nvPr/>
          </p:nvSpPr>
          <p:spPr>
            <a:xfrm>
              <a:off x="1212155" y="4698014"/>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椭圆 62"/>
            <p:cNvSpPr/>
            <p:nvPr/>
          </p:nvSpPr>
          <p:spPr>
            <a:xfrm>
              <a:off x="1863908" y="4698014"/>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椭圆 64"/>
            <p:cNvSpPr/>
            <p:nvPr/>
          </p:nvSpPr>
          <p:spPr>
            <a:xfrm>
              <a:off x="2514309" y="4698014"/>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 name="椭圆 74"/>
            <p:cNvSpPr/>
            <p:nvPr/>
          </p:nvSpPr>
          <p:spPr>
            <a:xfrm>
              <a:off x="-89999" y="5356400"/>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椭圆 75"/>
            <p:cNvSpPr/>
            <p:nvPr/>
          </p:nvSpPr>
          <p:spPr>
            <a:xfrm>
              <a:off x="561754" y="5356400"/>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椭圆 78"/>
            <p:cNvSpPr/>
            <p:nvPr/>
          </p:nvSpPr>
          <p:spPr>
            <a:xfrm>
              <a:off x="1212155" y="5356400"/>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 name="椭圆 83"/>
            <p:cNvSpPr/>
            <p:nvPr/>
          </p:nvSpPr>
          <p:spPr>
            <a:xfrm>
              <a:off x="1863908" y="5356400"/>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椭圆 85"/>
            <p:cNvSpPr/>
            <p:nvPr/>
          </p:nvSpPr>
          <p:spPr>
            <a:xfrm>
              <a:off x="2514309" y="5356400"/>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椭圆 93"/>
            <p:cNvSpPr/>
            <p:nvPr/>
          </p:nvSpPr>
          <p:spPr>
            <a:xfrm>
              <a:off x="-89999" y="6014785"/>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椭圆 94"/>
            <p:cNvSpPr/>
            <p:nvPr/>
          </p:nvSpPr>
          <p:spPr>
            <a:xfrm>
              <a:off x="561754" y="6014785"/>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椭圆 95"/>
            <p:cNvSpPr/>
            <p:nvPr/>
          </p:nvSpPr>
          <p:spPr>
            <a:xfrm>
              <a:off x="1212155" y="6014785"/>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 name="椭圆 96"/>
            <p:cNvSpPr/>
            <p:nvPr/>
          </p:nvSpPr>
          <p:spPr>
            <a:xfrm>
              <a:off x="1863908" y="6014785"/>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 name="椭圆 97"/>
            <p:cNvSpPr/>
            <p:nvPr/>
          </p:nvSpPr>
          <p:spPr>
            <a:xfrm>
              <a:off x="2514309" y="6014785"/>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8" name="椭圆 104"/>
            <p:cNvSpPr/>
            <p:nvPr/>
          </p:nvSpPr>
          <p:spPr>
            <a:xfrm>
              <a:off x="-89999" y="6673171"/>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0" name="椭圆 105"/>
            <p:cNvSpPr/>
            <p:nvPr/>
          </p:nvSpPr>
          <p:spPr>
            <a:xfrm>
              <a:off x="561754" y="6673171"/>
              <a:ext cx="650401"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 name="椭圆 106"/>
            <p:cNvSpPr/>
            <p:nvPr/>
          </p:nvSpPr>
          <p:spPr>
            <a:xfrm>
              <a:off x="1212155" y="6673171"/>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椭圆 107"/>
            <p:cNvSpPr/>
            <p:nvPr/>
          </p:nvSpPr>
          <p:spPr>
            <a:xfrm>
              <a:off x="1863908" y="6673171"/>
              <a:ext cx="650400"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4" name="椭圆 108"/>
            <p:cNvSpPr/>
            <p:nvPr/>
          </p:nvSpPr>
          <p:spPr>
            <a:xfrm>
              <a:off x="2514309" y="6673171"/>
              <a:ext cx="651753" cy="651626"/>
            </a:xfrm>
            <a:prstGeom prst="ellipse">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 name="Text Box 7"/>
          <p:cNvSpPr txBox="1"/>
          <p:nvPr/>
        </p:nvSpPr>
        <p:spPr>
          <a:xfrm>
            <a:off x="4617085" y="4374515"/>
            <a:ext cx="309880" cy="368300"/>
          </a:xfrm>
          <a:prstGeom prst="rect">
            <a:avLst/>
          </a:prstGeom>
          <a:noFill/>
        </p:spPr>
        <p:txBody>
          <a:bodyPr wrap="none" rtlCol="0">
            <a:spAutoFit/>
          </a:bodyPr>
          <a:p>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198755"/>
            <a:ext cx="10756900" cy="1325880"/>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LITERATURE SURVEY-3</a:t>
            </a:r>
            <a:endParaRPr lang="en-US" sz="4000" b="1">
              <a:solidFill>
                <a:schemeClr val="bg1"/>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69265" y="1253490"/>
            <a:ext cx="11253470" cy="4351655"/>
          </a:xfrm>
        </p:spPr>
        <p:txBody>
          <a:bodyPr/>
          <a:lstStyle/>
          <a:p>
            <a:pPr marL="0" indent="0">
              <a:buNone/>
            </a:pPr>
            <a:r>
              <a:rPr lang="en-US" sz="3200">
                <a:solidFill>
                  <a:schemeClr val="bg1"/>
                </a:solidFill>
                <a:latin typeface="Times New Roman" panose="02020603050405020304" charset="0"/>
                <a:cs typeface="Times New Roman" panose="02020603050405020304" charset="0"/>
              </a:rPr>
              <a:t>Title:Dominating Set and Network Coding-Based Routing in Wireless Mesh Networks.</a:t>
            </a:r>
            <a:endParaRPr lang="en-US" sz="3200">
              <a:solidFill>
                <a:schemeClr val="bg1"/>
              </a:solidFill>
              <a:latin typeface="Times New Roman" panose="02020603050405020304" charset="0"/>
              <a:cs typeface="Times New Roman" panose="02020603050405020304" charset="0"/>
            </a:endParaRPr>
          </a:p>
          <a:p>
            <a:pPr marL="0" indent="0">
              <a:buNone/>
            </a:pPr>
            <a:r>
              <a:rPr lang="en-US" sz="3200" i="1">
                <a:solidFill>
                  <a:schemeClr val="accent4"/>
                </a:solidFill>
                <a:latin typeface="Times New Roman" panose="02020603050405020304" charset="0"/>
                <a:cs typeface="Times New Roman" panose="02020603050405020304" charset="0"/>
                <a:sym typeface="+mn-ea"/>
              </a:rPr>
              <a:t>Author: Jing Chen, Ruiying Du, year-2020.</a:t>
            </a:r>
            <a:endParaRPr lang="en-US" sz="3200" i="1">
              <a:solidFill>
                <a:schemeClr val="accent4"/>
              </a:solidFill>
              <a:latin typeface="Times New Roman" panose="02020603050405020304" charset="0"/>
              <a:cs typeface="Times New Roman" panose="02020603050405020304" charset="0"/>
            </a:endParaRPr>
          </a:p>
          <a:p>
            <a:pPr marL="0" indent="0">
              <a:buNone/>
            </a:pPr>
            <a:r>
              <a:rPr lang="en-US" sz="3200" b="1">
                <a:solidFill>
                  <a:schemeClr val="accent4"/>
                </a:solidFill>
                <a:latin typeface="Times New Roman" panose="02020603050405020304" charset="0"/>
                <a:cs typeface="Times New Roman" panose="02020603050405020304" charset="0"/>
              </a:rPr>
              <a:t>Description:</a:t>
            </a:r>
            <a:endParaRPr lang="en-US" sz="3200" b="1">
              <a:solidFill>
                <a:schemeClr val="accent4"/>
              </a:solidFill>
              <a:latin typeface="Times New Roman" panose="02020603050405020304" charset="0"/>
              <a:cs typeface="Times New Roman" panose="02020603050405020304" charset="0"/>
            </a:endParaRPr>
          </a:p>
          <a:p>
            <a:pPr algn="just"/>
            <a:r>
              <a:rPr lang="en-US">
                <a:solidFill>
                  <a:schemeClr val="accent4"/>
                </a:solidFill>
                <a:latin typeface="Times New Roman" panose="02020603050405020304" charset="0"/>
                <a:cs typeface="Times New Roman" panose="02020603050405020304" charset="0"/>
              </a:rPr>
              <a:t>Wireless mesh networks are widely applied in many fields such as industrial controlling,environmental monitoring, and military operations.</a:t>
            </a:r>
            <a:endParaRPr lang="en-US">
              <a:solidFill>
                <a:schemeClr val="accent4"/>
              </a:solidFill>
              <a:latin typeface="Times New Roman" panose="02020603050405020304" charset="0"/>
              <a:cs typeface="Times New Roman" panose="02020603050405020304" charset="0"/>
            </a:endParaRPr>
          </a:p>
          <a:p>
            <a:pPr algn="just"/>
            <a:r>
              <a:rPr lang="en-US">
                <a:solidFill>
                  <a:schemeClr val="accent4"/>
                </a:solidFill>
                <a:latin typeface="Times New Roman" panose="02020603050405020304" charset="0"/>
                <a:cs typeface="Times New Roman" panose="02020603050405020304" charset="0"/>
              </a:rPr>
              <a:t>Network coding is promising technology that can improve the performance of wireless mesh networks.</a:t>
            </a:r>
            <a:endParaRPr lang="en-US">
              <a:solidFill>
                <a:schemeClr val="accent4"/>
              </a:solidFill>
              <a:latin typeface="Times New Roman" panose="02020603050405020304" charset="0"/>
              <a:cs typeface="Times New Roman" panose="02020603050405020304" charset="0"/>
            </a:endParaRPr>
          </a:p>
          <a:p>
            <a:pPr algn="just"/>
            <a:r>
              <a:rPr lang="en-US">
                <a:solidFill>
                  <a:schemeClr val="accent4"/>
                </a:solidFill>
                <a:latin typeface="Times New Roman" panose="02020603050405020304" charset="0"/>
                <a:cs typeface="Times New Roman" panose="02020603050405020304" charset="0"/>
              </a:rPr>
              <a:t>It effectively deals with the coding collision problem of flows by introducing the information process, which effectively decreases the failure rate of decoding.</a:t>
            </a:r>
            <a:endParaRPr lang="en-US">
              <a:solidFill>
                <a:schemeClr val="accent4"/>
              </a:solidFill>
              <a:latin typeface="Times New Roman" panose="02020603050405020304" charset="0"/>
              <a:cs typeface="Times New Roman" panose="02020603050405020304" charset="0"/>
            </a:endParaRPr>
          </a:p>
          <a:p>
            <a:pPr algn="just">
              <a:buNone/>
            </a:pPr>
            <a:r>
              <a:rPr lang="en-US">
                <a:solidFill>
                  <a:schemeClr val="accent4"/>
                </a:solidFill>
                <a:latin typeface="Times New Roman" panose="02020603050405020304" charset="0"/>
                <a:cs typeface="Times New Roman" panose="02020603050405020304" charset="0"/>
              </a:rPr>
              <a:t>	</a:t>
            </a:r>
            <a:endParaRPr lang="en-US">
              <a:solidFill>
                <a:schemeClr val="accent4"/>
              </a:solidFill>
              <a:latin typeface="Times New Roman" panose="02020603050405020304" charset="0"/>
              <a:cs typeface="Times New Roman" panose="0202060305040502030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8035"/>
            <a:ext cx="10139045" cy="1115695"/>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ADVANTAGES</a:t>
            </a:r>
            <a:br>
              <a:rPr lang="en-US" sz="5400" b="1">
                <a:solidFill>
                  <a:schemeClr val="bg1"/>
                </a:solidFill>
                <a:highlight>
                  <a:srgbClr val="800000"/>
                </a:highlight>
                <a:latin typeface="Times New Roman" panose="02020603050405020304" charset="0"/>
                <a:cs typeface="Times New Roman" panose="02020603050405020304" charset="0"/>
              </a:rPr>
            </a:br>
            <a:endParaRPr lang="en-US" sz="5400" b="1">
              <a:solidFill>
                <a:schemeClr val="bg1"/>
              </a:solidFill>
              <a:highlight>
                <a:srgbClr val="800000"/>
              </a:highlight>
              <a:latin typeface="Times New Roman" panose="02020603050405020304" charset="0"/>
              <a:cs typeface="Times New Roman" panose="02020603050405020304" charset="0"/>
            </a:endParaRPr>
          </a:p>
        </p:txBody>
      </p:sp>
      <p:sp>
        <p:nvSpPr>
          <p:cNvPr id="4" name="Content Placeholder 3"/>
          <p:cNvSpPr/>
          <p:nvPr>
            <p:ph idx="1"/>
          </p:nvPr>
        </p:nvSpPr>
        <p:spPr>
          <a:xfrm>
            <a:off x="650240" y="1388110"/>
            <a:ext cx="10862310" cy="4351655"/>
          </a:xfrm>
        </p:spPr>
        <p:txBody>
          <a:bodyPr/>
          <a:lstStyle/>
          <a:p>
            <a:r>
              <a:rPr lang="en-US">
                <a:solidFill>
                  <a:schemeClr val="bg1"/>
                </a:solidFill>
                <a:latin typeface="Times New Roman" panose="02020603050405020304" charset="0"/>
                <a:cs typeface="Times New Roman" panose="02020603050405020304" charset="0"/>
              </a:rPr>
              <a:t>Optimum combination of coding opportunity and coding validity.</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Improve Network Performance.</a:t>
            </a:r>
            <a:endParaRPr lang="en-US">
              <a:solidFill>
                <a:schemeClr val="bg1"/>
              </a:solidFill>
              <a:latin typeface="Times New Roman" panose="02020603050405020304" charset="0"/>
              <a:cs typeface="Times New Roman" panose="02020603050405020304" charset="0"/>
            </a:endParaRPr>
          </a:p>
          <a:p>
            <a:pPr>
              <a:buNone/>
            </a:pPr>
            <a:r>
              <a:rPr lang="en-US" sz="4000" b="1">
                <a:solidFill>
                  <a:schemeClr val="bg1"/>
                </a:solidFill>
                <a:highlight>
                  <a:srgbClr val="800000"/>
                </a:highlight>
                <a:latin typeface="Times New Roman" panose="02020603050405020304" charset="0"/>
                <a:cs typeface="Times New Roman" panose="02020603050405020304" charset="0"/>
                <a:sym typeface="+mn-ea"/>
              </a:rPr>
              <a:t>DISADVANTAGES</a:t>
            </a:r>
            <a:endParaRPr lang="en-US" sz="4000" b="1">
              <a:solidFill>
                <a:schemeClr val="bg1"/>
              </a:solidFill>
              <a:highlight>
                <a:srgbClr val="800000"/>
              </a:highlight>
              <a:latin typeface="Times New Roman" panose="02020603050405020304" charset="0"/>
              <a:cs typeface="Times New Roman" panose="02020603050405020304" charset="0"/>
              <a:sym typeface="+mn-ea"/>
            </a:endParaRPr>
          </a:p>
          <a:p>
            <a:r>
              <a:rPr lang="en-US">
                <a:solidFill>
                  <a:schemeClr val="bg1"/>
                </a:solidFill>
                <a:latin typeface="Times New Roman" panose="02020603050405020304" charset="0"/>
                <a:cs typeface="Times New Roman" panose="02020603050405020304" charset="0"/>
                <a:sym typeface="+mn-ea"/>
              </a:rPr>
              <a:t>Coding collision is a severe problem affecting network performance .</a:t>
            </a:r>
            <a:endParaRPr lang="en-US">
              <a:solidFill>
                <a:schemeClr val="bg1"/>
              </a:solidFill>
              <a:latin typeface="Times New Roman" panose="02020603050405020304" charset="0"/>
              <a:cs typeface="Times New Roman" panose="02020603050405020304" charset="0"/>
              <a:sym typeface="+mn-ea"/>
            </a:endParaRPr>
          </a:p>
          <a:p>
            <a:r>
              <a:rPr lang="en-US">
                <a:solidFill>
                  <a:schemeClr val="bg1"/>
                </a:solidFill>
                <a:latin typeface="Times New Roman" panose="02020603050405020304" charset="0"/>
                <a:cs typeface="Times New Roman" panose="02020603050405020304" charset="0"/>
                <a:sym typeface="+mn-ea"/>
              </a:rPr>
              <a:t>Increased pocket loss ratio.</a:t>
            </a:r>
            <a:br>
              <a:rPr lang="en-US">
                <a:solidFill>
                  <a:schemeClr val="bg1"/>
                </a:solidFill>
                <a:latin typeface="Times New Roman" panose="02020603050405020304" charset="0"/>
                <a:cs typeface="Times New Roman" panose="02020603050405020304" charset="0"/>
                <a:sym typeface="+mn-ea"/>
              </a:rPr>
            </a:br>
            <a:endParaRPr lang="en-US">
              <a:solidFill>
                <a:schemeClr val="accent4"/>
              </a:solidFill>
              <a:latin typeface="Times New Roman" panose="02020603050405020304" charset="0"/>
              <a:cs typeface="Times New Roman" panose="02020603050405020304" charset="0"/>
            </a:endParaRPr>
          </a:p>
          <a:p>
            <a:endParaRPr lang="en-US">
              <a:solidFill>
                <a:schemeClr val="accent4"/>
              </a:solidFill>
              <a:latin typeface="Times New Roman" panose="02020603050405020304" charset="0"/>
              <a:cs typeface="Times New Roman" panose="02020603050405020304" charset="0"/>
            </a:endParaRPr>
          </a:p>
          <a:p>
            <a:pPr marL="0" indent="0">
              <a:buNone/>
            </a:pPr>
            <a:endParaRPr lang="en-US">
              <a:solidFill>
                <a:schemeClr val="accent4"/>
              </a:solidFill>
              <a:latin typeface="Times New Roman" panose="02020603050405020304" charset="0"/>
              <a:cs typeface="Times New Roman" panose="0202060305040502030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3995"/>
            <a:ext cx="11353800" cy="1325880"/>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LITERATURE SURVEY-4</a:t>
            </a:r>
            <a:endParaRPr lang="en-US" sz="4000" b="1">
              <a:solidFill>
                <a:schemeClr val="bg1"/>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52400" y="1253490"/>
            <a:ext cx="11887200" cy="4351655"/>
          </a:xfrm>
        </p:spPr>
        <p:txBody>
          <a:bodyPr/>
          <a:lstStyle/>
          <a:p>
            <a:pPr marL="0" indent="0">
              <a:buNone/>
            </a:pPr>
            <a:r>
              <a:rPr lang="en-US" sz="3200">
                <a:solidFill>
                  <a:schemeClr val="bg1"/>
                </a:solidFill>
                <a:latin typeface="Times New Roman" panose="02020603050405020304" charset="0"/>
                <a:cs typeface="Times New Roman" panose="02020603050405020304" charset="0"/>
              </a:rPr>
              <a:t>Title:Privacy-Preserving Multi-Keyword Ranked Search over Encrypted Cloud Data.</a:t>
            </a:r>
            <a:endParaRPr lang="en-US" sz="3200">
              <a:solidFill>
                <a:schemeClr val="bg1"/>
              </a:solidFill>
              <a:latin typeface="Times New Roman" panose="02020603050405020304" charset="0"/>
              <a:cs typeface="Times New Roman" panose="02020603050405020304" charset="0"/>
            </a:endParaRPr>
          </a:p>
          <a:p>
            <a:pPr marL="0" indent="0">
              <a:buNone/>
            </a:pPr>
            <a:r>
              <a:rPr lang="en-US" sz="3200" i="1">
                <a:solidFill>
                  <a:schemeClr val="accent4"/>
                </a:solidFill>
                <a:latin typeface="Times New Roman" panose="02020603050405020304" charset="0"/>
                <a:cs typeface="Times New Roman" panose="02020603050405020304" charset="0"/>
                <a:sym typeface="+mn-ea"/>
              </a:rPr>
              <a:t>Author: Ning Cao, Cong Wang, year-2020</a:t>
            </a:r>
            <a:endParaRPr lang="en-US" sz="3200" i="1">
              <a:solidFill>
                <a:schemeClr val="accent4"/>
              </a:solidFill>
              <a:latin typeface="Times New Roman" panose="02020603050405020304" charset="0"/>
              <a:cs typeface="Times New Roman" panose="02020603050405020304" charset="0"/>
            </a:endParaRPr>
          </a:p>
          <a:p>
            <a:pPr marL="0" indent="0">
              <a:buNone/>
            </a:pPr>
            <a:r>
              <a:rPr lang="en-US" sz="3600" b="1">
                <a:solidFill>
                  <a:schemeClr val="accent4"/>
                </a:solidFill>
                <a:latin typeface="Times New Roman" panose="02020603050405020304" charset="0"/>
                <a:cs typeface="Times New Roman" panose="02020603050405020304" charset="0"/>
              </a:rPr>
              <a:t>Description:</a:t>
            </a:r>
            <a:endParaRPr lang="en-US" sz="3600" b="1">
              <a:solidFill>
                <a:schemeClr val="accent4"/>
              </a:solidFill>
              <a:latin typeface="Times New Roman" panose="02020603050405020304" charset="0"/>
              <a:cs typeface="Times New Roman" panose="02020603050405020304" charset="0"/>
            </a:endParaRPr>
          </a:p>
          <a:p>
            <a:pPr algn="l"/>
            <a:r>
              <a:rPr lang="en-US" sz="2400">
                <a:solidFill>
                  <a:schemeClr val="accent4"/>
                </a:solidFill>
                <a:latin typeface="Times New Roman" panose="02020603050405020304" charset="0"/>
                <a:cs typeface="Times New Roman" panose="02020603050405020304" charset="0"/>
              </a:rPr>
              <a:t>Cloud computing is the long dreamed vision of computing as a utility, where cloud customers can remotely store their data into the cloud so as to enjoy the on-demand high-quality applications and services from a shared pool of configurable computing resources.</a:t>
            </a:r>
            <a:endParaRPr lang="en-US" sz="2400">
              <a:solidFill>
                <a:schemeClr val="accent4"/>
              </a:solidFill>
              <a:latin typeface="Times New Roman" panose="02020603050405020304" charset="0"/>
              <a:cs typeface="Times New Roman" panose="02020603050405020304" charset="0"/>
            </a:endParaRPr>
          </a:p>
          <a:p>
            <a:pPr algn="l"/>
            <a:r>
              <a:rPr lang="en-US" sz="2400">
                <a:solidFill>
                  <a:schemeClr val="accent4"/>
                </a:solidFill>
                <a:latin typeface="Times New Roman" panose="02020603050405020304" charset="0"/>
                <a:cs typeface="Times New Roman" panose="02020603050405020304" charset="0"/>
              </a:rPr>
              <a:t>Its great flexibility and economic savings are motivating both individuals and enterprises to outsource their local complex data management system into the cloud.</a:t>
            </a:r>
            <a:endParaRPr lang="en-US" sz="2400">
              <a:solidFill>
                <a:schemeClr val="accent4"/>
              </a:solidFill>
              <a:latin typeface="Times New Roman" panose="02020603050405020304" charset="0"/>
              <a:cs typeface="Times New Roman" panose="02020603050405020304" charset="0"/>
            </a:endParaRPr>
          </a:p>
          <a:p>
            <a:pPr algn="l"/>
            <a:r>
              <a:rPr lang="en-US" sz="2400">
                <a:solidFill>
                  <a:schemeClr val="accent4"/>
                </a:solidFill>
                <a:latin typeface="Times New Roman" panose="02020603050405020304" charset="0"/>
                <a:cs typeface="Times New Roman" panose="02020603050405020304" charset="0"/>
              </a:rPr>
              <a:t>To protect data privacy.</a:t>
            </a:r>
            <a:endParaRPr lang="en-US" sz="2400">
              <a:solidFill>
                <a:schemeClr val="accent4"/>
              </a:solidFill>
              <a:latin typeface="Times New Roman" panose="02020603050405020304" charset="0"/>
              <a:cs typeface="Times New Roman" panose="0202060305040502030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00405" y="788035"/>
            <a:ext cx="10276840" cy="1115695"/>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ADVANTAGES</a:t>
            </a:r>
            <a:br>
              <a:rPr lang="en-US" sz="5400" b="1">
                <a:solidFill>
                  <a:schemeClr val="bg1"/>
                </a:solidFill>
                <a:highlight>
                  <a:srgbClr val="800080"/>
                </a:highlight>
                <a:latin typeface="Times New Roman" panose="02020603050405020304" charset="0"/>
                <a:cs typeface="Times New Roman" panose="02020603050405020304" charset="0"/>
              </a:rPr>
            </a:br>
            <a:endParaRPr lang="en-US" sz="5400" b="1">
              <a:solidFill>
                <a:schemeClr val="bg1"/>
              </a:solidFill>
              <a:highlight>
                <a:srgbClr val="800080"/>
              </a:highlight>
              <a:latin typeface="Times New Roman" panose="02020603050405020304" charset="0"/>
              <a:cs typeface="Times New Roman" panose="02020603050405020304" charset="0"/>
            </a:endParaRPr>
          </a:p>
        </p:txBody>
      </p:sp>
      <p:sp>
        <p:nvSpPr>
          <p:cNvPr id="4" name="Content Placeholder 3"/>
          <p:cNvSpPr/>
          <p:nvPr>
            <p:ph idx="1"/>
          </p:nvPr>
        </p:nvSpPr>
        <p:spPr>
          <a:xfrm>
            <a:off x="650240" y="1388110"/>
            <a:ext cx="10862310" cy="4351655"/>
          </a:xfrm>
        </p:spPr>
        <p:txBody>
          <a:bodyPr/>
          <a:lstStyle/>
          <a:p>
            <a:r>
              <a:rPr lang="en-US">
                <a:solidFill>
                  <a:schemeClr val="bg1"/>
                </a:solidFill>
                <a:latin typeface="Times New Roman" panose="02020603050405020304" charset="0"/>
                <a:cs typeface="Times New Roman" panose="02020603050405020304" charset="0"/>
              </a:rPr>
              <a:t>Low overhead on computation and communication cost.</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A ranked search mechanism to support extra search semantics and dynamic data operations.</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It is more secure and efficient mechanism.</a:t>
            </a:r>
            <a:endParaRPr lang="en-US">
              <a:solidFill>
                <a:schemeClr val="bg1"/>
              </a:solidFill>
              <a:latin typeface="Times New Roman" panose="02020603050405020304" charset="0"/>
              <a:cs typeface="Times New Roman" panose="02020603050405020304" charset="0"/>
            </a:endParaRPr>
          </a:p>
          <a:p>
            <a:pPr>
              <a:buNone/>
            </a:pPr>
            <a:r>
              <a:rPr lang="en-US" sz="4000" b="1">
                <a:solidFill>
                  <a:schemeClr val="bg1"/>
                </a:solidFill>
                <a:highlight>
                  <a:srgbClr val="800000"/>
                </a:highlight>
                <a:latin typeface="Times New Roman" panose="02020603050405020304" charset="0"/>
                <a:cs typeface="Times New Roman" panose="02020603050405020304" charset="0"/>
                <a:sym typeface="+mn-ea"/>
              </a:rPr>
              <a:t>DISADVANTAGES</a:t>
            </a:r>
            <a:endParaRPr lang="en-US" sz="4000" b="1">
              <a:solidFill>
                <a:schemeClr val="bg1"/>
              </a:solidFill>
              <a:highlight>
                <a:srgbClr val="800080"/>
              </a:highlight>
              <a:latin typeface="Times New Roman" panose="02020603050405020304" charset="0"/>
              <a:cs typeface="Times New Roman" panose="02020603050405020304" charset="0"/>
              <a:sym typeface="+mn-ea"/>
            </a:endParaRPr>
          </a:p>
          <a:p>
            <a:r>
              <a:rPr lang="en-US">
                <a:solidFill>
                  <a:schemeClr val="bg1"/>
                </a:solidFill>
                <a:latin typeface="Times New Roman" panose="02020603050405020304" charset="0"/>
                <a:cs typeface="Times New Roman" panose="02020603050405020304" charset="0"/>
                <a:sym typeface="+mn-ea"/>
              </a:rPr>
              <a:t>Single-keyword search without ranking.</a:t>
            </a:r>
            <a:endParaRPr lang="en-US">
              <a:solidFill>
                <a:schemeClr val="bg1"/>
              </a:solidFill>
              <a:latin typeface="Times New Roman" panose="02020603050405020304" charset="0"/>
              <a:cs typeface="Times New Roman" panose="02020603050405020304" charset="0"/>
              <a:sym typeface="+mn-ea"/>
            </a:endParaRPr>
          </a:p>
          <a:p>
            <a:r>
              <a:rPr lang="en-US">
                <a:solidFill>
                  <a:schemeClr val="bg1"/>
                </a:solidFill>
                <a:latin typeface="Times New Roman" panose="02020603050405020304" charset="0"/>
                <a:cs typeface="Times New Roman" panose="02020603050405020304" charset="0"/>
                <a:sym typeface="+mn-ea"/>
              </a:rPr>
              <a:t>Boolean- keyword search without ranking.</a:t>
            </a:r>
            <a:br>
              <a:rPr lang="en-US">
                <a:solidFill>
                  <a:schemeClr val="bg1"/>
                </a:solidFill>
                <a:latin typeface="Times New Roman" panose="02020603050405020304" charset="0"/>
                <a:cs typeface="Times New Roman" panose="02020603050405020304" charset="0"/>
                <a:sym typeface="+mn-ea"/>
              </a:rPr>
            </a:br>
            <a:endParaRPr lang="en-US">
              <a:solidFill>
                <a:schemeClr val="bg1"/>
              </a:solidFill>
              <a:latin typeface="Times New Roman" panose="02020603050405020304" charset="0"/>
              <a:cs typeface="Times New Roman" panose="02020603050405020304" charset="0"/>
            </a:endParaRPr>
          </a:p>
          <a:p>
            <a:pPr marL="0" indent="0">
              <a:buNone/>
            </a:pPr>
            <a:endParaRPr lang="en-US">
              <a:solidFill>
                <a:schemeClr val="bg1"/>
              </a:solidFill>
              <a:latin typeface="Times New Roman" panose="02020603050405020304" charset="0"/>
              <a:cs typeface="Times New Roman" panose="02020603050405020304" charset="0"/>
            </a:endParaRPr>
          </a:p>
          <a:p>
            <a:pPr marL="0" indent="0">
              <a:buNone/>
            </a:pPr>
            <a:endParaRPr lang="en-US">
              <a:solidFill>
                <a:schemeClr val="bg1"/>
              </a:solidFill>
              <a:latin typeface="Times New Roman" panose="02020603050405020304" charset="0"/>
              <a:cs typeface="Times New Roman" panose="0202060305040502030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3995"/>
            <a:ext cx="11353800" cy="1325880"/>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LITERATURE SURVEY-5</a:t>
            </a:r>
            <a:endParaRPr lang="en-US" sz="4000" b="1">
              <a:solidFill>
                <a:schemeClr val="bg1"/>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52400" y="1253490"/>
            <a:ext cx="11887200" cy="4351655"/>
          </a:xfrm>
        </p:spPr>
        <p:txBody>
          <a:bodyPr/>
          <a:lstStyle/>
          <a:p>
            <a:pPr marL="0" indent="0">
              <a:buNone/>
            </a:pPr>
            <a:r>
              <a:rPr lang="en-US" sz="3200">
                <a:solidFill>
                  <a:schemeClr val="bg1"/>
                </a:solidFill>
                <a:latin typeface="Times New Roman" panose="02020603050405020304" charset="0"/>
                <a:cs typeface="Times New Roman" panose="02020603050405020304" charset="0"/>
              </a:rPr>
              <a:t>Title:SPOC: A Secure and Privacy-Preserving Opportunistic Computing Framework for Mobile-Data Integrity Emergency</a:t>
            </a:r>
            <a:endParaRPr lang="en-US" sz="3200">
              <a:solidFill>
                <a:schemeClr val="bg1"/>
              </a:solidFill>
              <a:latin typeface="Times New Roman" panose="02020603050405020304" charset="0"/>
              <a:cs typeface="Times New Roman" panose="02020603050405020304" charset="0"/>
            </a:endParaRPr>
          </a:p>
          <a:p>
            <a:pPr marL="0" indent="0">
              <a:buNone/>
            </a:pPr>
            <a:r>
              <a:rPr lang="en-US" sz="3200" i="1">
                <a:solidFill>
                  <a:schemeClr val="accent4"/>
                </a:solidFill>
                <a:latin typeface="Times New Roman" panose="02020603050405020304" charset="0"/>
                <a:cs typeface="Times New Roman" panose="02020603050405020304" charset="0"/>
                <a:sym typeface="+mn-ea"/>
              </a:rPr>
              <a:t>Author:Rongxing Lu, Xiaodong Lin., Year-2021</a:t>
            </a:r>
            <a:endParaRPr lang="en-US" sz="3200" i="1">
              <a:solidFill>
                <a:schemeClr val="accent4"/>
              </a:solidFill>
              <a:latin typeface="Times New Roman" panose="02020603050405020304" charset="0"/>
              <a:cs typeface="Times New Roman" panose="02020603050405020304" charset="0"/>
            </a:endParaRPr>
          </a:p>
          <a:p>
            <a:pPr marL="0" indent="0">
              <a:buNone/>
            </a:pPr>
            <a:r>
              <a:rPr lang="en-US" sz="3600" b="1">
                <a:solidFill>
                  <a:schemeClr val="accent4"/>
                </a:solidFill>
                <a:latin typeface="Times New Roman" panose="02020603050405020304" charset="0"/>
                <a:cs typeface="Times New Roman" panose="02020603050405020304" charset="0"/>
              </a:rPr>
              <a:t>Description:</a:t>
            </a:r>
            <a:endParaRPr lang="en-US" sz="3600" b="1">
              <a:solidFill>
                <a:schemeClr val="accent4"/>
              </a:solidFill>
              <a:latin typeface="Times New Roman" panose="02020603050405020304" charset="0"/>
              <a:cs typeface="Times New Roman" panose="02020603050405020304" charset="0"/>
            </a:endParaRPr>
          </a:p>
          <a:p>
            <a:pPr algn="just"/>
            <a:r>
              <a:rPr lang="en-US" sz="2400">
                <a:solidFill>
                  <a:schemeClr val="accent4"/>
                </a:solidFill>
                <a:latin typeface="Times New Roman" panose="02020603050405020304" charset="0"/>
                <a:cs typeface="Times New Roman" panose="02020603050405020304" charset="0"/>
              </a:rPr>
              <a:t>Mobile Data Integrity (m-Data Integrity) system has been envisioned as an important application of computing to improve health care quality and save lives.</a:t>
            </a:r>
            <a:endParaRPr lang="en-US" sz="2400">
              <a:solidFill>
                <a:schemeClr val="accent4"/>
              </a:solidFill>
              <a:latin typeface="Times New Roman" panose="02020603050405020304" charset="0"/>
              <a:cs typeface="Times New Roman" panose="02020603050405020304" charset="0"/>
            </a:endParaRPr>
          </a:p>
          <a:p>
            <a:pPr algn="just"/>
            <a:r>
              <a:rPr lang="en-US" sz="2400">
                <a:solidFill>
                  <a:schemeClr val="accent4"/>
                </a:solidFill>
                <a:latin typeface="Times New Roman" panose="02020603050405020304" charset="0"/>
                <a:cs typeface="Times New Roman" panose="02020603050405020304" charset="0"/>
              </a:rPr>
              <a:t> A opportunistic computing paradigm can be applied in m-Data Integrity emergency to resolve the challenging reliability issue in PHI process.</a:t>
            </a:r>
            <a:endParaRPr lang="en-US" sz="2400">
              <a:solidFill>
                <a:schemeClr val="accent4"/>
              </a:solidFill>
              <a:latin typeface="Times New Roman" panose="02020603050405020304" charset="0"/>
              <a:cs typeface="Times New Roman" panose="02020603050405020304" charset="0"/>
            </a:endParaRPr>
          </a:p>
          <a:p>
            <a:pPr algn="just"/>
            <a:r>
              <a:rPr lang="en-US" sz="2400">
                <a:solidFill>
                  <a:schemeClr val="accent4"/>
                </a:solidFill>
                <a:latin typeface="Times New Roman" panose="02020603050405020304" charset="0"/>
                <a:cs typeface="Times New Roman" panose="02020603050405020304" charset="0"/>
              </a:rPr>
              <a:t> To propose a new secure and privacy preserving opportunistic computing framework, called SPOC to address this challenge</a:t>
            </a:r>
            <a:endParaRPr lang="en-US" sz="2400">
              <a:solidFill>
                <a:schemeClr val="accent4"/>
              </a:solidFill>
              <a:latin typeface="Times New Roman" panose="02020603050405020304" charset="0"/>
              <a:cs typeface="Times New Roman" panose="0202060305040502030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47395" y="764540"/>
            <a:ext cx="10231120" cy="1115695"/>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ADVANTAGES</a:t>
            </a:r>
            <a:br>
              <a:rPr lang="en-US" sz="5400" b="1">
                <a:solidFill>
                  <a:schemeClr val="bg1"/>
                </a:solidFill>
                <a:highlight>
                  <a:srgbClr val="800000"/>
                </a:highlight>
                <a:latin typeface="Times New Roman" panose="02020603050405020304" charset="0"/>
                <a:cs typeface="Times New Roman" panose="02020603050405020304" charset="0"/>
              </a:rPr>
            </a:br>
            <a:endParaRPr lang="en-US" sz="5400" b="1">
              <a:solidFill>
                <a:schemeClr val="bg1"/>
              </a:solidFill>
              <a:highlight>
                <a:srgbClr val="800000"/>
              </a:highlight>
              <a:latin typeface="Times New Roman" panose="02020603050405020304" charset="0"/>
              <a:cs typeface="Times New Roman" panose="02020603050405020304" charset="0"/>
            </a:endParaRPr>
          </a:p>
        </p:txBody>
      </p:sp>
      <p:sp>
        <p:nvSpPr>
          <p:cNvPr id="4" name="Content Placeholder 3"/>
          <p:cNvSpPr/>
          <p:nvPr>
            <p:ph idx="1"/>
          </p:nvPr>
        </p:nvSpPr>
        <p:spPr>
          <a:xfrm>
            <a:off x="650240" y="1388110"/>
            <a:ext cx="10862310" cy="4351655"/>
          </a:xfrm>
        </p:spPr>
        <p:txBody>
          <a:bodyPr/>
          <a:lstStyle/>
          <a:p>
            <a:r>
              <a:rPr lang="en-US">
                <a:solidFill>
                  <a:schemeClr val="bg1"/>
                </a:solidFill>
                <a:latin typeface="Times New Roman" panose="02020603050405020304" charset="0"/>
                <a:cs typeface="Times New Roman" panose="02020603050405020304" charset="0"/>
              </a:rPr>
              <a:t>Shift from a clinic-oriented, centralized Data Integrity system to a patient-oriented,distributed Data Integrity system.</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Reduce Data Integrity expenses through more efficient use of clinical resources and earlier detection of medical conditions.</a:t>
            </a:r>
            <a:endParaRPr lang="en-US">
              <a:solidFill>
                <a:schemeClr val="bg1"/>
              </a:solidFill>
              <a:latin typeface="Times New Roman" panose="02020603050405020304" charset="0"/>
              <a:cs typeface="Times New Roman" panose="02020603050405020304" charset="0"/>
            </a:endParaRPr>
          </a:p>
          <a:p>
            <a:pPr>
              <a:buNone/>
            </a:pPr>
            <a:r>
              <a:rPr lang="en-US" sz="4000" b="1">
                <a:solidFill>
                  <a:schemeClr val="bg1"/>
                </a:solidFill>
                <a:highlight>
                  <a:srgbClr val="800000"/>
                </a:highlight>
                <a:latin typeface="Times New Roman" panose="02020603050405020304" charset="0"/>
                <a:cs typeface="Times New Roman" panose="02020603050405020304" charset="0"/>
                <a:sym typeface="+mn-ea"/>
              </a:rPr>
              <a:t>DISADVANTAGES</a:t>
            </a:r>
            <a:endParaRPr lang="en-US" sz="4000" b="1">
              <a:solidFill>
                <a:schemeClr val="bg1"/>
              </a:solidFill>
              <a:highlight>
                <a:srgbClr val="800000"/>
              </a:highlight>
              <a:latin typeface="Times New Roman" panose="02020603050405020304" charset="0"/>
              <a:cs typeface="Times New Roman" panose="02020603050405020304" charset="0"/>
              <a:sym typeface="+mn-ea"/>
            </a:endParaRPr>
          </a:p>
          <a:p>
            <a:r>
              <a:rPr lang="en-US">
                <a:solidFill>
                  <a:schemeClr val="bg1"/>
                </a:solidFill>
                <a:latin typeface="Times New Roman" panose="02020603050405020304" charset="0"/>
                <a:cs typeface="Times New Roman" panose="02020603050405020304" charset="0"/>
                <a:sym typeface="+mn-ea"/>
              </a:rPr>
              <a:t>Performance, Reliability, Scalability, QoS, Privacy, Security.</a:t>
            </a:r>
            <a:endParaRPr lang="en-US">
              <a:solidFill>
                <a:schemeClr val="bg1"/>
              </a:solidFill>
              <a:latin typeface="Times New Roman" panose="02020603050405020304" charset="0"/>
              <a:cs typeface="Times New Roman" panose="02020603050405020304" charset="0"/>
              <a:sym typeface="+mn-ea"/>
            </a:endParaRPr>
          </a:p>
          <a:p>
            <a:r>
              <a:rPr lang="en-US">
                <a:solidFill>
                  <a:schemeClr val="bg1"/>
                </a:solidFill>
                <a:latin typeface="Times New Roman" panose="02020603050405020304" charset="0"/>
                <a:cs typeface="Times New Roman" panose="02020603050405020304" charset="0"/>
                <a:sym typeface="+mn-ea"/>
              </a:rPr>
              <a:t>More prone to failures, caused by power exhaustion, software and hardware faults, natural</a:t>
            </a:r>
            <a:endParaRPr lang="en-US">
              <a:solidFill>
                <a:schemeClr val="bg1"/>
              </a:solidFill>
              <a:latin typeface="Times New Roman" panose="02020603050405020304" charset="0"/>
              <a:cs typeface="Times New Roman" panose="02020603050405020304" charset="0"/>
              <a:sym typeface="+mn-ea"/>
            </a:endParaRPr>
          </a:p>
          <a:p>
            <a:r>
              <a:rPr lang="en-US">
                <a:solidFill>
                  <a:schemeClr val="bg1"/>
                </a:solidFill>
                <a:latin typeface="Times New Roman" panose="02020603050405020304" charset="0"/>
                <a:cs typeface="Times New Roman" panose="02020603050405020304" charset="0"/>
                <a:sym typeface="+mn-ea"/>
              </a:rPr>
              <a:t>Disasters, malicious attacks, and human errors etc.</a:t>
            </a:r>
            <a:endParaRPr lang="en-US">
              <a:solidFill>
                <a:schemeClr val="accent4"/>
              </a:solidFill>
              <a:latin typeface="Times New Roman" panose="02020603050405020304" charset="0"/>
              <a:cs typeface="Times New Roman" panose="02020603050405020304" charset="0"/>
              <a:sym typeface="+mn-ea"/>
            </a:endParaRPr>
          </a:p>
          <a:p>
            <a:pPr marL="0" indent="0">
              <a:buNone/>
            </a:pPr>
            <a:endParaRPr lang="en-US">
              <a:solidFill>
                <a:schemeClr val="accent4"/>
              </a:solidFill>
              <a:latin typeface="Times New Roman" panose="02020603050405020304" charset="0"/>
              <a:cs typeface="Times New Roman" panose="02020603050405020304" charset="0"/>
              <a:sym typeface="+mn-ea"/>
            </a:endParaRPr>
          </a:p>
          <a:p>
            <a:pPr marL="0" indent="0">
              <a:buNone/>
            </a:pPr>
            <a:br>
              <a:rPr lang="en-US">
                <a:solidFill>
                  <a:schemeClr val="accent4"/>
                </a:solidFill>
                <a:latin typeface="Times New Roman" panose="02020603050405020304" charset="0"/>
                <a:cs typeface="Times New Roman" panose="02020603050405020304" charset="0"/>
                <a:sym typeface="+mn-ea"/>
              </a:rPr>
            </a:br>
            <a:endParaRPr lang="en-US">
              <a:solidFill>
                <a:schemeClr val="accent4"/>
              </a:solidFill>
              <a:latin typeface="Times New Roman" panose="02020603050405020304" charset="0"/>
              <a:cs typeface="Times New Roman" panose="02020603050405020304" charset="0"/>
            </a:endParaRPr>
          </a:p>
          <a:p>
            <a:pPr marL="0" indent="0">
              <a:buNone/>
            </a:pPr>
            <a:endParaRPr lang="en-US">
              <a:solidFill>
                <a:schemeClr val="accent4"/>
              </a:solidFill>
              <a:latin typeface="Times New Roman" panose="02020603050405020304" charset="0"/>
              <a:cs typeface="Times New Roman" panose="02020603050405020304" charset="0"/>
            </a:endParaRPr>
          </a:p>
          <a:p>
            <a:pPr marL="0" indent="0">
              <a:buNone/>
            </a:pPr>
            <a:endParaRPr lang="en-US">
              <a:solidFill>
                <a:schemeClr val="accent4"/>
              </a:solidFill>
              <a:latin typeface="Times New Roman" panose="02020603050405020304" charset="0"/>
              <a:cs typeface="Times New Roman" panose="0202060305040502030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a:solidFill>
                  <a:schemeClr val="bg1"/>
                </a:solidFill>
                <a:highlight>
                  <a:srgbClr val="800000"/>
                </a:highlight>
                <a:latin typeface="Times New Roman" panose="02020603050405020304" charset="0"/>
                <a:cs typeface="Times New Roman" panose="02020603050405020304" charset="0"/>
              </a:rPr>
              <a:t>EXISTING SYSTEM</a:t>
            </a:r>
            <a:endParaRPr lang="en-US" sz="5400" b="1">
              <a:solidFill>
                <a:schemeClr val="bg1"/>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91005"/>
            <a:ext cx="10515600" cy="4351338"/>
          </a:xfrm>
        </p:spPr>
        <p:txBody>
          <a:bodyPr/>
          <a:lstStyle/>
          <a:p>
            <a:pPr algn="just"/>
            <a:r>
              <a:rPr lang="en-US">
                <a:solidFill>
                  <a:schemeClr val="bg1"/>
                </a:solidFill>
                <a:latin typeface="Times New Roman" panose="02020603050405020304" charset="0"/>
                <a:cs typeface="Times New Roman" panose="02020603050405020304" charset="0"/>
              </a:rPr>
              <a:t>Fail in supporting privacy preserving over verification tags. Introduced a new proof of storage scheme with duplication based on a publicly verifiable proof of data possession. </a:t>
            </a:r>
            <a:endParaRPr lang="en-US">
              <a:solidFill>
                <a:schemeClr val="bg1"/>
              </a:solidFill>
              <a:latin typeface="Times New Roman" panose="02020603050405020304" charset="0"/>
              <a:cs typeface="Times New Roman" panose="02020603050405020304" charset="0"/>
            </a:endParaRPr>
          </a:p>
          <a:p>
            <a:pPr algn="just"/>
            <a:r>
              <a:rPr lang="en-US">
                <a:solidFill>
                  <a:schemeClr val="bg1"/>
                </a:solidFill>
                <a:latin typeface="Times New Roman" panose="02020603050405020304" charset="0"/>
                <a:cs typeface="Times New Roman" panose="02020603050405020304" charset="0"/>
              </a:rPr>
              <a:t>In their scheme, users can verify the correct storage of data with the key of the first user who actually uploads the file. However, this scheme has been proved insecure under a weak key attack and it cannot prevent the users from being cheated by the CSP. </a:t>
            </a:r>
            <a:endParaRPr lang="en-US">
              <a:solidFill>
                <a:schemeClr val="bg1"/>
              </a:solidFill>
              <a:latin typeface="Times New Roman" panose="02020603050405020304" charset="0"/>
              <a:cs typeface="Times New Roman" panose="02020603050405020304" charset="0"/>
            </a:endParaRPr>
          </a:p>
          <a:p>
            <a:pPr algn="just"/>
            <a:r>
              <a:rPr lang="en-US">
                <a:solidFill>
                  <a:schemeClr val="bg1"/>
                </a:solidFill>
                <a:latin typeface="Times New Roman" panose="02020603050405020304" charset="0"/>
                <a:cs typeface="Times New Roman" panose="02020603050405020304" charset="0"/>
              </a:rPr>
              <a:t>Proposed a scheme by transforming the existing PoR into a form that is message-locked and integrating it with a duplication function and verification tags of it.</a:t>
            </a:r>
            <a:endParaRPr lang="en-US">
              <a:solidFill>
                <a:schemeClr val="bg1"/>
              </a:solidFill>
              <a:latin typeface="Times New Roman" panose="02020603050405020304" charset="0"/>
              <a:cs typeface="Times New Roman" panose="0202060305040502030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DISADVANTAGES IN EXISTING SYSTEM</a:t>
            </a:r>
            <a:endParaRPr lang="en-US" sz="4000" b="1">
              <a:solidFill>
                <a:schemeClr val="bg1"/>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91005"/>
            <a:ext cx="10514965" cy="4276725"/>
          </a:xfrm>
        </p:spPr>
        <p:txBody>
          <a:bodyPr/>
          <a:lstStyle/>
          <a:p>
            <a:pPr marL="0" indent="0" algn="just">
              <a:lnSpc>
                <a:spcPct val="100000"/>
              </a:lnSpc>
              <a:buNone/>
            </a:pPr>
            <a:r>
              <a:rPr lang="en-US" sz="3200">
                <a:solidFill>
                  <a:schemeClr val="bg1"/>
                </a:solidFill>
                <a:latin typeface="Times New Roman" panose="02020603050405020304" charset="0"/>
                <a:cs typeface="Times New Roman" panose="02020603050405020304" charset="0"/>
              </a:rPr>
              <a:t>An existing system can’t give solutions for the following issues</a:t>
            </a:r>
            <a:r>
              <a:rPr lang="en-US">
                <a:solidFill>
                  <a:schemeClr val="bg1"/>
                </a:solidFill>
                <a:latin typeface="Times New Roman" panose="02020603050405020304" charset="0"/>
                <a:cs typeface="Times New Roman" panose="02020603050405020304" charset="0"/>
              </a:rPr>
              <a:t>.</a:t>
            </a:r>
            <a:endParaRPr lang="en-US">
              <a:solidFill>
                <a:schemeClr val="bg1"/>
              </a:solidFill>
              <a:latin typeface="Times New Roman" panose="02020603050405020304" charset="0"/>
              <a:cs typeface="Times New Roman" panose="02020603050405020304" charset="0"/>
            </a:endParaRPr>
          </a:p>
          <a:p>
            <a:pPr algn="just">
              <a:lnSpc>
                <a:spcPct val="100000"/>
              </a:lnSpc>
            </a:pPr>
            <a:r>
              <a:rPr lang="en-US">
                <a:solidFill>
                  <a:schemeClr val="bg1"/>
                </a:solidFill>
                <a:latin typeface="Times New Roman" panose="02020603050405020304" charset="0"/>
                <a:cs typeface="Times New Roman" panose="02020603050405020304" charset="0"/>
              </a:rPr>
              <a:t>.Cheating the data holders by providing a wrong duplication check result in order to ask a higher storage fee.</a:t>
            </a:r>
            <a:endParaRPr lang="en-US">
              <a:solidFill>
                <a:schemeClr val="bg1"/>
              </a:solidFill>
              <a:latin typeface="Times New Roman" panose="02020603050405020304" charset="0"/>
              <a:cs typeface="Times New Roman" panose="02020603050405020304" charset="0"/>
            </a:endParaRPr>
          </a:p>
          <a:p>
            <a:pPr algn="just">
              <a:lnSpc>
                <a:spcPct val="100000"/>
              </a:lnSpc>
            </a:pPr>
            <a:r>
              <a:rPr lang="en-US">
                <a:solidFill>
                  <a:schemeClr val="bg1"/>
                </a:solidFill>
                <a:latin typeface="Times New Roman" panose="02020603050405020304" charset="0"/>
                <a:cs typeface="Times New Roman" panose="02020603050405020304" charset="0"/>
              </a:rPr>
              <a:t>Causing data loss due to carelessness of data maintenance.</a:t>
            </a:r>
            <a:endParaRPr lang="en-US">
              <a:solidFill>
                <a:schemeClr val="bg1"/>
              </a:solidFill>
              <a:latin typeface="Times New Roman" panose="02020603050405020304" charset="0"/>
              <a:cs typeface="Times New Roman" panose="02020603050405020304" charset="0"/>
            </a:endParaRPr>
          </a:p>
          <a:p>
            <a:pPr algn="just">
              <a:lnSpc>
                <a:spcPct val="100000"/>
              </a:lnSpc>
            </a:pPr>
            <a:r>
              <a:rPr lang="en-US">
                <a:solidFill>
                  <a:schemeClr val="bg1"/>
                </a:solidFill>
                <a:latin typeface="Times New Roman" panose="02020603050405020304" charset="0"/>
                <a:cs typeface="Times New Roman" panose="02020603050405020304" charset="0"/>
                <a:sym typeface="+mn-ea"/>
              </a:rPr>
              <a:t>Snooping the private data of the data holders</a:t>
            </a:r>
            <a:endParaRPr lang="en-US">
              <a:solidFill>
                <a:schemeClr val="bg1"/>
              </a:solidFill>
              <a:latin typeface="Times New Roman" panose="02020603050405020304" charset="0"/>
              <a:cs typeface="Times New Roman" panose="02020603050405020304" charset="0"/>
            </a:endParaRPr>
          </a:p>
          <a:p>
            <a:pPr algn="just">
              <a:lnSpc>
                <a:spcPct val="100000"/>
              </a:lnSpc>
            </a:pPr>
            <a:endParaRPr lang="en-US">
              <a:solidFill>
                <a:schemeClr val="bg1"/>
              </a:solidFill>
              <a:latin typeface="Times New Roman" panose="02020603050405020304" charset="0"/>
              <a:cs typeface="Times New Roman" panose="0202060305040502030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35585" y="0"/>
            <a:ext cx="10515600" cy="1325563"/>
          </a:xfrm>
        </p:spPr>
        <p:txBody>
          <a:bodyPr/>
          <a:lstStyle/>
          <a:p>
            <a:r>
              <a:rPr lang="en-US" sz="5400" b="1">
                <a:solidFill>
                  <a:schemeClr val="bg1"/>
                </a:solidFill>
                <a:highlight>
                  <a:srgbClr val="800000"/>
                </a:highlight>
                <a:latin typeface="Times New Roman" panose="02020603050405020304" charset="0"/>
                <a:cs typeface="Times New Roman" panose="02020603050405020304" charset="0"/>
              </a:rPr>
              <a:t>PROPSED SYSTEM</a:t>
            </a:r>
            <a:endParaRPr lang="en-US" sz="5400" b="1">
              <a:solidFill>
                <a:schemeClr val="bg1"/>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35585" y="1088390"/>
            <a:ext cx="11630660" cy="5015230"/>
          </a:xfrm>
        </p:spPr>
        <p:txBody>
          <a:bodyPr/>
          <a:lstStyle/>
          <a:p>
            <a:pPr algn="just">
              <a:lnSpc>
                <a:spcPct val="100000"/>
              </a:lnSpc>
            </a:pPr>
            <a:r>
              <a:rPr lang="en-US">
                <a:solidFill>
                  <a:schemeClr val="bg1"/>
                </a:solidFill>
                <a:latin typeface="Times New Roman" panose="02020603050405020304" charset="0"/>
                <a:cs typeface="Times New Roman" panose="02020603050405020304" charset="0"/>
              </a:rPr>
              <a:t>The system proposes a novel protocol named TDICP based on PIR to check the integrity of uploaded files in the CSP with duplication employed. TDICP allows users to generate their own individual verification tags for integrity check.</a:t>
            </a:r>
            <a:endParaRPr lang="en-US">
              <a:solidFill>
                <a:schemeClr val="bg1"/>
              </a:solidFill>
              <a:latin typeface="Times New Roman" panose="02020603050405020304" charset="0"/>
              <a:cs typeface="Times New Roman" panose="02020603050405020304" charset="0"/>
            </a:endParaRPr>
          </a:p>
          <a:p>
            <a:pPr algn="just">
              <a:lnSpc>
                <a:spcPct val="100000"/>
              </a:lnSpc>
            </a:pPr>
            <a:r>
              <a:rPr lang="en-US">
                <a:solidFill>
                  <a:schemeClr val="bg1"/>
                </a:solidFill>
                <a:latin typeface="Times New Roman" panose="02020603050405020304" charset="0"/>
                <a:cs typeface="Times New Roman" panose="02020603050405020304" charset="0"/>
              </a:rPr>
              <a:t>The system proposes another novel protocol named UDDCP to guarantee the correctness of duplication check based on PSI, so that the CSP is impossible to cheat the user to pay for unused storage space due to duplication.</a:t>
            </a:r>
            <a:endParaRPr lang="en-US">
              <a:solidFill>
                <a:schemeClr val="bg1"/>
              </a:solidFill>
              <a:latin typeface="Times New Roman" panose="02020603050405020304" charset="0"/>
              <a:cs typeface="Times New Roman" panose="02020603050405020304" charset="0"/>
            </a:endParaRPr>
          </a:p>
          <a:p>
            <a:pPr algn="just">
              <a:lnSpc>
                <a:spcPct val="100000"/>
              </a:lnSpc>
            </a:pPr>
            <a:r>
              <a:rPr lang="en-US">
                <a:solidFill>
                  <a:schemeClr val="bg1"/>
                </a:solidFill>
                <a:latin typeface="Times New Roman" panose="02020603050405020304" charset="0"/>
                <a:cs typeface="Times New Roman" panose="02020603050405020304" charset="0"/>
              </a:rPr>
              <a:t> The system constructs a novel duplication scheme called remote data that contains the above two novel protocols and other essential properties, such as PoR and data access key assignment by re-shaping our previous scheme in order to overcome its shortcomings regarding integrity and duplication proof.</a:t>
            </a:r>
            <a:endParaRPr lang="en-US">
              <a:solidFill>
                <a:schemeClr val="bg1"/>
              </a:solidFill>
              <a:latin typeface="Times New Roman" panose="02020603050405020304" charset="0"/>
              <a:cs typeface="Times New Roman" panose="0202060305040502030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highlight>
                  <a:srgbClr val="800000"/>
                </a:highlight>
                <a:latin typeface="Times New Roman" panose="02020603050405020304" charset="0"/>
                <a:cs typeface="Times New Roman" panose="02020603050405020304" charset="0"/>
              </a:rPr>
              <a:t>ADVANTAGES OF PROPOSED SYSTEM</a:t>
            </a:r>
            <a:endParaRPr lang="en-US" b="1">
              <a:solidFill>
                <a:schemeClr val="bg1"/>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40510"/>
            <a:ext cx="10515600" cy="4351338"/>
          </a:xfrm>
        </p:spPr>
        <p:txBody>
          <a:bodyPr/>
          <a:lstStyle/>
          <a:p>
            <a:pPr>
              <a:lnSpc>
                <a:spcPct val="100000"/>
              </a:lnSpc>
            </a:pPr>
            <a:r>
              <a:rPr lang="en-US">
                <a:solidFill>
                  <a:schemeClr val="bg1"/>
                </a:solidFill>
                <a:latin typeface="Times New Roman" panose="02020603050405020304" charset="0"/>
                <a:cs typeface="Times New Roman" panose="02020603050405020304" charset="0"/>
              </a:rPr>
              <a:t>Independent integrity check when duplication.</a:t>
            </a:r>
            <a:endParaRPr lang="en-US">
              <a:solidFill>
                <a:schemeClr val="bg1"/>
              </a:solidFill>
              <a:latin typeface="Times New Roman" panose="02020603050405020304" charset="0"/>
              <a:cs typeface="Times New Roman" panose="02020603050405020304" charset="0"/>
            </a:endParaRPr>
          </a:p>
          <a:p>
            <a:pPr>
              <a:lnSpc>
                <a:spcPct val="100000"/>
              </a:lnSpc>
            </a:pPr>
            <a:r>
              <a:rPr lang="en-US">
                <a:solidFill>
                  <a:schemeClr val="bg1"/>
                </a:solidFill>
                <a:latin typeface="Times New Roman" panose="02020603050405020304" charset="0"/>
                <a:cs typeface="Times New Roman" panose="02020603050405020304" charset="0"/>
                <a:sym typeface="+mn-ea"/>
              </a:rPr>
              <a:t>Correctness guarantee of duplication check.</a:t>
            </a:r>
            <a:endParaRPr lang="en-US">
              <a:solidFill>
                <a:schemeClr val="bg1"/>
              </a:solidFill>
              <a:latin typeface="Times New Roman" panose="02020603050405020304" charset="0"/>
              <a:cs typeface="Times New Roman" panose="02020603050405020304" charset="0"/>
            </a:endParaRPr>
          </a:p>
          <a:p>
            <a:pPr>
              <a:lnSpc>
                <a:spcPct val="100000"/>
              </a:lnSpc>
            </a:pPr>
            <a:r>
              <a:rPr lang="en-US">
                <a:solidFill>
                  <a:schemeClr val="bg1"/>
                </a:solidFill>
                <a:latin typeface="Times New Roman" panose="02020603050405020304" charset="0"/>
                <a:cs typeface="Times New Roman" panose="02020603050405020304" charset="0"/>
              </a:rPr>
              <a:t>Flexible tag generation</a:t>
            </a:r>
            <a:endParaRPr lang="en-US">
              <a:solidFill>
                <a:schemeClr val="bg1"/>
              </a:solidFill>
              <a:latin typeface="Times New Roman" panose="02020603050405020304" charset="0"/>
              <a:cs typeface="Times New Roman" panose="02020603050405020304" charset="0"/>
            </a:endParaRPr>
          </a:p>
          <a:p>
            <a:pPr marL="0" indent="0">
              <a:lnSpc>
                <a:spcPct val="100000"/>
              </a:lnSpc>
              <a:buNone/>
            </a:pPr>
            <a:endParaRPr lang="en-US">
              <a:solidFill>
                <a:schemeClr val="bg1"/>
              </a:solidFill>
              <a:latin typeface="Times New Roman" panose="02020603050405020304" charset="0"/>
              <a:cs typeface="Times New Roman" panose="02020603050405020304" charset="0"/>
            </a:endParaRPr>
          </a:p>
          <a:p>
            <a:pPr marL="0" indent="0">
              <a:lnSpc>
                <a:spcPct val="100000"/>
              </a:lnSpc>
              <a:buNone/>
            </a:pPr>
            <a:endParaRPr lang="en-US">
              <a:solidFill>
                <a:schemeClr val="bg1"/>
              </a:solidFill>
              <a:latin typeface="Times New Roman" panose="02020603050405020304" charset="0"/>
              <a:cs typeface="Times New Roman" panose="0202060305040502030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51630" y="260350"/>
            <a:ext cx="3919220" cy="706755"/>
          </a:xfrm>
          <a:prstGeom prst="rect">
            <a:avLst/>
          </a:prstGeom>
          <a:noFill/>
        </p:spPr>
        <p:txBody>
          <a:bodyPr wrap="none" rtlCol="0">
            <a:spAutoFit/>
          </a:bodyPr>
          <a:p>
            <a:r>
              <a:rPr lang="en-US" sz="4000">
                <a:solidFill>
                  <a:schemeClr val="bg1"/>
                </a:solidFill>
                <a:highlight>
                  <a:srgbClr val="800000"/>
                </a:highlight>
              </a:rPr>
              <a:t>Aim of the project</a:t>
            </a:r>
            <a:endParaRPr lang="en-US" sz="4000">
              <a:solidFill>
                <a:schemeClr val="bg1"/>
              </a:solidFill>
              <a:highlight>
                <a:srgbClr val="800000"/>
              </a:highlight>
            </a:endParaRPr>
          </a:p>
        </p:txBody>
      </p:sp>
      <p:sp>
        <p:nvSpPr>
          <p:cNvPr id="8" name="Text Box 7"/>
          <p:cNvSpPr txBox="1"/>
          <p:nvPr/>
        </p:nvSpPr>
        <p:spPr>
          <a:xfrm>
            <a:off x="839470" y="548640"/>
            <a:ext cx="10331450" cy="6985635"/>
          </a:xfrm>
          <a:prstGeom prst="rect">
            <a:avLst/>
          </a:prstGeom>
          <a:noFill/>
        </p:spPr>
        <p:txBody>
          <a:bodyPr wrap="square" rtlCol="0">
            <a:spAutoFit/>
          </a:bodyPr>
          <a:p>
            <a:pPr marL="457200" indent="-457200">
              <a:buFont typeface="Arial" panose="020B0604020202020204" pitchFamily="34" charset="0"/>
              <a:buChar char="•"/>
            </a:pPr>
            <a:endParaRPr lang="en-US" sz="2800">
              <a:solidFill>
                <a:schemeClr val="bg1"/>
              </a:solidFill>
            </a:endParaRPr>
          </a:p>
          <a:p>
            <a:pPr marL="457200" indent="-457200">
              <a:buFont typeface="Arial" panose="020B0604020202020204" pitchFamily="34" charset="0"/>
              <a:buChar char="•"/>
            </a:pPr>
            <a:r>
              <a:rPr lang="en-US" sz="2800">
                <a:solidFill>
                  <a:schemeClr val="bg1"/>
                </a:solidFill>
              </a:rPr>
              <a:t>The aim of the project "Remote Data Integrity Monitoring with Designated Verifier while Identity-Based Privacy Preserved"</a:t>
            </a:r>
            <a:endParaRPr lang="en-US" sz="2800">
              <a:solidFill>
                <a:schemeClr val="bg1"/>
              </a:solidFill>
            </a:endParaRPr>
          </a:p>
          <a:p>
            <a:pPr indent="0">
              <a:buFont typeface="Arial" panose="020B0604020202020204" pitchFamily="34" charset="0"/>
              <a:buNone/>
            </a:pPr>
            <a:endParaRPr lang="en-US" sz="2800">
              <a:solidFill>
                <a:schemeClr val="bg1"/>
              </a:solidFill>
            </a:endParaRPr>
          </a:p>
          <a:p>
            <a:pPr marL="457200" indent="-457200">
              <a:buFont typeface="Arial" panose="020B0604020202020204" pitchFamily="34" charset="0"/>
              <a:buChar char="•"/>
            </a:pPr>
            <a:r>
              <a:rPr lang="en-US" sz="2800">
                <a:solidFill>
                  <a:schemeClr val="bg1"/>
                </a:solidFill>
              </a:rPr>
              <a:t> Is to develop a system that ensures the integrity of remote data while preserving the privacy of the data owner's identity.</a:t>
            </a:r>
            <a:endParaRPr lang="en-US" sz="2800">
              <a:solidFill>
                <a:schemeClr val="bg1"/>
              </a:solidFill>
            </a:endParaRPr>
          </a:p>
          <a:p>
            <a:pPr marL="457200" indent="-457200">
              <a:buFont typeface="Arial" panose="020B0604020202020204" pitchFamily="34" charset="0"/>
              <a:buChar char="•"/>
            </a:pPr>
            <a:endParaRPr lang="en-US" sz="2800">
              <a:solidFill>
                <a:schemeClr val="bg1"/>
              </a:solidFill>
            </a:endParaRPr>
          </a:p>
          <a:p>
            <a:pPr marL="457200" indent="-457200">
              <a:buFont typeface="Arial" panose="020B0604020202020204" pitchFamily="34" charset="0"/>
              <a:buChar char="•"/>
            </a:pPr>
            <a:r>
              <a:rPr lang="en-US" sz="2800">
                <a:solidFill>
                  <a:schemeClr val="bg1"/>
                </a:solidFill>
              </a:rPr>
              <a:t>Based on the IBC technology, we implement an RDPC scheme with a designated verifier,avoiding the problem of certificate management.</a:t>
            </a:r>
            <a:endParaRPr lang="en-US" sz="2800">
              <a:solidFill>
                <a:schemeClr val="bg1"/>
              </a:solidFill>
            </a:endParaRPr>
          </a:p>
          <a:p>
            <a:pPr indent="0">
              <a:buFont typeface="Arial" panose="020B0604020202020204" pitchFamily="34" charset="0"/>
              <a:buNone/>
            </a:pPr>
            <a:r>
              <a:rPr lang="en-US" sz="2800">
                <a:solidFill>
                  <a:schemeClr val="bg1"/>
                </a:solidFill>
              </a:rPr>
              <a:t> </a:t>
            </a:r>
            <a:endParaRPr lang="en-US" sz="2800">
              <a:solidFill>
                <a:schemeClr val="bg1"/>
              </a:solidFill>
            </a:endParaRPr>
          </a:p>
          <a:p>
            <a:pPr marL="457200" indent="-457200">
              <a:buFont typeface="Arial" panose="020B0604020202020204" pitchFamily="34" charset="0"/>
              <a:buChar char="•"/>
            </a:pPr>
            <a:r>
              <a:rPr lang="en-US" sz="2800">
                <a:solidFill>
                  <a:schemeClr val="bg1"/>
                </a:solidFill>
              </a:rPr>
              <a:t>Our scheme achieves data privacy. The CSP uses a random integer to blind the data integrity proof, ensuring that the verifier does not obtain any data content.</a:t>
            </a:r>
            <a:endParaRPr lang="en-US" sz="2800">
              <a:solidFill>
                <a:schemeClr val="bg1"/>
              </a:solidFill>
            </a:endParaRPr>
          </a:p>
          <a:p>
            <a:pPr indent="0">
              <a:buFont typeface="Arial" panose="020B0604020202020204" pitchFamily="34" charset="0"/>
              <a:buNone/>
            </a:pPr>
            <a:r>
              <a:rPr lang="en-US" sz="2800">
                <a:solidFill>
                  <a:schemeClr val="bg1"/>
                </a:solidFill>
              </a:rPr>
              <a:t> </a:t>
            </a:r>
            <a:endParaRPr lang="en-US" sz="2800">
              <a:solidFill>
                <a:schemeClr val="bg1"/>
              </a:solidFill>
            </a:endParaRPr>
          </a:p>
          <a:p>
            <a:pPr marL="457200" indent="-457200">
              <a:buFont typeface="Arial" panose="020B0604020202020204" pitchFamily="34" charset="0"/>
              <a:buChar char="•"/>
            </a:pPr>
            <a:endParaRPr lang="en-US" sz="2800">
              <a:solidFill>
                <a:schemeClr val="bg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274955"/>
            <a:ext cx="10704830" cy="1143000"/>
          </a:xfrm>
        </p:spPr>
        <p:txBody>
          <a:bodyPr/>
          <a:p>
            <a:r>
              <a:rPr lang="en-US">
                <a:solidFill>
                  <a:schemeClr val="bg1"/>
                </a:solidFill>
                <a:highlight>
                  <a:srgbClr val="800000"/>
                </a:highlight>
              </a:rPr>
              <a:t>REQUIREMENTS</a:t>
            </a:r>
            <a:endParaRPr lang="en-US">
              <a:solidFill>
                <a:schemeClr val="bg1"/>
              </a:solidFill>
              <a:highlight>
                <a:srgbClr val="800000"/>
              </a:highlight>
            </a:endParaRPr>
          </a:p>
        </p:txBody>
      </p:sp>
      <p:sp>
        <p:nvSpPr>
          <p:cNvPr id="5" name="Content Placeholder 4"/>
          <p:cNvSpPr>
            <a:spLocks noGrp="1"/>
          </p:cNvSpPr>
          <p:nvPr>
            <p:ph sz="half" idx="1"/>
          </p:nvPr>
        </p:nvSpPr>
        <p:spPr>
          <a:xfrm>
            <a:off x="623570" y="1844040"/>
            <a:ext cx="6279515" cy="4075430"/>
          </a:xfrm>
        </p:spPr>
        <p:txBody>
          <a:bodyPr/>
          <a:p>
            <a:pPr marL="0" indent="0">
              <a:buNone/>
            </a:pPr>
            <a:r>
              <a:rPr lang="en-US" b="1" u="sng">
                <a:solidFill>
                  <a:schemeClr val="bg1"/>
                </a:solidFill>
              </a:rPr>
              <a:t>SOFTWARE REQUIREMENTS</a:t>
            </a:r>
            <a:endParaRPr lang="en-US" b="1" u="sng">
              <a:solidFill>
                <a:schemeClr val="bg1"/>
              </a:solidFill>
            </a:endParaRPr>
          </a:p>
          <a:p>
            <a:r>
              <a:rPr lang="en-US">
                <a:solidFill>
                  <a:schemeClr val="bg1"/>
                </a:solidFill>
              </a:rPr>
              <a:t>Operating system - windows xp,7,8</a:t>
            </a:r>
            <a:endParaRPr lang="en-US">
              <a:solidFill>
                <a:schemeClr val="bg1"/>
              </a:solidFill>
            </a:endParaRPr>
          </a:p>
          <a:p>
            <a:r>
              <a:rPr lang="en-US">
                <a:solidFill>
                  <a:schemeClr val="bg1"/>
                </a:solidFill>
              </a:rPr>
              <a:t>Coding language - Java AWT,Swings,Networking</a:t>
            </a:r>
            <a:endParaRPr lang="en-US">
              <a:solidFill>
                <a:schemeClr val="bg1"/>
              </a:solidFill>
            </a:endParaRPr>
          </a:p>
          <a:p>
            <a:r>
              <a:rPr lang="en-US">
                <a:solidFill>
                  <a:schemeClr val="bg1"/>
                </a:solidFill>
              </a:rPr>
              <a:t>Database - MySql/Vs access</a:t>
            </a:r>
            <a:endParaRPr lang="en-US">
              <a:solidFill>
                <a:schemeClr val="bg1"/>
              </a:solidFill>
            </a:endParaRPr>
          </a:p>
          <a:p>
            <a:r>
              <a:rPr lang="en-US">
                <a:solidFill>
                  <a:schemeClr val="bg1"/>
                </a:solidFill>
              </a:rPr>
              <a:t>DC - Eclipse Gallileo</a:t>
            </a:r>
            <a:endParaRPr lang="en-US">
              <a:solidFill>
                <a:schemeClr val="bg1"/>
              </a:solidFill>
            </a:endParaRPr>
          </a:p>
          <a:p>
            <a:r>
              <a:rPr lang="en-US">
                <a:solidFill>
                  <a:schemeClr val="bg1"/>
                </a:solidFill>
              </a:rPr>
              <a:t>Development kit - JDK-5</a:t>
            </a:r>
            <a:endParaRPr lang="en-US">
              <a:solidFill>
                <a:schemeClr val="bg1"/>
              </a:solidFill>
            </a:endParaRPr>
          </a:p>
        </p:txBody>
      </p:sp>
      <p:sp>
        <p:nvSpPr>
          <p:cNvPr id="6" name="Content Placeholder 5"/>
          <p:cNvSpPr>
            <a:spLocks noGrp="1"/>
          </p:cNvSpPr>
          <p:nvPr>
            <p:ph sz="half" idx="2"/>
          </p:nvPr>
        </p:nvSpPr>
        <p:spPr>
          <a:xfrm>
            <a:off x="6527800" y="1778000"/>
            <a:ext cx="5617845" cy="4208145"/>
          </a:xfrm>
        </p:spPr>
        <p:txBody>
          <a:bodyPr/>
          <a:p>
            <a:pPr marL="0" indent="0">
              <a:buNone/>
            </a:pPr>
            <a:r>
              <a:rPr lang="en-US" b="1" u="sng">
                <a:solidFill>
                  <a:schemeClr val="bg1"/>
                </a:solidFill>
              </a:rPr>
              <a:t>HARDWARE REQUIREMENTS</a:t>
            </a:r>
            <a:endParaRPr lang="en-US" b="1" u="sng">
              <a:solidFill>
                <a:schemeClr val="bg1"/>
              </a:solidFill>
            </a:endParaRPr>
          </a:p>
          <a:p>
            <a:r>
              <a:rPr lang="en-US">
                <a:solidFill>
                  <a:schemeClr val="bg1"/>
                </a:solidFill>
              </a:rPr>
              <a:t>System - core 3350z</a:t>
            </a:r>
            <a:endParaRPr lang="en-US">
              <a:solidFill>
                <a:schemeClr val="bg1"/>
              </a:solidFill>
            </a:endParaRPr>
          </a:p>
          <a:p>
            <a:r>
              <a:rPr lang="en-US">
                <a:solidFill>
                  <a:schemeClr val="bg1"/>
                </a:solidFill>
              </a:rPr>
              <a:t>Hard Disk - 250 GB</a:t>
            </a:r>
            <a:endParaRPr lang="en-US">
              <a:solidFill>
                <a:schemeClr val="bg1"/>
              </a:solidFill>
            </a:endParaRPr>
          </a:p>
          <a:p>
            <a:r>
              <a:rPr lang="en-US">
                <a:solidFill>
                  <a:schemeClr val="bg1"/>
                </a:solidFill>
              </a:rPr>
              <a:t>Monitor - color monitor</a:t>
            </a:r>
            <a:endParaRPr lang="en-US">
              <a:solidFill>
                <a:schemeClr val="bg1"/>
              </a:solidFill>
            </a:endParaRPr>
          </a:p>
          <a:p>
            <a:r>
              <a:rPr lang="en-US">
                <a:solidFill>
                  <a:schemeClr val="bg1"/>
                </a:solidFill>
              </a:rPr>
              <a:t>Mouse - optical mouse</a:t>
            </a:r>
            <a:endParaRPr lang="en-US">
              <a:solidFill>
                <a:schemeClr val="bg1"/>
              </a:solidFill>
            </a:endParaRPr>
          </a:p>
          <a:p>
            <a:r>
              <a:rPr lang="en-US">
                <a:solidFill>
                  <a:schemeClr val="bg1"/>
                </a:solidFill>
              </a:rPr>
              <a:t>Ram - 4GB</a:t>
            </a:r>
            <a:endParaRPr lang="en-US">
              <a:solidFill>
                <a:schemeClr val="bg1"/>
              </a:solidFill>
            </a:endParaRPr>
          </a:p>
          <a:p>
            <a:pPr marL="0" indent="0">
              <a:buNone/>
            </a:pPr>
            <a:endParaRPr lang="en-US" b="1" u="sng">
              <a:solidFill>
                <a:schemeClr val="bg1"/>
              </a:solidFill>
            </a:endParaRPr>
          </a:p>
          <a:p>
            <a:pPr marL="0" indent="0">
              <a:buNone/>
            </a:pPr>
            <a:endParaRPr lang="en-US" b="1" u="sng">
              <a:solidFill>
                <a:schemeClr val="bg1"/>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圆角矩形"/>
          <p:cNvSpPr/>
          <p:nvPr/>
        </p:nvSpPr>
        <p:spPr>
          <a:xfrm>
            <a:off x="3091180" y="1871980"/>
            <a:ext cx="5516245" cy="1461770"/>
          </a:xfrm>
          <a:prstGeom prst="roundRect">
            <a:avLst>
              <a:gd name="adj" fmla="val 465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800" spc="250">
                <a:solidFill>
                  <a:prstClr val="white"/>
                </a:solidFill>
                <a:latin typeface="Times New Roman" panose="02020603050405020304" charset="0"/>
                <a:cs typeface="Times New Roman" panose="02020603050405020304" charset="0"/>
                <a:sym typeface="+mn-ea"/>
              </a:rPr>
              <a:t>DESIGN METHODOLOGY</a:t>
            </a:r>
            <a:endParaRPr lang="zh-CN" altLang="en-US" sz="2800">
              <a:solidFill>
                <a:prstClr val="white"/>
              </a:solidFill>
              <a:latin typeface="Times New Roman" panose="02020603050405020304" charset="0"/>
              <a:cs typeface="Times New Roman" panose="02020603050405020304" charset="0"/>
            </a:endParaRPr>
          </a:p>
        </p:txBody>
      </p:sp>
      <p:sp>
        <p:nvSpPr>
          <p:cNvPr id="2" name="任意多边形"/>
          <p:cNvSpPr/>
          <p:nvPr/>
        </p:nvSpPr>
        <p:spPr>
          <a:xfrm>
            <a:off x="4117975" y="3333750"/>
            <a:ext cx="3463290" cy="5918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System Architecture </a:t>
            </a:r>
            <a:endParaRPr lang="en-US" altLang="zh-CN" sz="2400">
              <a:latin typeface="Times New Roman" panose="02020603050405020304" charset="0"/>
              <a:cs typeface="Times New Roman" panose="02020603050405020304" charset="0"/>
            </a:endParaRPr>
          </a:p>
        </p:txBody>
      </p:sp>
      <p:sp>
        <p:nvSpPr>
          <p:cNvPr id="8" name="Rounded Rectangle 7"/>
          <p:cNvSpPr/>
          <p:nvPr/>
        </p:nvSpPr>
        <p:spPr>
          <a:xfrm>
            <a:off x="439420" y="404495"/>
            <a:ext cx="11313160" cy="5869305"/>
          </a:xfrm>
          <a:prstGeom prst="roundRect">
            <a:avLst/>
          </a:prstGeom>
          <a:noFill/>
          <a:ln w="19050">
            <a:prstDash val="solid"/>
          </a:ln>
          <a:extLst>
            <a:ext uri="{909E8E84-426E-40DD-AFC4-6F175D3DCCD1}">
              <a14:hiddenFill xmlns:a14="http://schemas.microsoft.com/office/drawing/2010/main">
                <a:gradFill>
                  <a:gsLst>
                    <a:gs pos="0">
                      <a:srgbClr val="E30000"/>
                    </a:gs>
                    <a:gs pos="100000">
                      <a:srgbClr val="760303"/>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8"/>
          <p:cNvPicPr>
            <a:picLocks noChangeAspect="1"/>
          </p:cNvPicPr>
          <p:nvPr/>
        </p:nvPicPr>
        <p:blipFill>
          <a:blip r:embed="rId1"/>
          <a:stretch>
            <a:fillRect/>
          </a:stretch>
        </p:blipFill>
        <p:spPr>
          <a:xfrm>
            <a:off x="1040765" y="415925"/>
            <a:ext cx="10111105" cy="602678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任意多边形"/>
          <p:cNvSpPr/>
          <p:nvPr/>
        </p:nvSpPr>
        <p:spPr>
          <a:xfrm>
            <a:off x="3691890" y="0"/>
            <a:ext cx="4808220" cy="5918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UML DIAGRAMS- Class Diagram</a:t>
            </a:r>
            <a:endParaRPr lang="en-US" altLang="zh-CN" sz="2400">
              <a:latin typeface="Times New Roman" panose="02020603050405020304" charset="0"/>
              <a:cs typeface="Times New Roman" panose="02020603050405020304" charset="0"/>
            </a:endParaRPr>
          </a:p>
        </p:txBody>
      </p:sp>
      <p:pic>
        <p:nvPicPr>
          <p:cNvPr id="25" name="Picture 25"/>
          <p:cNvPicPr>
            <a:picLocks noChangeAspect="1"/>
          </p:cNvPicPr>
          <p:nvPr/>
        </p:nvPicPr>
        <p:blipFill>
          <a:blip r:embed="rId1"/>
          <a:stretch>
            <a:fillRect/>
          </a:stretch>
        </p:blipFill>
        <p:spPr>
          <a:xfrm>
            <a:off x="1520825" y="719455"/>
            <a:ext cx="8965565" cy="60248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任意多边形"/>
          <p:cNvSpPr/>
          <p:nvPr/>
        </p:nvSpPr>
        <p:spPr>
          <a:xfrm>
            <a:off x="4757420" y="142875"/>
            <a:ext cx="2676525" cy="5918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Use Case Diagrams </a:t>
            </a:r>
            <a:endParaRPr lang="en-US" altLang="zh-CN" sz="2400">
              <a:latin typeface="Times New Roman" panose="02020603050405020304" charset="0"/>
              <a:cs typeface="Times New Roman" panose="02020603050405020304" charset="0"/>
            </a:endParaRPr>
          </a:p>
        </p:txBody>
      </p:sp>
      <p:pic>
        <p:nvPicPr>
          <p:cNvPr id="26" name="Picture 26"/>
          <p:cNvPicPr>
            <a:picLocks noChangeAspect="1"/>
          </p:cNvPicPr>
          <p:nvPr/>
        </p:nvPicPr>
        <p:blipFill>
          <a:blip r:embed="rId1"/>
          <a:stretch>
            <a:fillRect/>
          </a:stretch>
        </p:blipFill>
        <p:spPr>
          <a:xfrm>
            <a:off x="1949450" y="734695"/>
            <a:ext cx="8291830" cy="58089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任意多边形"/>
          <p:cNvSpPr/>
          <p:nvPr/>
        </p:nvSpPr>
        <p:spPr>
          <a:xfrm>
            <a:off x="4757420" y="142875"/>
            <a:ext cx="2676525" cy="5918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Sequence Diagrams </a:t>
            </a:r>
            <a:endParaRPr lang="en-US" altLang="zh-CN" sz="2400">
              <a:latin typeface="Times New Roman" panose="02020603050405020304" charset="0"/>
              <a:cs typeface="Times New Roman" panose="02020603050405020304" charset="0"/>
            </a:endParaRPr>
          </a:p>
        </p:txBody>
      </p:sp>
      <p:pic>
        <p:nvPicPr>
          <p:cNvPr id="475" name="Picture 475"/>
          <p:cNvPicPr>
            <a:picLocks noChangeAspect="1"/>
          </p:cNvPicPr>
          <p:nvPr/>
        </p:nvPicPr>
        <p:blipFill>
          <a:blip r:embed="rId1"/>
          <a:stretch>
            <a:fillRect/>
          </a:stretch>
        </p:blipFill>
        <p:spPr>
          <a:xfrm>
            <a:off x="2027555" y="734695"/>
            <a:ext cx="8303895" cy="59232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任意多边形"/>
          <p:cNvSpPr/>
          <p:nvPr/>
        </p:nvSpPr>
        <p:spPr>
          <a:xfrm>
            <a:off x="4523105" y="224155"/>
            <a:ext cx="3824605" cy="56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DataFlow Diagram </a:t>
            </a:r>
            <a:endParaRPr lang="en-US" altLang="zh-CN" sz="2400">
              <a:latin typeface="Times New Roman" panose="02020603050405020304" charset="0"/>
              <a:cs typeface="Times New Roman" panose="02020603050405020304" charset="0"/>
            </a:endParaRPr>
          </a:p>
        </p:txBody>
      </p:sp>
      <p:sp>
        <p:nvSpPr>
          <p:cNvPr id="26" name="图标"/>
          <p:cNvSpPr>
            <a:spLocks noChangeAspect="1" noChangeArrowheads="1"/>
          </p:cNvSpPr>
          <p:nvPr/>
        </p:nvSpPr>
        <p:spPr bwMode="auto">
          <a:xfrm>
            <a:off x="7045707" y="2724681"/>
            <a:ext cx="708965" cy="497165"/>
          </a:xfrm>
          <a:custGeom>
            <a:avLst/>
            <a:gdLst>
              <a:gd name="T0" fmla="*/ 410562 w 2074863"/>
              <a:gd name="T1" fmla="*/ 138366 h 1449388"/>
              <a:gd name="T2" fmla="*/ 424299 w 2074863"/>
              <a:gd name="T3" fmla="*/ 143238 h 1449388"/>
              <a:gd name="T4" fmla="*/ 424991 w 2074863"/>
              <a:gd name="T5" fmla="*/ 128538 h 1449388"/>
              <a:gd name="T6" fmla="*/ 120959 w 2074863"/>
              <a:gd name="T7" fmla="*/ 38719 h 1449388"/>
              <a:gd name="T8" fmla="*/ 116712 w 2074863"/>
              <a:gd name="T9" fmla="*/ 53209 h 1449388"/>
              <a:gd name="T10" fmla="*/ 103884 w 2074863"/>
              <a:gd name="T11" fmla="*/ 44978 h 1449388"/>
              <a:gd name="T12" fmla="*/ 378420 w 2074863"/>
              <a:gd name="T13" fmla="*/ 33907 h 1449388"/>
              <a:gd name="T14" fmla="*/ 446419 w 2074863"/>
              <a:gd name="T15" fmla="*/ 131148 h 1449388"/>
              <a:gd name="T16" fmla="*/ 375569 w 2074863"/>
              <a:gd name="T17" fmla="*/ 107403 h 1449388"/>
              <a:gd name="T18" fmla="*/ 115187 w 2074863"/>
              <a:gd name="T19" fmla="*/ 17225 h 1449388"/>
              <a:gd name="T20" fmla="*/ 35807 w 2074863"/>
              <a:gd name="T21" fmla="*/ 85259 h 1449388"/>
              <a:gd name="T22" fmla="*/ 70061 w 2074863"/>
              <a:gd name="T23" fmla="*/ 97264 h 1449388"/>
              <a:gd name="T24" fmla="*/ 115187 w 2074863"/>
              <a:gd name="T25" fmla="*/ 17225 h 1449388"/>
              <a:gd name="T26" fmla="*/ 161434 w 2074863"/>
              <a:gd name="T27" fmla="*/ 50111 h 1449388"/>
              <a:gd name="T28" fmla="*/ 215706 w 2074863"/>
              <a:gd name="T29" fmla="*/ 65771 h 1449388"/>
              <a:gd name="T30" fmla="*/ 280418 w 2074863"/>
              <a:gd name="T31" fmla="*/ 83867 h 1449388"/>
              <a:gd name="T32" fmla="*/ 330634 w 2074863"/>
              <a:gd name="T33" fmla="*/ 79429 h 1449388"/>
              <a:gd name="T34" fmla="*/ 380333 w 2074863"/>
              <a:gd name="T35" fmla="*/ 134239 h 1449388"/>
              <a:gd name="T36" fmla="*/ 388530 w 2074863"/>
              <a:gd name="T37" fmla="*/ 176520 h 1449388"/>
              <a:gd name="T38" fmla="*/ 326665 w 2074863"/>
              <a:gd name="T39" fmla="*/ 201401 h 1449388"/>
              <a:gd name="T40" fmla="*/ 266354 w 2074863"/>
              <a:gd name="T41" fmla="*/ 153030 h 1449388"/>
              <a:gd name="T42" fmla="*/ 170580 w 2074863"/>
              <a:gd name="T43" fmla="*/ 123973 h 1449388"/>
              <a:gd name="T44" fmla="*/ 154791 w 2074863"/>
              <a:gd name="T45" fmla="*/ 74297 h 1449388"/>
              <a:gd name="T46" fmla="*/ 77050 w 2074863"/>
              <a:gd name="T47" fmla="*/ 114751 h 1449388"/>
              <a:gd name="T48" fmla="*/ 103107 w 2074863"/>
              <a:gd name="T49" fmla="*/ 163122 h 1449388"/>
              <a:gd name="T50" fmla="*/ 125627 w 2074863"/>
              <a:gd name="T51" fmla="*/ 189657 h 1449388"/>
              <a:gd name="T52" fmla="*/ 144782 w 2074863"/>
              <a:gd name="T53" fmla="*/ 212450 h 1449388"/>
              <a:gd name="T54" fmla="*/ 163074 w 2074863"/>
              <a:gd name="T55" fmla="*/ 238985 h 1449388"/>
              <a:gd name="T56" fmla="*/ 189476 w 2074863"/>
              <a:gd name="T57" fmla="*/ 293533 h 1449388"/>
              <a:gd name="T58" fmla="*/ 216310 w 2074863"/>
              <a:gd name="T59" fmla="*/ 299623 h 1449388"/>
              <a:gd name="T60" fmla="*/ 181969 w 2074863"/>
              <a:gd name="T61" fmla="*/ 253774 h 1449388"/>
              <a:gd name="T62" fmla="*/ 189131 w 2074863"/>
              <a:gd name="T63" fmla="*/ 243944 h 1449388"/>
              <a:gd name="T64" fmla="*/ 248062 w 2074863"/>
              <a:gd name="T65" fmla="*/ 297100 h 1449388"/>
              <a:gd name="T66" fmla="*/ 263420 w 2074863"/>
              <a:gd name="T67" fmla="*/ 282658 h 1449388"/>
              <a:gd name="T68" fmla="*/ 199312 w 2074863"/>
              <a:gd name="T69" fmla="*/ 213842 h 1449388"/>
              <a:gd name="T70" fmla="*/ 209839 w 2074863"/>
              <a:gd name="T71" fmla="*/ 207143 h 1449388"/>
              <a:gd name="T72" fmla="*/ 285422 w 2074863"/>
              <a:gd name="T73" fmla="*/ 271609 h 1449388"/>
              <a:gd name="T74" fmla="*/ 284732 w 2074863"/>
              <a:gd name="T75" fmla="*/ 244988 h 1449388"/>
              <a:gd name="T76" fmla="*/ 226319 w 2074863"/>
              <a:gd name="T77" fmla="*/ 178782 h 1449388"/>
              <a:gd name="T78" fmla="*/ 238398 w 2074863"/>
              <a:gd name="T79" fmla="*/ 175737 h 1449388"/>
              <a:gd name="T80" fmla="*/ 310444 w 2074863"/>
              <a:gd name="T81" fmla="*/ 238985 h 1449388"/>
              <a:gd name="T82" fmla="*/ 308546 w 2074863"/>
              <a:gd name="T83" fmla="*/ 212450 h 1449388"/>
              <a:gd name="T84" fmla="*/ 310272 w 2074863"/>
              <a:gd name="T85" fmla="*/ 200096 h 1449388"/>
              <a:gd name="T86" fmla="*/ 333826 w 2074863"/>
              <a:gd name="T87" fmla="*/ 219323 h 1449388"/>
              <a:gd name="T88" fmla="*/ 326493 w 2074863"/>
              <a:gd name="T89" fmla="*/ 245336 h 1449388"/>
              <a:gd name="T90" fmla="*/ 309322 w 2074863"/>
              <a:gd name="T91" fmla="*/ 268042 h 1449388"/>
              <a:gd name="T92" fmla="*/ 286544 w 2074863"/>
              <a:gd name="T93" fmla="*/ 287704 h 1449388"/>
              <a:gd name="T94" fmla="*/ 263765 w 2074863"/>
              <a:gd name="T95" fmla="*/ 307888 h 1449388"/>
              <a:gd name="T96" fmla="*/ 240728 w 2074863"/>
              <a:gd name="T97" fmla="*/ 310411 h 1449388"/>
              <a:gd name="T98" fmla="*/ 212513 w 2074863"/>
              <a:gd name="T99" fmla="*/ 316675 h 1449388"/>
              <a:gd name="T100" fmla="*/ 148147 w 2074863"/>
              <a:gd name="T101" fmla="*/ 277003 h 1449388"/>
              <a:gd name="T102" fmla="*/ 116481 w 2074863"/>
              <a:gd name="T103" fmla="*/ 286921 h 1449388"/>
              <a:gd name="T104" fmla="*/ 108629 w 2074863"/>
              <a:gd name="T105" fmla="*/ 270739 h 1449388"/>
              <a:gd name="T106" fmla="*/ 86541 w 2074863"/>
              <a:gd name="T107" fmla="*/ 252296 h 1449388"/>
              <a:gd name="T108" fmla="*/ 75152 w 2074863"/>
              <a:gd name="T109" fmla="*/ 231416 h 1449388"/>
              <a:gd name="T110" fmla="*/ 55221 w 2074863"/>
              <a:gd name="T111" fmla="*/ 206448 h 1449388"/>
              <a:gd name="T112" fmla="*/ 63676 w 2074863"/>
              <a:gd name="T113" fmla="*/ 175041 h 1449388"/>
              <a:gd name="T114" fmla="*/ 44176 w 2074863"/>
              <a:gd name="T115" fmla="*/ 154596 h 1449388"/>
              <a:gd name="T116" fmla="*/ 432 w 2074863"/>
              <a:gd name="T117" fmla="*/ 104659 h 1449388"/>
              <a:gd name="T118" fmla="*/ 64625 w 2074863"/>
              <a:gd name="T119" fmla="*/ 33407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74863"/>
              <a:gd name="T181" fmla="*/ 0 h 1449388"/>
              <a:gd name="T182" fmla="*/ 2074863 w 2074863"/>
              <a:gd name="T183" fmla="*/ 1449388 h 144938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mn-ea"/>
            </a:endParaRPr>
          </a:p>
        </p:txBody>
      </p:sp>
      <p:sp>
        <p:nvSpPr>
          <p:cNvPr id="30" name="文本"/>
          <p:cNvSpPr/>
          <p:nvPr/>
        </p:nvSpPr>
        <p:spPr>
          <a:xfrm>
            <a:off x="7245250" y="3735585"/>
            <a:ext cx="309880" cy="7988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2300" b="1" spc="250">
              <a:solidFill>
                <a:schemeClr val="accent2"/>
              </a:solidFill>
              <a:latin typeface="+mj-ea"/>
              <a:ea typeface="+mj-ea"/>
            </a:endParaRPr>
          </a:p>
          <a:p>
            <a:pPr algn="ctr"/>
            <a:endParaRPr lang="zh-CN" altLang="en-US" sz="2300" b="1" spc="250">
              <a:solidFill>
                <a:schemeClr val="accent2"/>
              </a:solidFill>
              <a:latin typeface="+mj-ea"/>
              <a:ea typeface="+mj-ea"/>
            </a:endParaRPr>
          </a:p>
        </p:txBody>
      </p:sp>
      <p:grpSp>
        <p:nvGrpSpPr>
          <p:cNvPr id="329" name="Group 157"/>
          <p:cNvGrpSpPr/>
          <p:nvPr/>
        </p:nvGrpSpPr>
        <p:grpSpPr>
          <a:xfrm>
            <a:off x="1085215" y="1510665"/>
            <a:ext cx="8848321" cy="4884420"/>
            <a:chOff x="1695" y="7785"/>
            <a:chExt cx="7515" cy="4155"/>
          </a:xfrm>
        </p:grpSpPr>
        <p:sp>
          <p:nvSpPr>
            <p:cNvPr id="330" name="Rectangle 123"/>
            <p:cNvSpPr>
              <a:spLocks noChangeArrowheads="1"/>
            </p:cNvSpPr>
            <p:nvPr/>
          </p:nvSpPr>
          <p:spPr bwMode="auto">
            <a:xfrm>
              <a:off x="1695" y="8205"/>
              <a:ext cx="1425" cy="555"/>
            </a:xfrm>
            <a:prstGeom prst="rect">
              <a:avLst/>
            </a:prstGeom>
            <a:solidFill>
              <a:srgbClr val="FFFFFF"/>
            </a:solidFill>
            <a:ln w="38100">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400" kern="100">
                  <a:latin typeface="Calibri" panose="020F0502020204030204"/>
                  <a:ea typeface="Calibri" panose="020F0502020204030204"/>
                  <a:cs typeface="Times New Roman" panose="02020603050405020304" charset="0"/>
                  <a:sym typeface="Times New Roman" panose="02020603050405020304" charset="0"/>
                </a:rPr>
                <a:t>Admin</a:t>
              </a:r>
              <a:endParaRPr lang="en-US" altLang="zh-CN" sz="2400" kern="100">
                <a:latin typeface="Calibri" panose="020F0502020204030204"/>
                <a:ea typeface="Calibri" panose="020F0502020204030204"/>
                <a:cs typeface="Times New Roman" panose="02020603050405020304" charset="0"/>
                <a:sym typeface="Times New Roman" panose="02020603050405020304" charset="0"/>
              </a:endParaRPr>
            </a:p>
          </p:txBody>
        </p:sp>
        <p:sp>
          <p:nvSpPr>
            <p:cNvPr id="331" name="Oval 124"/>
            <p:cNvSpPr>
              <a:spLocks noChangeArrowheads="1"/>
            </p:cNvSpPr>
            <p:nvPr/>
          </p:nvSpPr>
          <p:spPr bwMode="auto">
            <a:xfrm>
              <a:off x="4845" y="8100"/>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3600" kern="100">
                  <a:latin typeface="Calibri" panose="020F0502020204030204"/>
                  <a:ea typeface="Calibri" panose="020F0502020204030204"/>
                  <a:cs typeface="Times New Roman" panose="02020603050405020304" charset="0"/>
                  <a:sym typeface="Times New Roman" panose="02020603050405020304" charset="0"/>
                </a:rPr>
                <a:t>Login</a:t>
              </a:r>
              <a:endParaRPr lang="en-US" altLang="zh-CN" sz="3600" kern="100">
                <a:latin typeface="Calibri" panose="020F0502020204030204"/>
                <a:ea typeface="Calibri" panose="020F0502020204030204"/>
                <a:cs typeface="Times New Roman" panose="02020603050405020304" charset="0"/>
                <a:sym typeface="Times New Roman" panose="02020603050405020304" charset="0"/>
              </a:endParaRPr>
            </a:p>
          </p:txBody>
        </p:sp>
        <p:grpSp>
          <p:nvGrpSpPr>
            <p:cNvPr id="332" name="Group 130"/>
            <p:cNvGrpSpPr/>
            <p:nvPr/>
          </p:nvGrpSpPr>
          <p:grpSpPr>
            <a:xfrm>
              <a:off x="7815" y="8235"/>
              <a:ext cx="1395" cy="555"/>
              <a:chOff x="7815" y="8235"/>
              <a:chExt cx="1395" cy="555"/>
            </a:xfrm>
          </p:grpSpPr>
          <p:grpSp>
            <p:nvGrpSpPr>
              <p:cNvPr id="333" name="Group 128"/>
              <p:cNvGrpSpPr/>
              <p:nvPr/>
            </p:nvGrpSpPr>
            <p:grpSpPr>
              <a:xfrm>
                <a:off x="7815" y="8235"/>
                <a:ext cx="1395" cy="555"/>
                <a:chOff x="7725" y="8085"/>
                <a:chExt cx="1395" cy="555"/>
              </a:xfrm>
            </p:grpSpPr>
            <p:sp>
              <p:nvSpPr>
                <p:cNvPr id="334" name="Rectangle 125"/>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335" name="AutoShape 126"/>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336" name="AutoShape 127"/>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337" name="Rectangle 129"/>
              <p:cNvSpPr>
                <a:spLocks noChangeArrowheads="1"/>
              </p:cNvSpPr>
              <p:nvPr/>
            </p:nvSpPr>
            <p:spPr bwMode="auto">
              <a:xfrm>
                <a:off x="7964" y="8285"/>
                <a:ext cx="1156" cy="479"/>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400" kern="100">
                    <a:latin typeface="Calibri" panose="020F0502020204030204"/>
                    <a:ea typeface="Calibri" panose="020F0502020204030204"/>
                    <a:cs typeface="Times New Roman" panose="02020603050405020304" charset="0"/>
                    <a:sym typeface="Times New Roman" panose="02020603050405020304" charset="0"/>
                  </a:rPr>
                  <a:t>Login_DB</a:t>
                </a:r>
                <a:endParaRPr lang="en-US" altLang="zh-CN" sz="2400" kern="100">
                  <a:latin typeface="Calibri" panose="020F0502020204030204"/>
                  <a:ea typeface="Calibri" panose="020F0502020204030204"/>
                  <a:cs typeface="Times New Roman" panose="02020603050405020304" charset="0"/>
                  <a:sym typeface="Times New Roman" panose="02020603050405020304" charset="0"/>
                </a:endParaRPr>
              </a:p>
            </p:txBody>
          </p:sp>
        </p:grpSp>
        <p:grpSp>
          <p:nvGrpSpPr>
            <p:cNvPr id="338" name="Group 131"/>
            <p:cNvGrpSpPr/>
            <p:nvPr/>
          </p:nvGrpSpPr>
          <p:grpSpPr>
            <a:xfrm>
              <a:off x="7815" y="9915"/>
              <a:ext cx="1395" cy="555"/>
              <a:chOff x="7815" y="8235"/>
              <a:chExt cx="1395" cy="555"/>
            </a:xfrm>
          </p:grpSpPr>
          <p:grpSp>
            <p:nvGrpSpPr>
              <p:cNvPr id="339" name="Group 132"/>
              <p:cNvGrpSpPr/>
              <p:nvPr/>
            </p:nvGrpSpPr>
            <p:grpSpPr>
              <a:xfrm>
                <a:off x="7815" y="8235"/>
                <a:ext cx="1395" cy="555"/>
                <a:chOff x="7725" y="8085"/>
                <a:chExt cx="1395" cy="555"/>
              </a:xfrm>
            </p:grpSpPr>
            <p:sp>
              <p:nvSpPr>
                <p:cNvPr id="340" name="Rectangle 133"/>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341" name="AutoShape 134"/>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342" name="AutoShape 135"/>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343" name="Rectangle 136"/>
              <p:cNvSpPr>
                <a:spLocks noChangeArrowheads="1"/>
              </p:cNvSpPr>
              <p:nvPr/>
            </p:nvSpPr>
            <p:spPr bwMode="auto">
              <a:xfrm>
                <a:off x="7908" y="8288"/>
                <a:ext cx="1266" cy="45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400" kern="100">
                    <a:latin typeface="Calibri" panose="020F0502020204030204"/>
                    <a:ea typeface="Calibri" panose="020F0502020204030204"/>
                    <a:cs typeface="Times New Roman" panose="02020603050405020304" charset="0"/>
                    <a:sym typeface="Times New Roman" panose="02020603050405020304" charset="0"/>
                  </a:rPr>
                  <a:t>TPA_DB</a:t>
                </a:r>
                <a:endParaRPr lang="en-US" altLang="zh-CN" sz="2400" kern="100">
                  <a:latin typeface="Calibri" panose="020F0502020204030204"/>
                  <a:ea typeface="Calibri" panose="020F0502020204030204"/>
                  <a:cs typeface="Times New Roman" panose="02020603050405020304" charset="0"/>
                  <a:sym typeface="Times New Roman" panose="02020603050405020304" charset="0"/>
                </a:endParaRPr>
              </a:p>
            </p:txBody>
          </p:sp>
        </p:grpSp>
        <p:sp>
          <p:nvSpPr>
            <p:cNvPr id="344" name="Oval 137"/>
            <p:cNvSpPr>
              <a:spLocks noChangeArrowheads="1"/>
            </p:cNvSpPr>
            <p:nvPr/>
          </p:nvSpPr>
          <p:spPr bwMode="auto">
            <a:xfrm>
              <a:off x="4845" y="9706"/>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400" kern="100">
                  <a:latin typeface="Calibri" panose="020F0502020204030204"/>
                  <a:ea typeface="Calibri" panose="020F0502020204030204"/>
                  <a:cs typeface="Times New Roman" panose="02020603050405020304" charset="0"/>
                  <a:sym typeface="Times New Roman" panose="02020603050405020304" charset="0"/>
                </a:rPr>
                <a:t>AssigTPA</a:t>
              </a:r>
              <a:endParaRPr lang="en-US" altLang="zh-CN" sz="2400" kern="100">
                <a:latin typeface="Calibri" panose="020F0502020204030204"/>
                <a:ea typeface="Calibri" panose="020F0502020204030204"/>
                <a:cs typeface="Times New Roman" panose="02020603050405020304" charset="0"/>
                <a:sym typeface="Times New Roman" panose="02020603050405020304" charset="0"/>
              </a:endParaRPr>
            </a:p>
          </p:txBody>
        </p:sp>
        <p:cxnSp>
          <p:nvCxnSpPr>
            <p:cNvPr id="345" name="AutoShape 138"/>
            <p:cNvCxnSpPr>
              <a:cxnSpLocks noChangeShapeType="1"/>
            </p:cNvCxnSpPr>
            <p:nvPr/>
          </p:nvCxnSpPr>
          <p:spPr bwMode="auto">
            <a:xfrm>
              <a:off x="3120" y="8535"/>
              <a:ext cx="1755" cy="0"/>
            </a:xfrm>
            <a:prstGeom prst="straightConnector1">
              <a:avLst/>
            </a:prstGeom>
            <a:noFill/>
            <a:ln w="38100">
              <a:solidFill>
                <a:srgbClr val="000000"/>
              </a:solidFill>
              <a:round/>
              <a:headEnd type="none" w="med" len="med"/>
              <a:tailEnd type="triangle" w="med" len="med"/>
            </a:ln>
          </p:spPr>
        </p:cxnSp>
        <p:cxnSp>
          <p:nvCxnSpPr>
            <p:cNvPr id="346" name="AutoShape 139"/>
            <p:cNvCxnSpPr>
              <a:cxnSpLocks noChangeShapeType="1"/>
            </p:cNvCxnSpPr>
            <p:nvPr/>
          </p:nvCxnSpPr>
          <p:spPr bwMode="auto">
            <a:xfrm>
              <a:off x="6525" y="8535"/>
              <a:ext cx="1380" cy="0"/>
            </a:xfrm>
            <a:prstGeom prst="straightConnector1">
              <a:avLst/>
            </a:prstGeom>
            <a:noFill/>
            <a:ln w="38100">
              <a:solidFill>
                <a:srgbClr val="000000"/>
              </a:solidFill>
              <a:round/>
              <a:headEnd type="none" w="med" len="med"/>
              <a:tailEnd type="triangle" w="med" len="med"/>
            </a:ln>
          </p:spPr>
        </p:cxnSp>
        <p:cxnSp>
          <p:nvCxnSpPr>
            <p:cNvPr id="347" name="AutoShape 140"/>
            <p:cNvCxnSpPr>
              <a:cxnSpLocks noChangeShapeType="1"/>
            </p:cNvCxnSpPr>
            <p:nvPr/>
          </p:nvCxnSpPr>
          <p:spPr bwMode="auto">
            <a:xfrm>
              <a:off x="6555" y="10200"/>
              <a:ext cx="1350" cy="0"/>
            </a:xfrm>
            <a:prstGeom prst="straightConnector1">
              <a:avLst/>
            </a:prstGeom>
            <a:noFill/>
            <a:ln w="38100">
              <a:solidFill>
                <a:srgbClr val="000000"/>
              </a:solidFill>
              <a:round/>
              <a:headEnd type="none" w="med" len="med"/>
              <a:tailEnd type="triangle" w="med" len="med"/>
            </a:ln>
          </p:spPr>
        </p:cxnSp>
        <p:cxnSp>
          <p:nvCxnSpPr>
            <p:cNvPr id="348" name="AutoShape 141"/>
            <p:cNvCxnSpPr>
              <a:cxnSpLocks noChangeShapeType="1"/>
            </p:cNvCxnSpPr>
            <p:nvPr/>
          </p:nvCxnSpPr>
          <p:spPr bwMode="auto">
            <a:xfrm flipH="1">
              <a:off x="5715" y="8985"/>
              <a:ext cx="0" cy="720"/>
            </a:xfrm>
            <a:prstGeom prst="straightConnector1">
              <a:avLst/>
            </a:prstGeom>
            <a:noFill/>
            <a:ln w="38100">
              <a:solidFill>
                <a:srgbClr val="000000"/>
              </a:solidFill>
              <a:round/>
              <a:headEnd type="none" w="med" len="med"/>
              <a:tailEnd type="triangle" w="med" len="med"/>
            </a:ln>
          </p:spPr>
        </p:cxnSp>
        <p:sp>
          <p:nvSpPr>
            <p:cNvPr id="349" name="Rectangle 142"/>
            <p:cNvSpPr>
              <a:spLocks noChangeArrowheads="1"/>
            </p:cNvSpPr>
            <p:nvPr/>
          </p:nvSpPr>
          <p:spPr bwMode="auto">
            <a:xfrm>
              <a:off x="6658" y="8835"/>
              <a:ext cx="148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800" kern="100">
                  <a:latin typeface="Calibri" panose="020F0502020204030204"/>
                  <a:ea typeface="Calibri" panose="020F0502020204030204"/>
                  <a:cs typeface="Times New Roman" panose="02020603050405020304" charset="0"/>
                  <a:sym typeface="Times New Roman" panose="02020603050405020304" charset="0"/>
                </a:rPr>
                <a:t>Request</a:t>
              </a:r>
              <a:endParaRPr lang="en-US" altLang="zh-CN" sz="2800" kern="100">
                <a:latin typeface="Calibri" panose="020F0502020204030204"/>
                <a:ea typeface="Calibri" panose="020F0502020204030204"/>
                <a:cs typeface="Times New Roman" panose="02020603050405020304" charset="0"/>
                <a:sym typeface="Times New Roman" panose="02020603050405020304" charset="0"/>
              </a:endParaRPr>
            </a:p>
          </p:txBody>
        </p:sp>
        <p:sp>
          <p:nvSpPr>
            <p:cNvPr id="350" name="Oval 143"/>
            <p:cNvSpPr>
              <a:spLocks noChangeArrowheads="1"/>
            </p:cNvSpPr>
            <p:nvPr/>
          </p:nvSpPr>
          <p:spPr bwMode="auto">
            <a:xfrm>
              <a:off x="4905" y="11055"/>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3200" kern="100">
                  <a:latin typeface="Calibri" panose="020F0502020204030204"/>
                  <a:ea typeface="Calibri" panose="020F0502020204030204"/>
                  <a:cs typeface="Times New Roman" panose="02020603050405020304" charset="0"/>
                  <a:sym typeface="Times New Roman" panose="02020603050405020304" charset="0"/>
                </a:rPr>
                <a:t>Store</a:t>
              </a:r>
              <a:r>
                <a:rPr lang="en-US" altLang="zh-CN" sz="1100" kern="100">
                  <a:latin typeface="Calibri" panose="020F0502020204030204"/>
                  <a:ea typeface="Calibri" panose="020F0502020204030204"/>
                  <a:cs typeface="Times New Roman" panose="02020603050405020304" charset="0"/>
                  <a:sym typeface="Times New Roman" panose="02020603050405020304" charset="0"/>
                </a:rPr>
                <a:t> </a:t>
              </a:r>
              <a:endParaRPr lang="en-US" altLang="zh-CN" sz="1100" kern="100">
                <a:latin typeface="Calibri" panose="020F0502020204030204"/>
                <a:ea typeface="Calibri" panose="020F0502020204030204"/>
                <a:cs typeface="Times New Roman" panose="02020603050405020304" charset="0"/>
                <a:sym typeface="Times New Roman" panose="02020603050405020304" charset="0"/>
              </a:endParaRPr>
            </a:p>
          </p:txBody>
        </p:sp>
        <p:sp>
          <p:nvSpPr>
            <p:cNvPr id="351" name="Rectangle 144"/>
            <p:cNvSpPr>
              <a:spLocks noChangeArrowheads="1"/>
            </p:cNvSpPr>
            <p:nvPr/>
          </p:nvSpPr>
          <p:spPr bwMode="auto">
            <a:xfrm>
              <a:off x="3270" y="7785"/>
              <a:ext cx="148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800" kern="100">
                  <a:latin typeface="Calibri" panose="020F0502020204030204"/>
                  <a:ea typeface="Calibri" panose="020F0502020204030204"/>
                  <a:cs typeface="Times New Roman" panose="02020603050405020304" charset="0"/>
                  <a:sym typeface="Times New Roman" panose="02020603050405020304" charset="0"/>
                </a:rPr>
                <a:t>Details</a:t>
              </a:r>
              <a:endParaRPr lang="en-US" altLang="zh-CN" sz="2800" kern="100">
                <a:latin typeface="Calibri" panose="020F0502020204030204"/>
                <a:ea typeface="Calibri" panose="020F0502020204030204"/>
                <a:cs typeface="Times New Roman" panose="02020603050405020304" charset="0"/>
                <a:sym typeface="Times New Roman" panose="02020603050405020304" charset="0"/>
              </a:endParaRPr>
            </a:p>
          </p:txBody>
        </p:sp>
        <p:grpSp>
          <p:nvGrpSpPr>
            <p:cNvPr id="352" name="Group 145"/>
            <p:cNvGrpSpPr/>
            <p:nvPr/>
          </p:nvGrpSpPr>
          <p:grpSpPr>
            <a:xfrm>
              <a:off x="7725" y="11220"/>
              <a:ext cx="1400" cy="555"/>
              <a:chOff x="7815" y="8235"/>
              <a:chExt cx="1400" cy="555"/>
            </a:xfrm>
          </p:grpSpPr>
          <p:grpSp>
            <p:nvGrpSpPr>
              <p:cNvPr id="353" name="Group 146"/>
              <p:cNvGrpSpPr/>
              <p:nvPr/>
            </p:nvGrpSpPr>
            <p:grpSpPr>
              <a:xfrm>
                <a:off x="7815" y="8235"/>
                <a:ext cx="1395" cy="555"/>
                <a:chOff x="7725" y="8085"/>
                <a:chExt cx="1395" cy="555"/>
              </a:xfrm>
            </p:grpSpPr>
            <p:sp>
              <p:nvSpPr>
                <p:cNvPr id="354" name="Rectangle 147"/>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355" name="AutoShape 148"/>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356" name="AutoShape 149"/>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357" name="Rectangle 150"/>
              <p:cNvSpPr>
                <a:spLocks noChangeArrowheads="1"/>
              </p:cNvSpPr>
              <p:nvPr/>
            </p:nvSpPr>
            <p:spPr bwMode="auto">
              <a:xfrm>
                <a:off x="7831" y="8295"/>
                <a:ext cx="1384" cy="45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400" kern="100">
                    <a:latin typeface="Calibri" panose="020F0502020204030204"/>
                    <a:ea typeface="Calibri" panose="020F0502020204030204"/>
                    <a:cs typeface="Times New Roman" panose="02020603050405020304" charset="0"/>
                    <a:sym typeface="Times New Roman" panose="02020603050405020304" charset="0"/>
                  </a:rPr>
                  <a:t>Files_DB</a:t>
                </a:r>
                <a:endParaRPr lang="en-US" altLang="zh-CN" sz="2400" kern="100">
                  <a:latin typeface="Calibri" panose="020F0502020204030204"/>
                  <a:ea typeface="Calibri" panose="020F0502020204030204"/>
                  <a:cs typeface="Times New Roman" panose="02020603050405020304" charset="0"/>
                  <a:sym typeface="Times New Roman" panose="02020603050405020304" charset="0"/>
                </a:endParaRPr>
              </a:p>
            </p:txBody>
          </p:sp>
        </p:grpSp>
        <p:cxnSp>
          <p:nvCxnSpPr>
            <p:cNvPr id="358" name="AutoShape 151"/>
            <p:cNvCxnSpPr>
              <a:cxnSpLocks noChangeShapeType="1"/>
            </p:cNvCxnSpPr>
            <p:nvPr/>
          </p:nvCxnSpPr>
          <p:spPr bwMode="auto">
            <a:xfrm>
              <a:off x="6585" y="11475"/>
              <a:ext cx="1155" cy="1"/>
            </a:xfrm>
            <a:prstGeom prst="straightConnector1">
              <a:avLst/>
            </a:prstGeom>
            <a:noFill/>
            <a:ln w="38100">
              <a:solidFill>
                <a:srgbClr val="000000"/>
              </a:solidFill>
              <a:round/>
              <a:headEnd type="none" w="med" len="med"/>
              <a:tailEnd type="triangle" w="med" len="med"/>
            </a:ln>
          </p:spPr>
        </p:cxnSp>
        <p:cxnSp>
          <p:nvCxnSpPr>
            <p:cNvPr id="359" name="AutoShape 152"/>
            <p:cNvCxnSpPr>
              <a:cxnSpLocks noChangeShapeType="1"/>
            </p:cNvCxnSpPr>
            <p:nvPr/>
          </p:nvCxnSpPr>
          <p:spPr bwMode="auto">
            <a:xfrm flipH="1">
              <a:off x="5715" y="10590"/>
              <a:ext cx="0" cy="465"/>
            </a:xfrm>
            <a:prstGeom prst="straightConnector1">
              <a:avLst/>
            </a:prstGeom>
            <a:noFill/>
            <a:ln w="38100">
              <a:solidFill>
                <a:srgbClr val="000000"/>
              </a:solidFill>
              <a:round/>
              <a:headEnd type="none" w="med" len="med"/>
              <a:tailEnd type="triangle" w="med" len="med"/>
            </a:ln>
          </p:spPr>
        </p:cxnSp>
        <p:sp>
          <p:nvSpPr>
            <p:cNvPr id="360" name="Rectangle 153"/>
            <p:cNvSpPr>
              <a:spLocks noChangeArrowheads="1"/>
            </p:cNvSpPr>
            <p:nvPr/>
          </p:nvSpPr>
          <p:spPr bwMode="auto">
            <a:xfrm>
              <a:off x="2807" y="10590"/>
              <a:ext cx="1887" cy="629"/>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800" kern="100">
                  <a:latin typeface="Calibri" panose="020F0502020204030204"/>
                  <a:ea typeface="Calibri" panose="020F0502020204030204"/>
                  <a:cs typeface="Times New Roman" panose="02020603050405020304" charset="0"/>
                  <a:sym typeface="Times New Roman" panose="02020603050405020304" charset="0"/>
                </a:rPr>
                <a:t>Files info</a:t>
              </a:r>
              <a:endParaRPr lang="en-US" altLang="zh-CN" sz="2800" kern="100">
                <a:latin typeface="Calibri" panose="020F0502020204030204"/>
                <a:ea typeface="Calibri" panose="020F0502020204030204"/>
                <a:cs typeface="Times New Roman" panose="02020603050405020304" charset="0"/>
                <a:sym typeface="Times New Roman" panose="02020603050405020304" charset="0"/>
              </a:endParaRPr>
            </a:p>
          </p:txBody>
        </p:sp>
        <p:sp>
          <p:nvSpPr>
            <p:cNvPr id="361" name="Rectangle 154"/>
            <p:cNvSpPr>
              <a:spLocks noChangeArrowheads="1"/>
            </p:cNvSpPr>
            <p:nvPr/>
          </p:nvSpPr>
          <p:spPr bwMode="auto">
            <a:xfrm>
              <a:off x="6585" y="7785"/>
              <a:ext cx="91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800" kern="100">
                  <a:latin typeface="Times New Roman" panose="02020603050405020304" charset="0"/>
                  <a:ea typeface="Calibri" panose="020F0502020204030204"/>
                  <a:cs typeface="Times New Roman" panose="02020603050405020304" charset="0"/>
                  <a:sym typeface="Times New Roman" panose="02020603050405020304" charset="0"/>
                </a:rPr>
                <a:t>Uid</a:t>
              </a:r>
              <a:endParaRPr lang="en-US" altLang="zh-CN" sz="28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362" name="Rectangle 155"/>
            <p:cNvSpPr>
              <a:spLocks noChangeArrowheads="1"/>
            </p:cNvSpPr>
            <p:nvPr/>
          </p:nvSpPr>
          <p:spPr bwMode="auto">
            <a:xfrm>
              <a:off x="6435" y="10545"/>
              <a:ext cx="157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800" kern="100">
                  <a:latin typeface="Calibri" panose="020F0502020204030204"/>
                  <a:ea typeface="Calibri" panose="020F0502020204030204"/>
                  <a:cs typeface="Times New Roman" panose="02020603050405020304" charset="0"/>
                  <a:sym typeface="Times New Roman" panose="02020603050405020304" charset="0"/>
                </a:rPr>
                <a:t>Files Details </a:t>
              </a:r>
              <a:endParaRPr lang="en-US" altLang="zh-CN" sz="2800" kern="100">
                <a:latin typeface="Calibri" panose="020F0502020204030204"/>
                <a:ea typeface="Calibri" panose="020F0502020204030204"/>
                <a:cs typeface="Times New Roman" panose="02020603050405020304" charset="0"/>
                <a:sym typeface="Times New Roman" panose="02020603050405020304" charset="0"/>
              </a:endParaRPr>
            </a:p>
          </p:txBody>
        </p:sp>
        <p:sp>
          <p:nvSpPr>
            <p:cNvPr id="363" name="Rectangle 156"/>
            <p:cNvSpPr>
              <a:spLocks noChangeArrowheads="1"/>
            </p:cNvSpPr>
            <p:nvPr/>
          </p:nvSpPr>
          <p:spPr bwMode="auto">
            <a:xfrm>
              <a:off x="6675" y="9570"/>
              <a:ext cx="91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800" kern="100">
                  <a:latin typeface="Calibri" panose="020F0502020204030204"/>
                  <a:ea typeface="Calibri" panose="020F0502020204030204"/>
                  <a:cs typeface="Times New Roman" panose="02020603050405020304" charset="0"/>
                  <a:sym typeface="Times New Roman" panose="02020603050405020304" charset="0"/>
                </a:rPr>
                <a:t>Uid</a:t>
              </a:r>
              <a:endParaRPr lang="en-US" altLang="zh-CN" sz="2800" kern="100">
                <a:latin typeface="Calibri" panose="020F0502020204030204"/>
                <a:ea typeface="Calibri" panose="020F0502020204030204"/>
                <a:cs typeface="Times New Roman" panose="02020603050405020304" charset="0"/>
                <a:sym typeface="Times New Roman" panose="02020603050405020304" charset="0"/>
              </a:endParaRPr>
            </a:p>
          </p:txBody>
        </p:sp>
      </p:grpSp>
      <p:sp>
        <p:nvSpPr>
          <p:cNvPr id="2" name="任意多边形"/>
          <p:cNvSpPr/>
          <p:nvPr/>
        </p:nvSpPr>
        <p:spPr>
          <a:xfrm>
            <a:off x="899795" y="787400"/>
            <a:ext cx="2466340" cy="591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Level 1 </a:t>
            </a:r>
            <a:endParaRPr lang="en-US" altLang="zh-CN"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p:tgtEl>
                                          <p:spTgt spid="26"/>
                                        </p:tgtEl>
                                        <p:attrNameLst>
                                          <p:attrName>ppt_y</p:attrName>
                                        </p:attrNameLst>
                                      </p:cBhvr>
                                      <p:tavLst>
                                        <p:tav tm="0">
                                          <p:val>
                                            <p:strVal val="#ppt_y+#ppt_h*1.125000"/>
                                          </p:val>
                                        </p:tav>
                                        <p:tav tm="100000">
                                          <p:val>
                                            <p:strVal val="#ppt_y"/>
                                          </p:val>
                                        </p:tav>
                                      </p:tavLst>
                                    </p:anim>
                                    <p:animEffect transition="in" filter="wipe(up)">
                                      <p:cBhvr>
                                        <p:cTn id="12" dur="500"/>
                                        <p:tgtEl>
                                          <p:spTgt spid="26"/>
                                        </p:tgtEl>
                                      </p:cBhvr>
                                    </p:animEffect>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outVertical)">
                                      <p:cBhvr>
                                        <p:cTn id="16" dur="500"/>
                                        <p:tgtEl>
                                          <p:spTgt spid="30"/>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6" grpId="0"/>
      <p:bldP spid="30"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任意多边形"/>
          <p:cNvSpPr/>
          <p:nvPr/>
        </p:nvSpPr>
        <p:spPr>
          <a:xfrm>
            <a:off x="960120" y="396240"/>
            <a:ext cx="2277110" cy="591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Level 2 </a:t>
            </a:r>
            <a:endParaRPr lang="en-US" altLang="zh-CN" sz="2400">
              <a:latin typeface="Times New Roman" panose="02020603050405020304" charset="0"/>
              <a:cs typeface="Times New Roman" panose="02020603050405020304" charset="0"/>
            </a:endParaRPr>
          </a:p>
        </p:txBody>
      </p:sp>
      <p:grpSp>
        <p:nvGrpSpPr>
          <p:cNvPr id="364" name="Group 213"/>
          <p:cNvGrpSpPr/>
          <p:nvPr/>
        </p:nvGrpSpPr>
        <p:grpSpPr>
          <a:xfrm>
            <a:off x="1003300" y="1196975"/>
            <a:ext cx="9911637" cy="5494655"/>
            <a:chOff x="2070" y="6630"/>
            <a:chExt cx="7548" cy="6735"/>
          </a:xfrm>
        </p:grpSpPr>
        <p:sp>
          <p:nvSpPr>
            <p:cNvPr id="365" name="Rectangle 159"/>
            <p:cNvSpPr>
              <a:spLocks noChangeArrowheads="1"/>
            </p:cNvSpPr>
            <p:nvPr/>
          </p:nvSpPr>
          <p:spPr bwMode="auto">
            <a:xfrm>
              <a:off x="2070" y="7050"/>
              <a:ext cx="1425" cy="555"/>
            </a:xfrm>
            <a:prstGeom prst="rect">
              <a:avLst/>
            </a:prstGeom>
            <a:solidFill>
              <a:srgbClr val="FFFFFF"/>
            </a:solidFill>
            <a:ln w="38100">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User </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66" name="Oval 160"/>
            <p:cNvSpPr>
              <a:spLocks noChangeArrowheads="1"/>
            </p:cNvSpPr>
            <p:nvPr/>
          </p:nvSpPr>
          <p:spPr bwMode="auto">
            <a:xfrm>
              <a:off x="5220" y="6945"/>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Register </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nvGrpSpPr>
            <p:cNvPr id="367" name="Group 161"/>
            <p:cNvGrpSpPr/>
            <p:nvPr/>
          </p:nvGrpSpPr>
          <p:grpSpPr>
            <a:xfrm>
              <a:off x="8190" y="7080"/>
              <a:ext cx="1428" cy="555"/>
              <a:chOff x="7815" y="8235"/>
              <a:chExt cx="1428" cy="555"/>
            </a:xfrm>
          </p:grpSpPr>
          <p:grpSp>
            <p:nvGrpSpPr>
              <p:cNvPr id="368" name="Group 162"/>
              <p:cNvGrpSpPr/>
              <p:nvPr/>
            </p:nvGrpSpPr>
            <p:grpSpPr>
              <a:xfrm>
                <a:off x="7815" y="8235"/>
                <a:ext cx="1395" cy="555"/>
                <a:chOff x="7725" y="8085"/>
                <a:chExt cx="1395" cy="555"/>
              </a:xfrm>
            </p:grpSpPr>
            <p:sp>
              <p:nvSpPr>
                <p:cNvPr id="369" name="Rectangle 163"/>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370" name="AutoShape 164"/>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371" name="AutoShape 165"/>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372" name="Rectangle 166"/>
              <p:cNvSpPr>
                <a:spLocks noChangeArrowheads="1"/>
              </p:cNvSpPr>
              <p:nvPr/>
            </p:nvSpPr>
            <p:spPr bwMode="auto">
              <a:xfrm>
                <a:off x="8114" y="8295"/>
                <a:ext cx="1129" cy="431"/>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Login_DB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grpSp>
          <p:nvGrpSpPr>
            <p:cNvPr id="373" name="Group 167"/>
            <p:cNvGrpSpPr/>
            <p:nvPr/>
          </p:nvGrpSpPr>
          <p:grpSpPr>
            <a:xfrm>
              <a:off x="8190" y="8760"/>
              <a:ext cx="1395" cy="555"/>
              <a:chOff x="7815" y="8235"/>
              <a:chExt cx="1395" cy="555"/>
            </a:xfrm>
          </p:grpSpPr>
          <p:grpSp>
            <p:nvGrpSpPr>
              <p:cNvPr id="374" name="Group 168"/>
              <p:cNvGrpSpPr/>
              <p:nvPr/>
            </p:nvGrpSpPr>
            <p:grpSpPr>
              <a:xfrm>
                <a:off x="7815" y="8235"/>
                <a:ext cx="1395" cy="555"/>
                <a:chOff x="7725" y="8085"/>
                <a:chExt cx="1395" cy="555"/>
              </a:xfrm>
            </p:grpSpPr>
            <p:sp>
              <p:nvSpPr>
                <p:cNvPr id="375" name="Rectangle 169"/>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376" name="AutoShape 170"/>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377" name="AutoShape 171"/>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378" name="Rectangle 172"/>
              <p:cNvSpPr>
                <a:spLocks noChangeArrowheads="1"/>
              </p:cNvSpPr>
              <p:nvPr/>
            </p:nvSpPr>
            <p:spPr bwMode="auto">
              <a:xfrm>
                <a:off x="8115" y="8295"/>
                <a:ext cx="1021" cy="45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Login_DB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sp>
          <p:nvSpPr>
            <p:cNvPr id="379" name="Oval 173"/>
            <p:cNvSpPr>
              <a:spLocks noChangeArrowheads="1"/>
            </p:cNvSpPr>
            <p:nvPr/>
          </p:nvSpPr>
          <p:spPr bwMode="auto">
            <a:xfrm>
              <a:off x="5250" y="8550"/>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Login</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cxnSp>
          <p:nvCxnSpPr>
            <p:cNvPr id="380" name="AutoShape 174"/>
            <p:cNvCxnSpPr>
              <a:cxnSpLocks noChangeShapeType="1"/>
            </p:cNvCxnSpPr>
            <p:nvPr/>
          </p:nvCxnSpPr>
          <p:spPr bwMode="auto">
            <a:xfrm>
              <a:off x="3495" y="7380"/>
              <a:ext cx="1755" cy="0"/>
            </a:xfrm>
            <a:prstGeom prst="straightConnector1">
              <a:avLst/>
            </a:prstGeom>
            <a:noFill/>
            <a:ln w="38100">
              <a:solidFill>
                <a:srgbClr val="000000"/>
              </a:solidFill>
              <a:round/>
              <a:headEnd type="none" w="med" len="med"/>
              <a:tailEnd type="triangle" w="med" len="med"/>
            </a:ln>
          </p:spPr>
        </p:cxnSp>
        <p:cxnSp>
          <p:nvCxnSpPr>
            <p:cNvPr id="381" name="AutoShape 175"/>
            <p:cNvCxnSpPr>
              <a:cxnSpLocks noChangeShapeType="1"/>
            </p:cNvCxnSpPr>
            <p:nvPr/>
          </p:nvCxnSpPr>
          <p:spPr bwMode="auto">
            <a:xfrm>
              <a:off x="6900" y="7380"/>
              <a:ext cx="1380" cy="0"/>
            </a:xfrm>
            <a:prstGeom prst="straightConnector1">
              <a:avLst/>
            </a:prstGeom>
            <a:noFill/>
            <a:ln w="38100">
              <a:solidFill>
                <a:srgbClr val="000000"/>
              </a:solidFill>
              <a:round/>
              <a:headEnd type="none" w="med" len="med"/>
              <a:tailEnd type="triangle" w="med" len="med"/>
            </a:ln>
          </p:spPr>
        </p:cxnSp>
        <p:cxnSp>
          <p:nvCxnSpPr>
            <p:cNvPr id="382" name="AutoShape 176"/>
            <p:cNvCxnSpPr>
              <a:cxnSpLocks noChangeShapeType="1"/>
            </p:cNvCxnSpPr>
            <p:nvPr/>
          </p:nvCxnSpPr>
          <p:spPr bwMode="auto">
            <a:xfrm>
              <a:off x="6930" y="9045"/>
              <a:ext cx="1350" cy="0"/>
            </a:xfrm>
            <a:prstGeom prst="straightConnector1">
              <a:avLst/>
            </a:prstGeom>
            <a:noFill/>
            <a:ln w="38100">
              <a:solidFill>
                <a:srgbClr val="000000"/>
              </a:solidFill>
              <a:round/>
              <a:headEnd type="none" w="med" len="med"/>
              <a:tailEnd type="triangle" w="med" len="med"/>
            </a:ln>
          </p:spPr>
        </p:cxnSp>
        <p:sp>
          <p:nvSpPr>
            <p:cNvPr id="383" name="Rectangle 178"/>
            <p:cNvSpPr>
              <a:spLocks noChangeArrowheads="1"/>
            </p:cNvSpPr>
            <p:nvPr/>
          </p:nvSpPr>
          <p:spPr bwMode="auto">
            <a:xfrm>
              <a:off x="6720" y="7754"/>
              <a:ext cx="148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Request</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84" name="Oval 179"/>
            <p:cNvSpPr>
              <a:spLocks noChangeArrowheads="1"/>
            </p:cNvSpPr>
            <p:nvPr/>
          </p:nvSpPr>
          <p:spPr bwMode="auto">
            <a:xfrm>
              <a:off x="5280" y="9900"/>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Upload Files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85" name="Rectangle 180"/>
            <p:cNvSpPr>
              <a:spLocks noChangeArrowheads="1"/>
            </p:cNvSpPr>
            <p:nvPr/>
          </p:nvSpPr>
          <p:spPr bwMode="auto">
            <a:xfrm>
              <a:off x="3645" y="6630"/>
              <a:ext cx="148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Details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nvGrpSpPr>
            <p:cNvPr id="386" name="Group 181"/>
            <p:cNvGrpSpPr/>
            <p:nvPr/>
          </p:nvGrpSpPr>
          <p:grpSpPr>
            <a:xfrm>
              <a:off x="8100" y="10065"/>
              <a:ext cx="1395" cy="555"/>
              <a:chOff x="7815" y="8235"/>
              <a:chExt cx="1395" cy="555"/>
            </a:xfrm>
          </p:grpSpPr>
          <p:grpSp>
            <p:nvGrpSpPr>
              <p:cNvPr id="387" name="Group 182"/>
              <p:cNvGrpSpPr/>
              <p:nvPr/>
            </p:nvGrpSpPr>
            <p:grpSpPr>
              <a:xfrm>
                <a:off x="7815" y="8235"/>
                <a:ext cx="1395" cy="555"/>
                <a:chOff x="7725" y="8085"/>
                <a:chExt cx="1395" cy="555"/>
              </a:xfrm>
            </p:grpSpPr>
            <p:sp>
              <p:nvSpPr>
                <p:cNvPr id="388" name="Rectangle 183"/>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389" name="AutoShape 184"/>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390" name="AutoShape 185"/>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391" name="Rectangle 186"/>
              <p:cNvSpPr>
                <a:spLocks noChangeArrowheads="1"/>
              </p:cNvSpPr>
              <p:nvPr/>
            </p:nvSpPr>
            <p:spPr bwMode="auto">
              <a:xfrm>
                <a:off x="8125" y="8281"/>
                <a:ext cx="1046" cy="462"/>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Files_DB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cxnSp>
          <p:nvCxnSpPr>
            <p:cNvPr id="392" name="AutoShape 187"/>
            <p:cNvCxnSpPr>
              <a:cxnSpLocks noChangeShapeType="1"/>
            </p:cNvCxnSpPr>
            <p:nvPr/>
          </p:nvCxnSpPr>
          <p:spPr bwMode="auto">
            <a:xfrm>
              <a:off x="6960" y="10320"/>
              <a:ext cx="1155" cy="1"/>
            </a:xfrm>
            <a:prstGeom prst="straightConnector1">
              <a:avLst/>
            </a:prstGeom>
            <a:noFill/>
            <a:ln w="38100">
              <a:solidFill>
                <a:srgbClr val="000000"/>
              </a:solidFill>
              <a:round/>
              <a:headEnd type="none" w="med" len="med"/>
              <a:tailEnd type="triangle" w="med" len="med"/>
            </a:ln>
          </p:spPr>
        </p:cxnSp>
        <p:cxnSp>
          <p:nvCxnSpPr>
            <p:cNvPr id="393" name="AutoShape 188"/>
            <p:cNvCxnSpPr>
              <a:cxnSpLocks noChangeShapeType="1"/>
            </p:cNvCxnSpPr>
            <p:nvPr/>
          </p:nvCxnSpPr>
          <p:spPr bwMode="auto">
            <a:xfrm flipH="1">
              <a:off x="6090" y="9435"/>
              <a:ext cx="0" cy="465"/>
            </a:xfrm>
            <a:prstGeom prst="straightConnector1">
              <a:avLst/>
            </a:prstGeom>
            <a:noFill/>
            <a:ln w="38100">
              <a:solidFill>
                <a:srgbClr val="000000"/>
              </a:solidFill>
              <a:round/>
              <a:headEnd type="none" w="med" len="med"/>
              <a:tailEnd type="triangle" w="med" len="med"/>
            </a:ln>
          </p:spPr>
        </p:cxnSp>
        <p:sp>
          <p:nvSpPr>
            <p:cNvPr id="394" name="Rectangle 189"/>
            <p:cNvSpPr>
              <a:spLocks noChangeArrowheads="1"/>
            </p:cNvSpPr>
            <p:nvPr/>
          </p:nvSpPr>
          <p:spPr bwMode="auto">
            <a:xfrm>
              <a:off x="3495" y="9435"/>
              <a:ext cx="157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Files info</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95" name="Rectangle 190"/>
            <p:cNvSpPr>
              <a:spLocks noChangeArrowheads="1"/>
            </p:cNvSpPr>
            <p:nvPr/>
          </p:nvSpPr>
          <p:spPr bwMode="auto">
            <a:xfrm>
              <a:off x="6960" y="6630"/>
              <a:ext cx="91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Uid</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96" name="Rectangle 191"/>
            <p:cNvSpPr>
              <a:spLocks noChangeArrowheads="1"/>
            </p:cNvSpPr>
            <p:nvPr/>
          </p:nvSpPr>
          <p:spPr bwMode="auto">
            <a:xfrm>
              <a:off x="6666" y="9413"/>
              <a:ext cx="1524"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Duplication Files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97" name="Rectangle 192"/>
            <p:cNvSpPr>
              <a:spLocks noChangeArrowheads="1"/>
            </p:cNvSpPr>
            <p:nvPr/>
          </p:nvSpPr>
          <p:spPr bwMode="auto">
            <a:xfrm>
              <a:off x="7050" y="8415"/>
              <a:ext cx="91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Uid</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98" name="Oval 193"/>
            <p:cNvSpPr>
              <a:spLocks noChangeArrowheads="1"/>
            </p:cNvSpPr>
            <p:nvPr/>
          </p:nvSpPr>
          <p:spPr bwMode="auto">
            <a:xfrm>
              <a:off x="5280" y="11175"/>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View Files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nvGrpSpPr>
            <p:cNvPr id="399" name="Group 194"/>
            <p:cNvGrpSpPr/>
            <p:nvPr/>
          </p:nvGrpSpPr>
          <p:grpSpPr>
            <a:xfrm>
              <a:off x="8115" y="11340"/>
              <a:ext cx="1395" cy="555"/>
              <a:chOff x="7815" y="8235"/>
              <a:chExt cx="1395" cy="555"/>
            </a:xfrm>
          </p:grpSpPr>
          <p:grpSp>
            <p:nvGrpSpPr>
              <p:cNvPr id="400" name="Group 195"/>
              <p:cNvGrpSpPr/>
              <p:nvPr/>
            </p:nvGrpSpPr>
            <p:grpSpPr>
              <a:xfrm>
                <a:off x="7815" y="8235"/>
                <a:ext cx="1395" cy="555"/>
                <a:chOff x="7725" y="8085"/>
                <a:chExt cx="1395" cy="555"/>
              </a:xfrm>
            </p:grpSpPr>
            <p:sp>
              <p:nvSpPr>
                <p:cNvPr id="401" name="Rectangle 196"/>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402" name="AutoShape 197"/>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403" name="AutoShape 198"/>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404" name="Rectangle 199"/>
              <p:cNvSpPr>
                <a:spLocks noChangeArrowheads="1"/>
              </p:cNvSpPr>
              <p:nvPr/>
            </p:nvSpPr>
            <p:spPr bwMode="auto">
              <a:xfrm>
                <a:off x="8100" y="8293"/>
                <a:ext cx="1056" cy="422"/>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Files_DB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cxnSp>
          <p:nvCxnSpPr>
            <p:cNvPr id="405" name="AutoShape 200"/>
            <p:cNvCxnSpPr>
              <a:cxnSpLocks noChangeShapeType="1"/>
            </p:cNvCxnSpPr>
            <p:nvPr/>
          </p:nvCxnSpPr>
          <p:spPr bwMode="auto">
            <a:xfrm>
              <a:off x="6975" y="11595"/>
              <a:ext cx="1155" cy="1"/>
            </a:xfrm>
            <a:prstGeom prst="straightConnector1">
              <a:avLst/>
            </a:prstGeom>
            <a:noFill/>
            <a:ln w="38100">
              <a:solidFill>
                <a:srgbClr val="000000"/>
              </a:solidFill>
              <a:round/>
              <a:headEnd type="none" w="med" len="med"/>
              <a:tailEnd type="triangle" w="med" len="med"/>
            </a:ln>
          </p:spPr>
        </p:cxnSp>
        <p:cxnSp>
          <p:nvCxnSpPr>
            <p:cNvPr id="406" name="AutoShape 201"/>
            <p:cNvCxnSpPr>
              <a:cxnSpLocks noChangeShapeType="1"/>
            </p:cNvCxnSpPr>
            <p:nvPr/>
          </p:nvCxnSpPr>
          <p:spPr bwMode="auto">
            <a:xfrm flipH="1">
              <a:off x="6105" y="10785"/>
              <a:ext cx="0" cy="465"/>
            </a:xfrm>
            <a:prstGeom prst="straightConnector1">
              <a:avLst/>
            </a:prstGeom>
            <a:noFill/>
            <a:ln w="38100">
              <a:solidFill>
                <a:srgbClr val="000000"/>
              </a:solidFill>
              <a:round/>
              <a:headEnd type="none" w="med" len="med"/>
              <a:tailEnd type="triangle" w="med" len="med"/>
            </a:ln>
          </p:spPr>
        </p:cxnSp>
        <p:sp>
          <p:nvSpPr>
            <p:cNvPr id="407" name="Oval 202"/>
            <p:cNvSpPr>
              <a:spLocks noChangeArrowheads="1"/>
            </p:cNvSpPr>
            <p:nvPr/>
          </p:nvSpPr>
          <p:spPr bwMode="auto">
            <a:xfrm>
              <a:off x="5370" y="12480"/>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DownloadFiles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nvGrpSpPr>
            <p:cNvPr id="408" name="Group 203"/>
            <p:cNvGrpSpPr/>
            <p:nvPr/>
          </p:nvGrpSpPr>
          <p:grpSpPr>
            <a:xfrm>
              <a:off x="8205" y="12645"/>
              <a:ext cx="1395" cy="555"/>
              <a:chOff x="7815" y="8235"/>
              <a:chExt cx="1395" cy="555"/>
            </a:xfrm>
          </p:grpSpPr>
          <p:grpSp>
            <p:nvGrpSpPr>
              <p:cNvPr id="409" name="Group 204"/>
              <p:cNvGrpSpPr/>
              <p:nvPr/>
            </p:nvGrpSpPr>
            <p:grpSpPr>
              <a:xfrm>
                <a:off x="7815" y="8235"/>
                <a:ext cx="1395" cy="555"/>
                <a:chOff x="7725" y="8085"/>
                <a:chExt cx="1395" cy="555"/>
              </a:xfrm>
            </p:grpSpPr>
            <p:sp>
              <p:nvSpPr>
                <p:cNvPr id="410" name="Rectangle 205"/>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411" name="AutoShape 206"/>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412" name="AutoShape 207"/>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413" name="Rectangle 208"/>
              <p:cNvSpPr>
                <a:spLocks noChangeArrowheads="1"/>
              </p:cNvSpPr>
              <p:nvPr/>
            </p:nvSpPr>
            <p:spPr bwMode="auto">
              <a:xfrm>
                <a:off x="8085" y="8295"/>
                <a:ext cx="1068" cy="45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Files_DB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cxnSp>
          <p:nvCxnSpPr>
            <p:cNvPr id="414" name="AutoShape 209"/>
            <p:cNvCxnSpPr>
              <a:cxnSpLocks noChangeShapeType="1"/>
            </p:cNvCxnSpPr>
            <p:nvPr/>
          </p:nvCxnSpPr>
          <p:spPr bwMode="auto">
            <a:xfrm>
              <a:off x="7065" y="12900"/>
              <a:ext cx="1155" cy="1"/>
            </a:xfrm>
            <a:prstGeom prst="straightConnector1">
              <a:avLst/>
            </a:prstGeom>
            <a:noFill/>
            <a:ln w="38100">
              <a:solidFill>
                <a:srgbClr val="000000"/>
              </a:solidFill>
              <a:round/>
              <a:headEnd type="none" w="med" len="med"/>
              <a:tailEnd type="triangle" w="med" len="med"/>
            </a:ln>
          </p:spPr>
        </p:cxnSp>
        <p:cxnSp>
          <p:nvCxnSpPr>
            <p:cNvPr id="415" name="AutoShape 210"/>
            <p:cNvCxnSpPr>
              <a:cxnSpLocks noChangeShapeType="1"/>
            </p:cNvCxnSpPr>
            <p:nvPr/>
          </p:nvCxnSpPr>
          <p:spPr bwMode="auto">
            <a:xfrm flipH="1">
              <a:off x="6090" y="12060"/>
              <a:ext cx="0" cy="465"/>
            </a:xfrm>
            <a:prstGeom prst="straightConnector1">
              <a:avLst/>
            </a:prstGeom>
            <a:noFill/>
            <a:ln w="38100">
              <a:solidFill>
                <a:srgbClr val="000000"/>
              </a:solidFill>
              <a:round/>
              <a:headEnd type="none" w="med" len="med"/>
              <a:tailEnd type="triangle" w="med" len="med"/>
            </a:ln>
          </p:spPr>
        </p:cxnSp>
        <p:sp>
          <p:nvSpPr>
            <p:cNvPr id="416" name="Rectangle 211"/>
            <p:cNvSpPr>
              <a:spLocks noChangeArrowheads="1"/>
            </p:cNvSpPr>
            <p:nvPr/>
          </p:nvSpPr>
          <p:spPr bwMode="auto">
            <a:xfrm>
              <a:off x="6861" y="10740"/>
              <a:ext cx="1203"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Request</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417" name="Rectangle 212"/>
            <p:cNvSpPr>
              <a:spLocks noChangeArrowheads="1"/>
            </p:cNvSpPr>
            <p:nvPr/>
          </p:nvSpPr>
          <p:spPr bwMode="auto">
            <a:xfrm>
              <a:off x="7050" y="12015"/>
              <a:ext cx="91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 id</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任意多边形"/>
          <p:cNvSpPr/>
          <p:nvPr/>
        </p:nvSpPr>
        <p:spPr>
          <a:xfrm>
            <a:off x="960120" y="396240"/>
            <a:ext cx="2277110" cy="591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Level 3 </a:t>
            </a:r>
            <a:endParaRPr lang="en-US" altLang="zh-CN" sz="2400">
              <a:latin typeface="Times New Roman" panose="02020603050405020304" charset="0"/>
              <a:cs typeface="Times New Roman" panose="02020603050405020304" charset="0"/>
            </a:endParaRPr>
          </a:p>
        </p:txBody>
      </p:sp>
      <p:grpSp>
        <p:nvGrpSpPr>
          <p:cNvPr id="364" name="Group 213"/>
          <p:cNvGrpSpPr/>
          <p:nvPr/>
        </p:nvGrpSpPr>
        <p:grpSpPr>
          <a:xfrm>
            <a:off x="1140460" y="926465"/>
            <a:ext cx="9888000" cy="5494655"/>
            <a:chOff x="2070" y="6630"/>
            <a:chExt cx="7530" cy="6735"/>
          </a:xfrm>
        </p:grpSpPr>
        <p:sp>
          <p:nvSpPr>
            <p:cNvPr id="365" name="Rectangle 159"/>
            <p:cNvSpPr>
              <a:spLocks noChangeArrowheads="1"/>
            </p:cNvSpPr>
            <p:nvPr/>
          </p:nvSpPr>
          <p:spPr bwMode="auto">
            <a:xfrm>
              <a:off x="2070" y="7050"/>
              <a:ext cx="1425" cy="555"/>
            </a:xfrm>
            <a:prstGeom prst="rect">
              <a:avLst/>
            </a:prstGeom>
            <a:solidFill>
              <a:srgbClr val="FFFFFF"/>
            </a:solidFill>
            <a:ln w="38100">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TPA_User </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66" name="Oval 160"/>
            <p:cNvSpPr>
              <a:spLocks noChangeArrowheads="1"/>
            </p:cNvSpPr>
            <p:nvPr/>
          </p:nvSpPr>
          <p:spPr bwMode="auto">
            <a:xfrm>
              <a:off x="5220" y="6945"/>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Register </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nvGrpSpPr>
            <p:cNvPr id="367" name="Group 161"/>
            <p:cNvGrpSpPr/>
            <p:nvPr/>
          </p:nvGrpSpPr>
          <p:grpSpPr>
            <a:xfrm>
              <a:off x="8190" y="7080"/>
              <a:ext cx="1395" cy="555"/>
              <a:chOff x="7815" y="8235"/>
              <a:chExt cx="1395" cy="555"/>
            </a:xfrm>
          </p:grpSpPr>
          <p:grpSp>
            <p:nvGrpSpPr>
              <p:cNvPr id="368" name="Group 162"/>
              <p:cNvGrpSpPr/>
              <p:nvPr/>
            </p:nvGrpSpPr>
            <p:grpSpPr>
              <a:xfrm>
                <a:off x="7815" y="8235"/>
                <a:ext cx="1395" cy="555"/>
                <a:chOff x="7725" y="8085"/>
                <a:chExt cx="1395" cy="555"/>
              </a:xfrm>
            </p:grpSpPr>
            <p:sp>
              <p:nvSpPr>
                <p:cNvPr id="369" name="Rectangle 163"/>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370" name="AutoShape 164"/>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371" name="AutoShape 165"/>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372" name="Rectangle 166"/>
              <p:cNvSpPr>
                <a:spLocks noChangeArrowheads="1"/>
              </p:cNvSpPr>
              <p:nvPr/>
            </p:nvSpPr>
            <p:spPr bwMode="auto">
              <a:xfrm>
                <a:off x="8142" y="8295"/>
                <a:ext cx="1055" cy="45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Login_DB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grpSp>
          <p:nvGrpSpPr>
            <p:cNvPr id="373" name="Group 167"/>
            <p:cNvGrpSpPr/>
            <p:nvPr/>
          </p:nvGrpSpPr>
          <p:grpSpPr>
            <a:xfrm>
              <a:off x="8190" y="8760"/>
              <a:ext cx="1395" cy="555"/>
              <a:chOff x="7815" y="8235"/>
              <a:chExt cx="1395" cy="555"/>
            </a:xfrm>
          </p:grpSpPr>
          <p:grpSp>
            <p:nvGrpSpPr>
              <p:cNvPr id="374" name="Group 168"/>
              <p:cNvGrpSpPr/>
              <p:nvPr/>
            </p:nvGrpSpPr>
            <p:grpSpPr>
              <a:xfrm>
                <a:off x="7815" y="8235"/>
                <a:ext cx="1395" cy="555"/>
                <a:chOff x="7725" y="8085"/>
                <a:chExt cx="1395" cy="555"/>
              </a:xfrm>
            </p:grpSpPr>
            <p:sp>
              <p:nvSpPr>
                <p:cNvPr id="375" name="Rectangle 169"/>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376" name="AutoShape 170"/>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377" name="AutoShape 171"/>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378" name="Rectangle 172"/>
              <p:cNvSpPr>
                <a:spLocks noChangeArrowheads="1"/>
              </p:cNvSpPr>
              <p:nvPr/>
            </p:nvSpPr>
            <p:spPr bwMode="auto">
              <a:xfrm>
                <a:off x="8142" y="8295"/>
                <a:ext cx="1013" cy="45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Login_DB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sp>
          <p:nvSpPr>
            <p:cNvPr id="379" name="Oval 173"/>
            <p:cNvSpPr>
              <a:spLocks noChangeArrowheads="1"/>
            </p:cNvSpPr>
            <p:nvPr/>
          </p:nvSpPr>
          <p:spPr bwMode="auto">
            <a:xfrm>
              <a:off x="5250" y="8550"/>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Login</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cxnSp>
          <p:nvCxnSpPr>
            <p:cNvPr id="380" name="AutoShape 174"/>
            <p:cNvCxnSpPr>
              <a:cxnSpLocks noChangeShapeType="1"/>
            </p:cNvCxnSpPr>
            <p:nvPr/>
          </p:nvCxnSpPr>
          <p:spPr bwMode="auto">
            <a:xfrm>
              <a:off x="3495" y="7380"/>
              <a:ext cx="1755" cy="0"/>
            </a:xfrm>
            <a:prstGeom prst="straightConnector1">
              <a:avLst/>
            </a:prstGeom>
            <a:noFill/>
            <a:ln w="38100">
              <a:solidFill>
                <a:srgbClr val="000000"/>
              </a:solidFill>
              <a:round/>
              <a:headEnd type="none" w="med" len="med"/>
              <a:tailEnd type="triangle" w="med" len="med"/>
            </a:ln>
          </p:spPr>
        </p:cxnSp>
        <p:cxnSp>
          <p:nvCxnSpPr>
            <p:cNvPr id="381" name="AutoShape 175"/>
            <p:cNvCxnSpPr>
              <a:cxnSpLocks noChangeShapeType="1"/>
            </p:cNvCxnSpPr>
            <p:nvPr/>
          </p:nvCxnSpPr>
          <p:spPr bwMode="auto">
            <a:xfrm>
              <a:off x="6900" y="7380"/>
              <a:ext cx="1380" cy="0"/>
            </a:xfrm>
            <a:prstGeom prst="straightConnector1">
              <a:avLst/>
            </a:prstGeom>
            <a:noFill/>
            <a:ln w="38100">
              <a:solidFill>
                <a:srgbClr val="000000"/>
              </a:solidFill>
              <a:round/>
              <a:headEnd type="none" w="med" len="med"/>
              <a:tailEnd type="triangle" w="med" len="med"/>
            </a:ln>
          </p:spPr>
        </p:cxnSp>
        <p:cxnSp>
          <p:nvCxnSpPr>
            <p:cNvPr id="382" name="AutoShape 176"/>
            <p:cNvCxnSpPr>
              <a:cxnSpLocks noChangeShapeType="1"/>
            </p:cNvCxnSpPr>
            <p:nvPr/>
          </p:nvCxnSpPr>
          <p:spPr bwMode="auto">
            <a:xfrm>
              <a:off x="6930" y="9045"/>
              <a:ext cx="1350" cy="0"/>
            </a:xfrm>
            <a:prstGeom prst="straightConnector1">
              <a:avLst/>
            </a:prstGeom>
            <a:noFill/>
            <a:ln w="38100">
              <a:solidFill>
                <a:srgbClr val="000000"/>
              </a:solidFill>
              <a:round/>
              <a:headEnd type="none" w="med" len="med"/>
              <a:tailEnd type="triangle" w="med" len="med"/>
            </a:ln>
          </p:spPr>
        </p:cxnSp>
        <p:sp>
          <p:nvSpPr>
            <p:cNvPr id="383" name="Rectangle 178"/>
            <p:cNvSpPr>
              <a:spLocks noChangeArrowheads="1"/>
            </p:cNvSpPr>
            <p:nvPr/>
          </p:nvSpPr>
          <p:spPr bwMode="auto">
            <a:xfrm>
              <a:off x="6951" y="7748"/>
              <a:ext cx="873" cy="485"/>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Request</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84" name="Oval 179"/>
            <p:cNvSpPr>
              <a:spLocks noChangeArrowheads="1"/>
            </p:cNvSpPr>
            <p:nvPr/>
          </p:nvSpPr>
          <p:spPr bwMode="auto">
            <a:xfrm>
              <a:off x="5280" y="9900"/>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Verify Files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85" name="Rectangle 180"/>
            <p:cNvSpPr>
              <a:spLocks noChangeArrowheads="1"/>
            </p:cNvSpPr>
            <p:nvPr/>
          </p:nvSpPr>
          <p:spPr bwMode="auto">
            <a:xfrm>
              <a:off x="3645" y="6630"/>
              <a:ext cx="148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Details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nvGrpSpPr>
            <p:cNvPr id="386" name="Group 181"/>
            <p:cNvGrpSpPr/>
            <p:nvPr/>
          </p:nvGrpSpPr>
          <p:grpSpPr>
            <a:xfrm>
              <a:off x="8100" y="10065"/>
              <a:ext cx="1430" cy="555"/>
              <a:chOff x="7815" y="8235"/>
              <a:chExt cx="1430" cy="555"/>
            </a:xfrm>
          </p:grpSpPr>
          <p:grpSp>
            <p:nvGrpSpPr>
              <p:cNvPr id="387" name="Group 182"/>
              <p:cNvGrpSpPr/>
              <p:nvPr/>
            </p:nvGrpSpPr>
            <p:grpSpPr>
              <a:xfrm>
                <a:off x="7815" y="8235"/>
                <a:ext cx="1395" cy="555"/>
                <a:chOff x="7725" y="8085"/>
                <a:chExt cx="1395" cy="555"/>
              </a:xfrm>
            </p:grpSpPr>
            <p:sp>
              <p:nvSpPr>
                <p:cNvPr id="388" name="Rectangle 183"/>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389" name="AutoShape 184"/>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390" name="AutoShape 185"/>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391" name="Rectangle 186"/>
              <p:cNvSpPr>
                <a:spLocks noChangeArrowheads="1"/>
              </p:cNvSpPr>
              <p:nvPr/>
            </p:nvSpPr>
            <p:spPr bwMode="auto">
              <a:xfrm>
                <a:off x="8152" y="8260"/>
                <a:ext cx="1093" cy="461"/>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Files_DB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cxnSp>
          <p:nvCxnSpPr>
            <p:cNvPr id="392" name="AutoShape 187"/>
            <p:cNvCxnSpPr>
              <a:cxnSpLocks noChangeShapeType="1"/>
            </p:cNvCxnSpPr>
            <p:nvPr/>
          </p:nvCxnSpPr>
          <p:spPr bwMode="auto">
            <a:xfrm>
              <a:off x="6960" y="10320"/>
              <a:ext cx="1155" cy="1"/>
            </a:xfrm>
            <a:prstGeom prst="straightConnector1">
              <a:avLst/>
            </a:prstGeom>
            <a:noFill/>
            <a:ln w="38100">
              <a:solidFill>
                <a:srgbClr val="000000"/>
              </a:solidFill>
              <a:round/>
              <a:headEnd type="none" w="med" len="med"/>
              <a:tailEnd type="triangle" w="med" len="med"/>
            </a:ln>
          </p:spPr>
        </p:cxnSp>
        <p:cxnSp>
          <p:nvCxnSpPr>
            <p:cNvPr id="393" name="AutoShape 188"/>
            <p:cNvCxnSpPr>
              <a:cxnSpLocks noChangeShapeType="1"/>
            </p:cNvCxnSpPr>
            <p:nvPr/>
          </p:nvCxnSpPr>
          <p:spPr bwMode="auto">
            <a:xfrm flipH="1">
              <a:off x="6090" y="9435"/>
              <a:ext cx="0" cy="465"/>
            </a:xfrm>
            <a:prstGeom prst="straightConnector1">
              <a:avLst/>
            </a:prstGeom>
            <a:noFill/>
            <a:ln w="38100">
              <a:solidFill>
                <a:srgbClr val="000000"/>
              </a:solidFill>
              <a:round/>
              <a:headEnd type="none" w="med" len="med"/>
              <a:tailEnd type="triangle" w="med" len="med"/>
            </a:ln>
          </p:spPr>
        </p:cxnSp>
        <p:sp>
          <p:nvSpPr>
            <p:cNvPr id="394" name="Rectangle 189"/>
            <p:cNvSpPr>
              <a:spLocks noChangeArrowheads="1"/>
            </p:cNvSpPr>
            <p:nvPr/>
          </p:nvSpPr>
          <p:spPr bwMode="auto">
            <a:xfrm>
              <a:off x="3495" y="9435"/>
              <a:ext cx="157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Files info</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95" name="Rectangle 190"/>
            <p:cNvSpPr>
              <a:spLocks noChangeArrowheads="1"/>
            </p:cNvSpPr>
            <p:nvPr/>
          </p:nvSpPr>
          <p:spPr bwMode="auto">
            <a:xfrm>
              <a:off x="6960" y="6630"/>
              <a:ext cx="91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Uid</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96" name="Rectangle 191"/>
            <p:cNvSpPr>
              <a:spLocks noChangeArrowheads="1"/>
            </p:cNvSpPr>
            <p:nvPr/>
          </p:nvSpPr>
          <p:spPr bwMode="auto">
            <a:xfrm>
              <a:off x="6960" y="9413"/>
              <a:ext cx="1170"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Duplication Files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97" name="Rectangle 192"/>
            <p:cNvSpPr>
              <a:spLocks noChangeArrowheads="1"/>
            </p:cNvSpPr>
            <p:nvPr/>
          </p:nvSpPr>
          <p:spPr bwMode="auto">
            <a:xfrm>
              <a:off x="6930" y="8454"/>
              <a:ext cx="915"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Uid</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398" name="Oval 193"/>
            <p:cNvSpPr>
              <a:spLocks noChangeArrowheads="1"/>
            </p:cNvSpPr>
            <p:nvPr/>
          </p:nvSpPr>
          <p:spPr bwMode="auto">
            <a:xfrm>
              <a:off x="5280" y="11175"/>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View Files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nvGrpSpPr>
            <p:cNvPr id="399" name="Group 194"/>
            <p:cNvGrpSpPr/>
            <p:nvPr/>
          </p:nvGrpSpPr>
          <p:grpSpPr>
            <a:xfrm>
              <a:off x="8115" y="11340"/>
              <a:ext cx="1448" cy="555"/>
              <a:chOff x="7815" y="8235"/>
              <a:chExt cx="1448" cy="555"/>
            </a:xfrm>
          </p:grpSpPr>
          <p:grpSp>
            <p:nvGrpSpPr>
              <p:cNvPr id="400" name="Group 195"/>
              <p:cNvGrpSpPr/>
              <p:nvPr/>
            </p:nvGrpSpPr>
            <p:grpSpPr>
              <a:xfrm>
                <a:off x="7815" y="8235"/>
                <a:ext cx="1395" cy="555"/>
                <a:chOff x="7725" y="8085"/>
                <a:chExt cx="1395" cy="555"/>
              </a:xfrm>
            </p:grpSpPr>
            <p:sp>
              <p:nvSpPr>
                <p:cNvPr id="401" name="Rectangle 196"/>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402" name="AutoShape 197"/>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403" name="AutoShape 198"/>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404" name="Rectangle 199"/>
              <p:cNvSpPr>
                <a:spLocks noChangeArrowheads="1"/>
              </p:cNvSpPr>
              <p:nvPr/>
            </p:nvSpPr>
            <p:spPr bwMode="auto">
              <a:xfrm>
                <a:off x="8121" y="8295"/>
                <a:ext cx="1142" cy="45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Files_DB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cxnSp>
          <p:nvCxnSpPr>
            <p:cNvPr id="405" name="AutoShape 200"/>
            <p:cNvCxnSpPr>
              <a:cxnSpLocks noChangeShapeType="1"/>
            </p:cNvCxnSpPr>
            <p:nvPr/>
          </p:nvCxnSpPr>
          <p:spPr bwMode="auto">
            <a:xfrm>
              <a:off x="6975" y="11595"/>
              <a:ext cx="1155" cy="1"/>
            </a:xfrm>
            <a:prstGeom prst="straightConnector1">
              <a:avLst/>
            </a:prstGeom>
            <a:noFill/>
            <a:ln w="38100">
              <a:solidFill>
                <a:srgbClr val="000000"/>
              </a:solidFill>
              <a:round/>
              <a:headEnd type="none" w="med" len="med"/>
              <a:tailEnd type="triangle" w="med" len="med"/>
            </a:ln>
          </p:spPr>
        </p:cxnSp>
        <p:cxnSp>
          <p:nvCxnSpPr>
            <p:cNvPr id="406" name="AutoShape 201"/>
            <p:cNvCxnSpPr>
              <a:cxnSpLocks noChangeShapeType="1"/>
            </p:cNvCxnSpPr>
            <p:nvPr/>
          </p:nvCxnSpPr>
          <p:spPr bwMode="auto">
            <a:xfrm flipH="1">
              <a:off x="6105" y="10785"/>
              <a:ext cx="0" cy="465"/>
            </a:xfrm>
            <a:prstGeom prst="straightConnector1">
              <a:avLst/>
            </a:prstGeom>
            <a:noFill/>
            <a:ln w="38100">
              <a:solidFill>
                <a:srgbClr val="000000"/>
              </a:solidFill>
              <a:round/>
              <a:headEnd type="none" w="med" len="med"/>
              <a:tailEnd type="triangle" w="med" len="med"/>
            </a:ln>
          </p:spPr>
        </p:cxnSp>
        <p:sp>
          <p:nvSpPr>
            <p:cNvPr id="407" name="Oval 202"/>
            <p:cNvSpPr>
              <a:spLocks noChangeArrowheads="1"/>
            </p:cNvSpPr>
            <p:nvPr/>
          </p:nvSpPr>
          <p:spPr bwMode="auto">
            <a:xfrm>
              <a:off x="5370" y="12480"/>
              <a:ext cx="1680" cy="885"/>
            </a:xfrm>
            <a:prstGeom prst="ellipse">
              <a:avLst/>
            </a:prstGeom>
            <a:solidFill>
              <a:srgbClr val="FFFFFF"/>
            </a:solidFill>
            <a:ln w="38100">
              <a:solidFill>
                <a:srgbClr val="000000"/>
              </a:solidFill>
              <a:round/>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Store</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nvGrpSpPr>
            <p:cNvPr id="408" name="Group 203"/>
            <p:cNvGrpSpPr/>
            <p:nvPr/>
          </p:nvGrpSpPr>
          <p:grpSpPr>
            <a:xfrm>
              <a:off x="8205" y="12645"/>
              <a:ext cx="1395" cy="555"/>
              <a:chOff x="7815" y="8235"/>
              <a:chExt cx="1395" cy="555"/>
            </a:xfrm>
          </p:grpSpPr>
          <p:grpSp>
            <p:nvGrpSpPr>
              <p:cNvPr id="409" name="Group 204"/>
              <p:cNvGrpSpPr/>
              <p:nvPr/>
            </p:nvGrpSpPr>
            <p:grpSpPr>
              <a:xfrm>
                <a:off x="7815" y="8235"/>
                <a:ext cx="1395" cy="555"/>
                <a:chOff x="7725" y="8085"/>
                <a:chExt cx="1395" cy="555"/>
              </a:xfrm>
            </p:grpSpPr>
            <p:sp>
              <p:nvSpPr>
                <p:cNvPr id="410" name="Rectangle 205"/>
                <p:cNvSpPr>
                  <a:spLocks noChangeArrowheads="1"/>
                </p:cNvSpPr>
                <p:nvPr/>
              </p:nvSpPr>
              <p:spPr bwMode="auto">
                <a:xfrm>
                  <a:off x="7725" y="8085"/>
                  <a:ext cx="285" cy="555"/>
                </a:xfrm>
                <a:prstGeom prst="rect">
                  <a:avLst/>
                </a:prstGeom>
                <a:solidFill>
                  <a:srgbClr val="FFFFFF"/>
                </a:solidFill>
                <a:ln w="38100">
                  <a:solidFill>
                    <a:srgbClr val="000000"/>
                  </a:solid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cxnSp>
              <p:nvCxnSpPr>
                <p:cNvPr id="411" name="AutoShape 206"/>
                <p:cNvCxnSpPr>
                  <a:cxnSpLocks noChangeShapeType="1"/>
                </p:cNvCxnSpPr>
                <p:nvPr/>
              </p:nvCxnSpPr>
              <p:spPr bwMode="auto">
                <a:xfrm>
                  <a:off x="7725" y="8085"/>
                  <a:ext cx="1395" cy="0"/>
                </a:xfrm>
                <a:prstGeom prst="straightConnector1">
                  <a:avLst/>
                </a:prstGeom>
                <a:noFill/>
                <a:ln w="38100">
                  <a:solidFill>
                    <a:srgbClr val="000000"/>
                  </a:solidFill>
                  <a:round/>
                  <a:headEnd type="none" w="med" len="med"/>
                  <a:tailEnd type="none" w="med" len="med"/>
                </a:ln>
              </p:spPr>
            </p:cxnSp>
            <p:cxnSp>
              <p:nvCxnSpPr>
                <p:cNvPr id="412" name="AutoShape 207"/>
                <p:cNvCxnSpPr>
                  <a:cxnSpLocks noChangeShapeType="1"/>
                </p:cNvCxnSpPr>
                <p:nvPr/>
              </p:nvCxnSpPr>
              <p:spPr bwMode="auto">
                <a:xfrm>
                  <a:off x="7815" y="8640"/>
                  <a:ext cx="1305" cy="0"/>
                </a:xfrm>
                <a:prstGeom prst="straightConnector1">
                  <a:avLst/>
                </a:prstGeom>
                <a:noFill/>
                <a:ln w="38100">
                  <a:solidFill>
                    <a:srgbClr val="000000"/>
                  </a:solidFill>
                  <a:round/>
                  <a:headEnd type="none" w="med" len="med"/>
                  <a:tailEnd type="none" w="med" len="med"/>
                </a:ln>
              </p:spPr>
            </p:cxnSp>
          </p:grpSp>
          <p:sp>
            <p:nvSpPr>
              <p:cNvPr id="413" name="Rectangle 208"/>
              <p:cNvSpPr>
                <a:spLocks noChangeArrowheads="1"/>
              </p:cNvSpPr>
              <p:nvPr/>
            </p:nvSpPr>
            <p:spPr bwMode="auto">
              <a:xfrm>
                <a:off x="8127" y="8295"/>
                <a:ext cx="1083" cy="45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Files_DB</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cxnSp>
          <p:nvCxnSpPr>
            <p:cNvPr id="414" name="AutoShape 209"/>
            <p:cNvCxnSpPr>
              <a:cxnSpLocks noChangeShapeType="1"/>
            </p:cNvCxnSpPr>
            <p:nvPr/>
          </p:nvCxnSpPr>
          <p:spPr bwMode="auto">
            <a:xfrm>
              <a:off x="7065" y="12900"/>
              <a:ext cx="1155" cy="1"/>
            </a:xfrm>
            <a:prstGeom prst="straightConnector1">
              <a:avLst/>
            </a:prstGeom>
            <a:noFill/>
            <a:ln w="38100">
              <a:solidFill>
                <a:srgbClr val="000000"/>
              </a:solidFill>
              <a:round/>
              <a:headEnd type="none" w="med" len="med"/>
              <a:tailEnd type="triangle" w="med" len="med"/>
            </a:ln>
          </p:spPr>
        </p:cxnSp>
        <p:cxnSp>
          <p:nvCxnSpPr>
            <p:cNvPr id="415" name="AutoShape 210"/>
            <p:cNvCxnSpPr>
              <a:cxnSpLocks noChangeShapeType="1"/>
            </p:cNvCxnSpPr>
            <p:nvPr/>
          </p:nvCxnSpPr>
          <p:spPr bwMode="auto">
            <a:xfrm flipH="1">
              <a:off x="6090" y="12060"/>
              <a:ext cx="0" cy="465"/>
            </a:xfrm>
            <a:prstGeom prst="straightConnector1">
              <a:avLst/>
            </a:prstGeom>
            <a:noFill/>
            <a:ln w="38100">
              <a:solidFill>
                <a:srgbClr val="000000"/>
              </a:solidFill>
              <a:round/>
              <a:headEnd type="none" w="med" len="med"/>
              <a:tailEnd type="triangle" w="med" len="med"/>
            </a:ln>
          </p:spPr>
        </p:cxnSp>
        <p:sp>
          <p:nvSpPr>
            <p:cNvPr id="416" name="Rectangle 211"/>
            <p:cNvSpPr>
              <a:spLocks noChangeArrowheads="1"/>
            </p:cNvSpPr>
            <p:nvPr/>
          </p:nvSpPr>
          <p:spPr bwMode="auto">
            <a:xfrm>
              <a:off x="6918" y="10763"/>
              <a:ext cx="1140" cy="510"/>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Request</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417" name="Rectangle 212"/>
            <p:cNvSpPr>
              <a:spLocks noChangeArrowheads="1"/>
            </p:cNvSpPr>
            <p:nvPr/>
          </p:nvSpPr>
          <p:spPr bwMode="auto">
            <a:xfrm>
              <a:off x="7065" y="12138"/>
              <a:ext cx="810" cy="507"/>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File id</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grpSp>
      <p:sp>
        <p:nvSpPr>
          <p:cNvPr id="3" name="Rectangle 189"/>
          <p:cNvSpPr>
            <a:spLocks noChangeArrowheads="1"/>
          </p:cNvSpPr>
          <p:nvPr/>
        </p:nvSpPr>
        <p:spPr bwMode="auto">
          <a:xfrm>
            <a:off x="3040905" y="4402970"/>
            <a:ext cx="2068207" cy="416076"/>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Remove Duplication N Files</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sp>
        <p:nvSpPr>
          <p:cNvPr id="4" name="Rectangle 189"/>
          <p:cNvSpPr>
            <a:spLocks noChangeArrowheads="1"/>
          </p:cNvSpPr>
          <p:nvPr/>
        </p:nvSpPr>
        <p:spPr bwMode="auto">
          <a:xfrm>
            <a:off x="3040905" y="5805050"/>
            <a:ext cx="2068207" cy="416076"/>
          </a:xfrm>
          <a:prstGeom prst="rect">
            <a:avLst/>
          </a:prstGeom>
          <a:solidFill>
            <a:srgbClr val="FFFFFF"/>
          </a:solidFill>
          <a:ln w="38100">
            <a:solidFill>
              <a:schemeClr val="bg1">
                <a:lumMod val="100000"/>
                <a:lumOff val="0"/>
              </a:schemeClr>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rPr>
              <a:t>Notify</a:t>
            </a:r>
            <a:endParaRPr lang="en-US" altLang="zh-CN" sz="2000" kern="100">
              <a:solidFill>
                <a:schemeClr val="tx1"/>
              </a:solidFill>
              <a:uFillTx/>
              <a:latin typeface="Calibri" panose="020F0502020204030204" pitchFamily="34" charset="0"/>
              <a:ea typeface="Calibri" panose="020F0502020204030204"/>
              <a:cs typeface="Times New Roman" panose="02020603050405020304" charset="0"/>
              <a:sym typeface="Times New Roman" panose="02020603050405020304" charset="0"/>
            </a:endParaRPr>
          </a:p>
        </p:txBody>
      </p:sp>
      <p:cxnSp>
        <p:nvCxnSpPr>
          <p:cNvPr id="5" name="Straight Arrow Connector 4"/>
          <p:cNvCxnSpPr>
            <a:endCxn id="379" idx="0"/>
          </p:cNvCxnSpPr>
          <p:nvPr/>
        </p:nvCxnSpPr>
        <p:spPr>
          <a:xfrm>
            <a:off x="6360160" y="1905635"/>
            <a:ext cx="59055" cy="5873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任意多边形"/>
          <p:cNvSpPr/>
          <p:nvPr/>
        </p:nvSpPr>
        <p:spPr>
          <a:xfrm>
            <a:off x="0" y="0"/>
            <a:ext cx="2676525" cy="5918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Flow Chart</a:t>
            </a:r>
            <a:endParaRPr lang="en-US" altLang="zh-CN" sz="2400">
              <a:latin typeface="Times New Roman" panose="02020603050405020304" charset="0"/>
              <a:cs typeface="Times New Roman" panose="02020603050405020304" charset="0"/>
            </a:endParaRPr>
          </a:p>
        </p:txBody>
      </p:sp>
      <p:pic>
        <p:nvPicPr>
          <p:cNvPr id="23" name="Picture 23"/>
          <p:cNvPicPr>
            <a:picLocks noChangeAspect="1"/>
          </p:cNvPicPr>
          <p:nvPr/>
        </p:nvPicPr>
        <p:blipFill>
          <a:blip r:embed="rId1"/>
          <a:stretch>
            <a:fillRect/>
          </a:stretch>
        </p:blipFill>
        <p:spPr>
          <a:xfrm>
            <a:off x="3130550" y="145415"/>
            <a:ext cx="5718810" cy="656653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a:solidFill>
                  <a:schemeClr val="bg1">
                    <a:lumMod val="95000"/>
                  </a:schemeClr>
                </a:solidFill>
                <a:highlight>
                  <a:srgbClr val="800000"/>
                </a:highlight>
                <a:latin typeface="Times New Roman" panose="02020603050405020304" charset="0"/>
                <a:cs typeface="Times New Roman" panose="02020603050405020304" charset="0"/>
              </a:rPr>
              <a:t>ABSTRACT</a:t>
            </a:r>
            <a:endParaRPr lang="en-US" sz="5400">
              <a:solidFill>
                <a:schemeClr val="bg1">
                  <a:lumMod val="95000"/>
                </a:schemeClr>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55600" y="1581785"/>
            <a:ext cx="10998200" cy="4351655"/>
          </a:xfrm>
        </p:spPr>
        <p:txBody>
          <a:bodyPr/>
          <a:lstStyle/>
          <a:p>
            <a:pPr algn="dist"/>
            <a:r>
              <a:rPr lang="en-US" sz="2400">
                <a:solidFill>
                  <a:schemeClr val="bg1"/>
                </a:solidFill>
                <a:latin typeface="Times New Roman" panose="02020603050405020304" charset="0"/>
                <a:cs typeface="Times New Roman" panose="02020603050405020304" charset="0"/>
              </a:rPr>
              <a:t>Data privacy preserving is a technique to eliminate Privacy Preserving data in order.</a:t>
            </a:r>
            <a:endParaRPr lang="en-US" sz="2400">
              <a:solidFill>
                <a:schemeClr val="bg1"/>
              </a:solidFill>
              <a:latin typeface="Times New Roman" panose="02020603050405020304" charset="0"/>
              <a:cs typeface="Times New Roman" panose="02020603050405020304" charset="0"/>
            </a:endParaRPr>
          </a:p>
          <a:p>
            <a:pPr algn="l"/>
            <a:r>
              <a:rPr lang="en-US" sz="2400">
                <a:solidFill>
                  <a:schemeClr val="bg1"/>
                </a:solidFill>
                <a:latin typeface="Times New Roman" panose="02020603050405020304" charset="0"/>
                <a:cs typeface="Times New Roman" panose="02020603050405020304" charset="0"/>
              </a:rPr>
              <a:t>To save storage space and enlarge upload bandwidth, which has been applied by cloud storage systems. </a:t>
            </a:r>
            <a:endParaRPr lang="en-US" sz="2400">
              <a:solidFill>
                <a:schemeClr val="bg1"/>
              </a:solidFill>
              <a:latin typeface="Times New Roman" panose="02020603050405020304" charset="0"/>
              <a:cs typeface="Times New Roman" panose="02020603050405020304" charset="0"/>
            </a:endParaRPr>
          </a:p>
          <a:p>
            <a:pPr algn="dist"/>
            <a:r>
              <a:rPr lang="en-US" sz="2400">
                <a:solidFill>
                  <a:schemeClr val="bg1"/>
                </a:solidFill>
                <a:latin typeface="Times New Roman" panose="02020603050405020304" charset="0"/>
                <a:cs typeface="Times New Roman" panose="02020603050405020304" charset="0"/>
              </a:rPr>
              <a:t>PoR to check the integrity of Privacy Perserving encrypted data, they ignore proving the correctness of duplication check during data upload and require the same file to be derived into same verification tags.So,we propose the verifiable duplication scheme.</a:t>
            </a:r>
            <a:endParaRPr lang="en-US" sz="2400">
              <a:solidFill>
                <a:schemeClr val="bg1"/>
              </a:solidFill>
              <a:latin typeface="Times New Roman" panose="02020603050405020304" charset="0"/>
              <a:cs typeface="Times New Roman" panose="02020603050405020304" charset="0"/>
            </a:endParaRPr>
          </a:p>
          <a:p>
            <a:pPr algn="l"/>
            <a:r>
              <a:rPr lang="en-US" sz="2400">
                <a:solidFill>
                  <a:schemeClr val="bg1"/>
                </a:solidFill>
                <a:latin typeface="Times New Roman" panose="02020603050405020304" charset="0"/>
                <a:cs typeface="Times New Roman" panose="02020603050405020304" charset="0"/>
              </a:rPr>
              <a:t>We propose a novel Tag-flexible duplication-supported Integrity Check Protocol (TDICP)  based  on  Private Information Retrieval (PIR) by introducing a novel verification tag .</a:t>
            </a:r>
            <a:endParaRPr lang="en-US" sz="2400">
              <a:solidFill>
                <a:schemeClr val="bg1"/>
              </a:solidFill>
              <a:latin typeface="Times New Roman" panose="02020603050405020304" charset="0"/>
              <a:cs typeface="Times New Roman" panose="02020603050405020304" charset="0"/>
            </a:endParaRPr>
          </a:p>
          <a:p>
            <a:pPr algn="dist"/>
            <a:r>
              <a:rPr lang="en-US" sz="2400">
                <a:solidFill>
                  <a:schemeClr val="bg1"/>
                </a:solidFill>
                <a:latin typeface="Times New Roman" panose="02020603050405020304" charset="0"/>
                <a:cs typeface="Times New Roman" panose="02020603050405020304" charset="0"/>
              </a:rPr>
              <a:t>To guarantee the correctness of data duplication check by introducing a novel User Determined Duplication Check Protocol (UDDCP) based on Private Set Intersection (PSI), which can resist a CSP from providing a fake duplication check result to user</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5" name="Group 145"/>
          <p:cNvGrpSpPr/>
          <p:nvPr/>
        </p:nvGrpSpPr>
        <p:grpSpPr>
          <a:xfrm>
            <a:off x="2588895" y="379730"/>
            <a:ext cx="7316470" cy="6099810"/>
            <a:chOff x="1560" y="2100"/>
            <a:chExt cx="9195" cy="7802"/>
          </a:xfrm>
        </p:grpSpPr>
        <p:sp>
          <p:nvSpPr>
            <p:cNvPr id="146" name="Rectangle 3"/>
            <p:cNvSpPr>
              <a:spLocks noChangeArrowheads="1"/>
            </p:cNvSpPr>
            <p:nvPr/>
          </p:nvSpPr>
          <p:spPr bwMode="auto">
            <a:xfrm>
              <a:off x="3135" y="2100"/>
              <a:ext cx="6000" cy="541"/>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b="1" kern="100">
                  <a:latin typeface="Times New Roman" panose="02020603050405020304" charset="0"/>
                  <a:ea typeface="Calibri" panose="020F0502020204030204"/>
                  <a:cs typeface="Times New Roman" panose="02020603050405020304" charset="0"/>
                  <a:sym typeface="Times New Roman" panose="02020603050405020304" charset="0"/>
                </a:rPr>
                <a:t>Privacy Security for Data integrity </a:t>
              </a:r>
              <a:endParaRPr lang="en-US" altLang="zh-CN" sz="1200" b="1" kern="100">
                <a:latin typeface="Calibri" panose="020F0502020204030204"/>
                <a:ea typeface="Calibri" panose="020F0502020204030204"/>
                <a:cs typeface="Times New Roman" panose="02020603050405020304" charset="0"/>
                <a:sym typeface="Times New Roman" panose="02020603050405020304" charset="0"/>
              </a:endParaRPr>
            </a:p>
          </p:txBody>
        </p:sp>
        <p:sp>
          <p:nvSpPr>
            <p:cNvPr id="147" name="Rectangle 4"/>
            <p:cNvSpPr>
              <a:spLocks noChangeArrowheads="1"/>
            </p:cNvSpPr>
            <p:nvPr/>
          </p:nvSpPr>
          <p:spPr bwMode="auto">
            <a:xfrm>
              <a:off x="1560" y="3800"/>
              <a:ext cx="1950" cy="1153"/>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Mastering file to cloud service provider</a:t>
              </a:r>
              <a:endParaRPr lang="en-US" altLang="zh-CN" sz="1100" kern="100">
                <a:latin typeface="Calibri" panose="020F0502020204030204"/>
                <a:ea typeface="Calibri" panose="020F0502020204030204"/>
                <a:cs typeface="Times New Roman" panose="02020603050405020304" charset="0"/>
                <a:sym typeface="Times New Roman" panose="02020603050405020304" charset="0"/>
              </a:endParaRPr>
            </a:p>
          </p:txBody>
        </p:sp>
        <p:sp>
          <p:nvSpPr>
            <p:cNvPr id="148" name="Rectangle 5"/>
            <p:cNvSpPr>
              <a:spLocks noChangeArrowheads="1"/>
            </p:cNvSpPr>
            <p:nvPr/>
          </p:nvSpPr>
          <p:spPr bwMode="auto">
            <a:xfrm>
              <a:off x="3840" y="3800"/>
              <a:ext cx="1935" cy="75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Chucking the file chosen</a:t>
              </a:r>
              <a:endParaRPr lang="en-US" altLang="zh-CN" sz="1100" kern="100">
                <a:latin typeface="Calibri" panose="020F0502020204030204"/>
                <a:ea typeface="Calibri" panose="020F0502020204030204"/>
                <a:cs typeface="Times New Roman" panose="02020603050405020304" charset="0"/>
                <a:sym typeface="Times New Roman" panose="02020603050405020304" charset="0"/>
              </a:endParaRPr>
            </a:p>
          </p:txBody>
        </p:sp>
        <p:sp>
          <p:nvSpPr>
            <p:cNvPr id="149" name="Rectangle 6"/>
            <p:cNvSpPr>
              <a:spLocks noChangeArrowheads="1"/>
            </p:cNvSpPr>
            <p:nvPr/>
          </p:nvSpPr>
          <p:spPr bwMode="auto">
            <a:xfrm>
              <a:off x="6510" y="3684"/>
              <a:ext cx="2025" cy="86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Dekey based Encryption</a:t>
              </a:r>
              <a:endParaRPr lang="en-US" altLang="zh-CN" sz="1100" kern="100">
                <a:latin typeface="Calibri" panose="020F0502020204030204"/>
                <a:ea typeface="Calibri" panose="020F0502020204030204"/>
                <a:cs typeface="Times New Roman" panose="02020603050405020304" charset="0"/>
                <a:sym typeface="Times New Roman" panose="02020603050405020304" charset="0"/>
              </a:endParaRPr>
            </a:p>
          </p:txBody>
        </p:sp>
        <p:sp>
          <p:nvSpPr>
            <p:cNvPr id="150" name="Rectangle 7"/>
            <p:cNvSpPr>
              <a:spLocks noChangeArrowheads="1"/>
            </p:cNvSpPr>
            <p:nvPr/>
          </p:nvSpPr>
          <p:spPr bwMode="auto">
            <a:xfrm>
              <a:off x="8895" y="3701"/>
              <a:ext cx="1815" cy="1047"/>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Hash value based decryption</a:t>
              </a:r>
              <a:endParaRPr lang="en-US" altLang="zh-CN" sz="1100" kern="100">
                <a:latin typeface="Calibri" panose="020F0502020204030204"/>
                <a:ea typeface="Calibri" panose="020F0502020204030204"/>
                <a:cs typeface="Times New Roman" panose="02020603050405020304" charset="0"/>
                <a:sym typeface="Times New Roman" panose="02020603050405020304" charset="0"/>
              </a:endParaRPr>
            </a:p>
          </p:txBody>
        </p:sp>
        <p:cxnSp>
          <p:nvCxnSpPr>
            <p:cNvPr id="151" name="AutoShape 8"/>
            <p:cNvCxnSpPr>
              <a:cxnSpLocks noChangeShapeType="1"/>
            </p:cNvCxnSpPr>
            <p:nvPr/>
          </p:nvCxnSpPr>
          <p:spPr bwMode="auto">
            <a:xfrm>
              <a:off x="2445" y="3327"/>
              <a:ext cx="7305" cy="0"/>
            </a:xfrm>
            <a:prstGeom prst="straightConnector1">
              <a:avLst/>
            </a:prstGeom>
            <a:noFill/>
            <a:ln w="9525">
              <a:solidFill>
                <a:srgbClr val="000000"/>
              </a:solidFill>
              <a:round/>
            </a:ln>
          </p:spPr>
        </p:cxnSp>
        <p:cxnSp>
          <p:nvCxnSpPr>
            <p:cNvPr id="152" name="AutoShape 9"/>
            <p:cNvCxnSpPr>
              <a:cxnSpLocks noChangeShapeType="1"/>
            </p:cNvCxnSpPr>
            <p:nvPr/>
          </p:nvCxnSpPr>
          <p:spPr bwMode="auto">
            <a:xfrm flipH="1">
              <a:off x="5850" y="2658"/>
              <a:ext cx="0" cy="660"/>
            </a:xfrm>
            <a:prstGeom prst="straightConnector1">
              <a:avLst/>
            </a:prstGeom>
            <a:noFill/>
            <a:ln w="9525">
              <a:solidFill>
                <a:srgbClr val="000000"/>
              </a:solidFill>
              <a:round/>
              <a:tailEnd type="triangle" w="med" len="med"/>
            </a:ln>
          </p:spPr>
        </p:cxnSp>
        <p:cxnSp>
          <p:nvCxnSpPr>
            <p:cNvPr id="153" name="AutoShape 10"/>
            <p:cNvCxnSpPr>
              <a:cxnSpLocks noChangeShapeType="1"/>
            </p:cNvCxnSpPr>
            <p:nvPr/>
          </p:nvCxnSpPr>
          <p:spPr bwMode="auto">
            <a:xfrm flipH="1">
              <a:off x="2445" y="3327"/>
              <a:ext cx="0" cy="465"/>
            </a:xfrm>
            <a:prstGeom prst="straightConnector1">
              <a:avLst/>
            </a:prstGeom>
            <a:noFill/>
            <a:ln w="9525">
              <a:solidFill>
                <a:srgbClr val="000000"/>
              </a:solidFill>
              <a:round/>
              <a:tailEnd type="triangle" w="med" len="med"/>
            </a:ln>
          </p:spPr>
        </p:cxnSp>
        <p:cxnSp>
          <p:nvCxnSpPr>
            <p:cNvPr id="154" name="AutoShape 11"/>
            <p:cNvCxnSpPr>
              <a:cxnSpLocks noChangeShapeType="1"/>
            </p:cNvCxnSpPr>
            <p:nvPr/>
          </p:nvCxnSpPr>
          <p:spPr bwMode="auto">
            <a:xfrm flipH="1">
              <a:off x="4620" y="3327"/>
              <a:ext cx="0" cy="465"/>
            </a:xfrm>
            <a:prstGeom prst="straightConnector1">
              <a:avLst/>
            </a:prstGeom>
            <a:noFill/>
            <a:ln w="9525">
              <a:solidFill>
                <a:srgbClr val="000000"/>
              </a:solidFill>
              <a:round/>
              <a:tailEnd type="triangle" w="med" len="med"/>
            </a:ln>
          </p:spPr>
        </p:cxnSp>
        <p:cxnSp>
          <p:nvCxnSpPr>
            <p:cNvPr id="155" name="AutoShape 12"/>
            <p:cNvCxnSpPr>
              <a:cxnSpLocks noChangeShapeType="1"/>
            </p:cNvCxnSpPr>
            <p:nvPr/>
          </p:nvCxnSpPr>
          <p:spPr bwMode="auto">
            <a:xfrm>
              <a:off x="7545" y="3327"/>
              <a:ext cx="1" cy="357"/>
            </a:xfrm>
            <a:prstGeom prst="straightConnector1">
              <a:avLst/>
            </a:prstGeom>
            <a:noFill/>
            <a:ln w="9525">
              <a:solidFill>
                <a:srgbClr val="000000"/>
              </a:solidFill>
              <a:round/>
              <a:tailEnd type="triangle" w="med" len="med"/>
            </a:ln>
          </p:spPr>
        </p:cxnSp>
        <p:cxnSp>
          <p:nvCxnSpPr>
            <p:cNvPr id="156" name="AutoShape 13"/>
            <p:cNvCxnSpPr>
              <a:cxnSpLocks noChangeShapeType="1"/>
            </p:cNvCxnSpPr>
            <p:nvPr/>
          </p:nvCxnSpPr>
          <p:spPr bwMode="auto">
            <a:xfrm>
              <a:off x="9750" y="3317"/>
              <a:ext cx="1" cy="367"/>
            </a:xfrm>
            <a:prstGeom prst="straightConnector1">
              <a:avLst/>
            </a:prstGeom>
            <a:noFill/>
            <a:ln w="9525">
              <a:solidFill>
                <a:srgbClr val="000000"/>
              </a:solidFill>
              <a:round/>
              <a:tailEnd type="triangle" w="med" len="med"/>
            </a:ln>
          </p:spPr>
        </p:cxnSp>
        <p:sp>
          <p:nvSpPr>
            <p:cNvPr id="157" name="Rectangle 14"/>
            <p:cNvSpPr>
              <a:spLocks noChangeArrowheads="1"/>
            </p:cNvSpPr>
            <p:nvPr/>
          </p:nvSpPr>
          <p:spPr bwMode="auto">
            <a:xfrm>
              <a:off x="1665" y="5035"/>
              <a:ext cx="1845" cy="114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User Registration Phase</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158" name="Rectangle 15"/>
            <p:cNvSpPr>
              <a:spLocks noChangeArrowheads="1"/>
            </p:cNvSpPr>
            <p:nvPr/>
          </p:nvSpPr>
          <p:spPr bwMode="auto">
            <a:xfrm>
              <a:off x="1665" y="7017"/>
              <a:ext cx="1845" cy="82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File Tag Creation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159" name="Rectangle 16"/>
            <p:cNvSpPr>
              <a:spLocks noChangeArrowheads="1"/>
            </p:cNvSpPr>
            <p:nvPr/>
          </p:nvSpPr>
          <p:spPr bwMode="auto">
            <a:xfrm>
              <a:off x="4155" y="4837"/>
              <a:ext cx="1620" cy="72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Server</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160" name="Rectangle 17"/>
            <p:cNvSpPr>
              <a:spLocks noChangeArrowheads="1"/>
            </p:cNvSpPr>
            <p:nvPr/>
          </p:nvSpPr>
          <p:spPr bwMode="auto">
            <a:xfrm>
              <a:off x="1665" y="6288"/>
              <a:ext cx="1845" cy="60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File Choose</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cxnSp>
          <p:nvCxnSpPr>
            <p:cNvPr id="161" name="AutoShape 18"/>
            <p:cNvCxnSpPr>
              <a:cxnSpLocks noChangeShapeType="1"/>
            </p:cNvCxnSpPr>
            <p:nvPr/>
          </p:nvCxnSpPr>
          <p:spPr bwMode="auto">
            <a:xfrm flipH="1">
              <a:off x="1560" y="4567"/>
              <a:ext cx="0" cy="2595"/>
            </a:xfrm>
            <a:prstGeom prst="straightConnector1">
              <a:avLst/>
            </a:prstGeom>
            <a:noFill/>
            <a:ln w="9525">
              <a:solidFill>
                <a:srgbClr val="000000"/>
              </a:solidFill>
              <a:round/>
            </a:ln>
          </p:spPr>
        </p:cxnSp>
        <p:cxnSp>
          <p:nvCxnSpPr>
            <p:cNvPr id="162" name="AutoShape 19"/>
            <p:cNvCxnSpPr>
              <a:cxnSpLocks noChangeShapeType="1"/>
            </p:cNvCxnSpPr>
            <p:nvPr/>
          </p:nvCxnSpPr>
          <p:spPr bwMode="auto">
            <a:xfrm>
              <a:off x="1560" y="5610"/>
              <a:ext cx="105" cy="0"/>
            </a:xfrm>
            <a:prstGeom prst="straightConnector1">
              <a:avLst/>
            </a:prstGeom>
            <a:noFill/>
            <a:ln w="9525">
              <a:solidFill>
                <a:srgbClr val="000000"/>
              </a:solidFill>
              <a:round/>
              <a:tailEnd type="triangle" w="med" len="med"/>
            </a:ln>
          </p:spPr>
        </p:cxnSp>
        <p:cxnSp>
          <p:nvCxnSpPr>
            <p:cNvPr id="163" name="AutoShape 20"/>
            <p:cNvCxnSpPr>
              <a:cxnSpLocks noChangeShapeType="1"/>
            </p:cNvCxnSpPr>
            <p:nvPr/>
          </p:nvCxnSpPr>
          <p:spPr bwMode="auto">
            <a:xfrm>
              <a:off x="1560" y="6573"/>
              <a:ext cx="105" cy="0"/>
            </a:xfrm>
            <a:prstGeom prst="straightConnector1">
              <a:avLst/>
            </a:prstGeom>
            <a:noFill/>
            <a:ln w="9525">
              <a:solidFill>
                <a:srgbClr val="000000"/>
              </a:solidFill>
              <a:round/>
              <a:tailEnd type="triangle" w="med" len="med"/>
            </a:ln>
          </p:spPr>
        </p:cxnSp>
        <p:cxnSp>
          <p:nvCxnSpPr>
            <p:cNvPr id="164" name="AutoShape 21"/>
            <p:cNvCxnSpPr>
              <a:cxnSpLocks noChangeShapeType="1"/>
            </p:cNvCxnSpPr>
            <p:nvPr/>
          </p:nvCxnSpPr>
          <p:spPr bwMode="auto">
            <a:xfrm>
              <a:off x="1560" y="7205"/>
              <a:ext cx="105" cy="0"/>
            </a:xfrm>
            <a:prstGeom prst="straightConnector1">
              <a:avLst/>
            </a:prstGeom>
            <a:noFill/>
            <a:ln w="9525">
              <a:solidFill>
                <a:srgbClr val="000000"/>
              </a:solidFill>
              <a:round/>
              <a:tailEnd type="triangle" w="med" len="med"/>
            </a:ln>
          </p:spPr>
        </p:cxnSp>
        <p:sp>
          <p:nvSpPr>
            <p:cNvPr id="165" name="Rectangle 22"/>
            <p:cNvSpPr>
              <a:spLocks noChangeArrowheads="1"/>
            </p:cNvSpPr>
            <p:nvPr/>
          </p:nvSpPr>
          <p:spPr bwMode="auto">
            <a:xfrm>
              <a:off x="4155" y="5814"/>
              <a:ext cx="1620" cy="106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File Splitting Process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166" name="Rectangle 23"/>
            <p:cNvSpPr>
              <a:spLocks noChangeArrowheads="1"/>
            </p:cNvSpPr>
            <p:nvPr/>
          </p:nvSpPr>
          <p:spPr bwMode="auto">
            <a:xfrm>
              <a:off x="4065" y="7080"/>
              <a:ext cx="1710" cy="72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Tagging each Split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cxnSp>
          <p:nvCxnSpPr>
            <p:cNvPr id="167" name="AutoShape 24"/>
            <p:cNvCxnSpPr>
              <a:cxnSpLocks noChangeShapeType="1"/>
            </p:cNvCxnSpPr>
            <p:nvPr/>
          </p:nvCxnSpPr>
          <p:spPr bwMode="auto">
            <a:xfrm flipH="1">
              <a:off x="3840" y="4567"/>
              <a:ext cx="0" cy="4815"/>
            </a:xfrm>
            <a:prstGeom prst="straightConnector1">
              <a:avLst/>
            </a:prstGeom>
            <a:noFill/>
            <a:ln w="9525">
              <a:solidFill>
                <a:srgbClr val="000000"/>
              </a:solidFill>
              <a:round/>
            </a:ln>
          </p:spPr>
        </p:cxnSp>
        <p:cxnSp>
          <p:nvCxnSpPr>
            <p:cNvPr id="168" name="AutoShape 25"/>
            <p:cNvCxnSpPr>
              <a:cxnSpLocks noChangeShapeType="1"/>
            </p:cNvCxnSpPr>
            <p:nvPr/>
          </p:nvCxnSpPr>
          <p:spPr bwMode="auto">
            <a:xfrm>
              <a:off x="3840" y="7550"/>
              <a:ext cx="225" cy="0"/>
            </a:xfrm>
            <a:prstGeom prst="straightConnector1">
              <a:avLst/>
            </a:prstGeom>
            <a:noFill/>
            <a:ln w="9525">
              <a:solidFill>
                <a:srgbClr val="000000"/>
              </a:solidFill>
              <a:round/>
              <a:tailEnd type="triangle" w="med" len="med"/>
            </a:ln>
          </p:spPr>
        </p:cxnSp>
        <p:cxnSp>
          <p:nvCxnSpPr>
            <p:cNvPr id="169" name="AutoShape 26"/>
            <p:cNvCxnSpPr>
              <a:cxnSpLocks noChangeShapeType="1"/>
            </p:cNvCxnSpPr>
            <p:nvPr/>
          </p:nvCxnSpPr>
          <p:spPr bwMode="auto">
            <a:xfrm>
              <a:off x="3840" y="6378"/>
              <a:ext cx="315" cy="0"/>
            </a:xfrm>
            <a:prstGeom prst="straightConnector1">
              <a:avLst/>
            </a:prstGeom>
            <a:noFill/>
            <a:ln w="9525">
              <a:solidFill>
                <a:srgbClr val="000000"/>
              </a:solidFill>
              <a:round/>
              <a:tailEnd type="triangle" w="med" len="med"/>
            </a:ln>
          </p:spPr>
        </p:cxnSp>
        <p:cxnSp>
          <p:nvCxnSpPr>
            <p:cNvPr id="170" name="AutoShape 27"/>
            <p:cNvCxnSpPr>
              <a:cxnSpLocks noChangeShapeType="1"/>
            </p:cNvCxnSpPr>
            <p:nvPr/>
          </p:nvCxnSpPr>
          <p:spPr bwMode="auto">
            <a:xfrm flipV="1">
              <a:off x="3840" y="5191"/>
              <a:ext cx="315" cy="15"/>
            </a:xfrm>
            <a:prstGeom prst="straightConnector1">
              <a:avLst/>
            </a:prstGeom>
            <a:noFill/>
            <a:ln w="9525">
              <a:solidFill>
                <a:srgbClr val="000000"/>
              </a:solidFill>
              <a:round/>
              <a:tailEnd type="triangle" w="med" len="med"/>
            </a:ln>
          </p:spPr>
        </p:cxnSp>
        <p:sp>
          <p:nvSpPr>
            <p:cNvPr id="171" name="Rectangle 28"/>
            <p:cNvSpPr>
              <a:spLocks noChangeArrowheads="1"/>
            </p:cNvSpPr>
            <p:nvPr/>
          </p:nvSpPr>
          <p:spPr bwMode="auto">
            <a:xfrm>
              <a:off x="6915" y="4748"/>
              <a:ext cx="1620" cy="106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Encryption Data to cipher text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172" name="Rectangle 29"/>
            <p:cNvSpPr>
              <a:spLocks noChangeArrowheads="1"/>
            </p:cNvSpPr>
            <p:nvPr/>
          </p:nvSpPr>
          <p:spPr bwMode="auto">
            <a:xfrm>
              <a:off x="6915" y="7171"/>
              <a:ext cx="1620" cy="86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Store in Rapid</a:t>
              </a:r>
              <a:r>
                <a:rPr lang="en-US" altLang="zh-CN" sz="1200" kern="100">
                  <a:latin typeface="Calibri" panose="020F0502020204030204"/>
                  <a:ea typeface="Calibri" panose="020F0502020204030204"/>
                  <a:cs typeface="Times New Roman" panose="02020603050405020304" charset="0"/>
                  <a:sym typeface="Times New Roman" panose="02020603050405020304" charset="0"/>
                </a:rPr>
                <a:t> Storage</a:t>
              </a:r>
              <a:endParaRPr lang="en-US" altLang="zh-CN" sz="1200" kern="100">
                <a:latin typeface="Calibri" panose="020F0502020204030204"/>
                <a:ea typeface="Calibri" panose="020F0502020204030204"/>
                <a:cs typeface="Times New Roman" panose="02020603050405020304" charset="0"/>
                <a:sym typeface="Times New Roman" panose="02020603050405020304" charset="0"/>
              </a:endParaRPr>
            </a:p>
          </p:txBody>
        </p:sp>
        <p:cxnSp>
          <p:nvCxnSpPr>
            <p:cNvPr id="173" name="AutoShape 30"/>
            <p:cNvCxnSpPr>
              <a:cxnSpLocks noChangeShapeType="1"/>
            </p:cNvCxnSpPr>
            <p:nvPr/>
          </p:nvCxnSpPr>
          <p:spPr bwMode="auto">
            <a:xfrm flipH="1">
              <a:off x="6510" y="4454"/>
              <a:ext cx="0" cy="3141"/>
            </a:xfrm>
            <a:prstGeom prst="straightConnector1">
              <a:avLst/>
            </a:prstGeom>
            <a:noFill/>
            <a:ln w="9525">
              <a:solidFill>
                <a:srgbClr val="000000"/>
              </a:solidFill>
              <a:round/>
            </a:ln>
          </p:spPr>
        </p:cxnSp>
        <p:cxnSp>
          <p:nvCxnSpPr>
            <p:cNvPr id="174" name="AutoShape 31"/>
            <p:cNvCxnSpPr>
              <a:cxnSpLocks noChangeShapeType="1"/>
            </p:cNvCxnSpPr>
            <p:nvPr/>
          </p:nvCxnSpPr>
          <p:spPr bwMode="auto">
            <a:xfrm>
              <a:off x="6510" y="5206"/>
              <a:ext cx="405" cy="0"/>
            </a:xfrm>
            <a:prstGeom prst="straightConnector1">
              <a:avLst/>
            </a:prstGeom>
            <a:noFill/>
            <a:ln w="9525">
              <a:solidFill>
                <a:srgbClr val="000000"/>
              </a:solidFill>
              <a:round/>
              <a:tailEnd type="triangle" w="med" len="med"/>
            </a:ln>
          </p:spPr>
        </p:cxnSp>
        <p:cxnSp>
          <p:nvCxnSpPr>
            <p:cNvPr id="175" name="AutoShape 32"/>
            <p:cNvCxnSpPr>
              <a:cxnSpLocks noChangeShapeType="1"/>
            </p:cNvCxnSpPr>
            <p:nvPr/>
          </p:nvCxnSpPr>
          <p:spPr bwMode="auto">
            <a:xfrm>
              <a:off x="6510" y="7595"/>
              <a:ext cx="405" cy="0"/>
            </a:xfrm>
            <a:prstGeom prst="straightConnector1">
              <a:avLst/>
            </a:prstGeom>
            <a:noFill/>
            <a:ln w="9525">
              <a:solidFill>
                <a:srgbClr val="000000"/>
              </a:solidFill>
              <a:round/>
              <a:tailEnd type="triangle" w="med" len="med"/>
            </a:ln>
          </p:spPr>
        </p:cxnSp>
        <p:sp>
          <p:nvSpPr>
            <p:cNvPr id="176" name="Rectangle 33"/>
            <p:cNvSpPr>
              <a:spLocks noChangeArrowheads="1"/>
            </p:cNvSpPr>
            <p:nvPr/>
          </p:nvSpPr>
          <p:spPr bwMode="auto">
            <a:xfrm>
              <a:off x="9120" y="5035"/>
              <a:ext cx="1620" cy="779"/>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Download Request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177" name="Rectangle 34"/>
            <p:cNvSpPr>
              <a:spLocks noChangeArrowheads="1"/>
            </p:cNvSpPr>
            <p:nvPr/>
          </p:nvSpPr>
          <p:spPr bwMode="auto">
            <a:xfrm>
              <a:off x="9135" y="6175"/>
              <a:ext cx="1620" cy="713"/>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Proof of Verification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178" name="Rectangle 35"/>
            <p:cNvSpPr>
              <a:spLocks noChangeArrowheads="1"/>
            </p:cNvSpPr>
            <p:nvPr/>
          </p:nvSpPr>
          <p:spPr bwMode="auto">
            <a:xfrm>
              <a:off x="9135" y="7205"/>
              <a:ext cx="1620" cy="832"/>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Cipher text download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cxnSp>
          <p:nvCxnSpPr>
            <p:cNvPr id="179" name="AutoShape 36"/>
            <p:cNvCxnSpPr>
              <a:cxnSpLocks noChangeShapeType="1"/>
            </p:cNvCxnSpPr>
            <p:nvPr/>
          </p:nvCxnSpPr>
          <p:spPr bwMode="auto">
            <a:xfrm flipH="1">
              <a:off x="8895" y="4454"/>
              <a:ext cx="0" cy="4398"/>
            </a:xfrm>
            <a:prstGeom prst="straightConnector1">
              <a:avLst/>
            </a:prstGeom>
            <a:noFill/>
            <a:ln w="9525">
              <a:solidFill>
                <a:srgbClr val="000000"/>
              </a:solidFill>
              <a:round/>
            </a:ln>
          </p:spPr>
        </p:cxnSp>
        <p:cxnSp>
          <p:nvCxnSpPr>
            <p:cNvPr id="180" name="AutoShape 37"/>
            <p:cNvCxnSpPr>
              <a:cxnSpLocks noChangeShapeType="1"/>
            </p:cNvCxnSpPr>
            <p:nvPr/>
          </p:nvCxnSpPr>
          <p:spPr bwMode="auto">
            <a:xfrm>
              <a:off x="8895" y="7798"/>
              <a:ext cx="240" cy="0"/>
            </a:xfrm>
            <a:prstGeom prst="straightConnector1">
              <a:avLst/>
            </a:prstGeom>
            <a:noFill/>
            <a:ln w="9525">
              <a:solidFill>
                <a:srgbClr val="000000"/>
              </a:solidFill>
              <a:round/>
              <a:tailEnd type="triangle" w="med" len="med"/>
            </a:ln>
          </p:spPr>
        </p:cxnSp>
        <p:cxnSp>
          <p:nvCxnSpPr>
            <p:cNvPr id="181" name="AutoShape 38"/>
            <p:cNvCxnSpPr>
              <a:cxnSpLocks noChangeShapeType="1"/>
            </p:cNvCxnSpPr>
            <p:nvPr/>
          </p:nvCxnSpPr>
          <p:spPr bwMode="auto">
            <a:xfrm>
              <a:off x="8895" y="6513"/>
              <a:ext cx="240" cy="0"/>
            </a:xfrm>
            <a:prstGeom prst="straightConnector1">
              <a:avLst/>
            </a:prstGeom>
            <a:noFill/>
            <a:ln w="9525">
              <a:solidFill>
                <a:srgbClr val="000000"/>
              </a:solidFill>
              <a:round/>
              <a:tailEnd type="triangle" w="med" len="med"/>
            </a:ln>
          </p:spPr>
        </p:cxnSp>
        <p:cxnSp>
          <p:nvCxnSpPr>
            <p:cNvPr id="182" name="AutoShape 39"/>
            <p:cNvCxnSpPr>
              <a:cxnSpLocks noChangeShapeType="1"/>
            </p:cNvCxnSpPr>
            <p:nvPr/>
          </p:nvCxnSpPr>
          <p:spPr bwMode="auto">
            <a:xfrm>
              <a:off x="8895" y="5356"/>
              <a:ext cx="240" cy="0"/>
            </a:xfrm>
            <a:prstGeom prst="straightConnector1">
              <a:avLst/>
            </a:prstGeom>
            <a:noFill/>
            <a:ln w="9525">
              <a:solidFill>
                <a:srgbClr val="000000"/>
              </a:solidFill>
              <a:round/>
              <a:tailEnd type="triangle" w="med" len="med"/>
            </a:ln>
          </p:spPr>
        </p:cxnSp>
        <p:sp>
          <p:nvSpPr>
            <p:cNvPr id="183" name="Rectangle 40"/>
            <p:cNvSpPr>
              <a:spLocks noChangeArrowheads="1"/>
            </p:cNvSpPr>
            <p:nvPr/>
          </p:nvSpPr>
          <p:spPr bwMode="auto">
            <a:xfrm>
              <a:off x="6915" y="5987"/>
              <a:ext cx="1620" cy="1066"/>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Block Level Duplication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184" name="Rectangle 41"/>
            <p:cNvSpPr>
              <a:spLocks noChangeArrowheads="1"/>
            </p:cNvSpPr>
            <p:nvPr/>
          </p:nvSpPr>
          <p:spPr bwMode="auto">
            <a:xfrm>
              <a:off x="9135" y="8297"/>
              <a:ext cx="1620" cy="108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Decrypted to Original file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cxnSp>
          <p:nvCxnSpPr>
            <p:cNvPr id="185" name="AutoShape 42"/>
            <p:cNvCxnSpPr>
              <a:cxnSpLocks noChangeShapeType="1"/>
            </p:cNvCxnSpPr>
            <p:nvPr/>
          </p:nvCxnSpPr>
          <p:spPr bwMode="auto">
            <a:xfrm>
              <a:off x="6510" y="6784"/>
              <a:ext cx="405" cy="0"/>
            </a:xfrm>
            <a:prstGeom prst="straightConnector1">
              <a:avLst/>
            </a:prstGeom>
            <a:noFill/>
            <a:ln w="9525">
              <a:solidFill>
                <a:srgbClr val="000000"/>
              </a:solidFill>
              <a:round/>
              <a:tailEnd type="triangle" w="med" len="med"/>
            </a:ln>
          </p:spPr>
        </p:cxnSp>
        <p:sp>
          <p:nvSpPr>
            <p:cNvPr id="186" name="Rectangle 43"/>
            <p:cNvSpPr>
              <a:spLocks noChangeArrowheads="1"/>
            </p:cNvSpPr>
            <p:nvPr/>
          </p:nvSpPr>
          <p:spPr bwMode="auto">
            <a:xfrm>
              <a:off x="4065" y="7986"/>
              <a:ext cx="1710" cy="72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Convergent Key </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sp>
          <p:nvSpPr>
            <p:cNvPr id="187" name="Rectangle 44"/>
            <p:cNvSpPr>
              <a:spLocks noChangeArrowheads="1"/>
            </p:cNvSpPr>
            <p:nvPr/>
          </p:nvSpPr>
          <p:spPr bwMode="auto">
            <a:xfrm>
              <a:off x="4065" y="8852"/>
              <a:ext cx="1710" cy="105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rPr>
                <a:t>Key Sharing Mgt Cloud Server</a:t>
              </a:r>
              <a:endParaRPr lang="en-US" altLang="zh-CN" sz="1200" kern="100">
                <a:latin typeface="Times New Roman" panose="02020603050405020304" charset="0"/>
                <a:ea typeface="Calibri" panose="020F0502020204030204"/>
                <a:cs typeface="Times New Roman" panose="02020603050405020304" charset="0"/>
                <a:sym typeface="Times New Roman" panose="02020603050405020304" charset="0"/>
              </a:endParaRPr>
            </a:p>
          </p:txBody>
        </p:sp>
        <p:cxnSp>
          <p:nvCxnSpPr>
            <p:cNvPr id="188" name="AutoShape 45"/>
            <p:cNvCxnSpPr>
              <a:cxnSpLocks noChangeShapeType="1"/>
            </p:cNvCxnSpPr>
            <p:nvPr/>
          </p:nvCxnSpPr>
          <p:spPr bwMode="auto">
            <a:xfrm>
              <a:off x="3855" y="9383"/>
              <a:ext cx="225" cy="0"/>
            </a:xfrm>
            <a:prstGeom prst="straightConnector1">
              <a:avLst/>
            </a:prstGeom>
            <a:noFill/>
            <a:ln w="9525">
              <a:solidFill>
                <a:srgbClr val="000000"/>
              </a:solidFill>
              <a:round/>
              <a:tailEnd type="triangle" w="med" len="med"/>
            </a:ln>
          </p:spPr>
        </p:cxnSp>
        <p:cxnSp>
          <p:nvCxnSpPr>
            <p:cNvPr id="189" name="AutoShape 46"/>
            <p:cNvCxnSpPr>
              <a:cxnSpLocks noChangeShapeType="1"/>
            </p:cNvCxnSpPr>
            <p:nvPr/>
          </p:nvCxnSpPr>
          <p:spPr bwMode="auto">
            <a:xfrm>
              <a:off x="3855" y="8402"/>
              <a:ext cx="225" cy="0"/>
            </a:xfrm>
            <a:prstGeom prst="straightConnector1">
              <a:avLst/>
            </a:prstGeom>
            <a:noFill/>
            <a:ln w="9525">
              <a:solidFill>
                <a:srgbClr val="000000"/>
              </a:solidFill>
              <a:round/>
              <a:tailEnd type="triangle" w="med" len="med"/>
            </a:ln>
          </p:spPr>
        </p:cxnSp>
        <p:cxnSp>
          <p:nvCxnSpPr>
            <p:cNvPr id="190" name="AutoShape 47"/>
            <p:cNvCxnSpPr>
              <a:cxnSpLocks noChangeShapeType="1"/>
            </p:cNvCxnSpPr>
            <p:nvPr/>
          </p:nvCxnSpPr>
          <p:spPr bwMode="auto">
            <a:xfrm>
              <a:off x="8895" y="8852"/>
              <a:ext cx="240" cy="0"/>
            </a:xfrm>
            <a:prstGeom prst="straightConnector1">
              <a:avLst/>
            </a:prstGeom>
            <a:noFill/>
            <a:ln w="9525">
              <a:solidFill>
                <a:srgbClr val="000000"/>
              </a:solidFill>
              <a:round/>
              <a:tailEnd type="triangle" w="med" len="med"/>
            </a:ln>
          </p:spPr>
        </p:cxnSp>
      </p:grpSp>
      <p:sp>
        <p:nvSpPr>
          <p:cNvPr id="2" name="任意多边形"/>
          <p:cNvSpPr/>
          <p:nvPr/>
        </p:nvSpPr>
        <p:spPr>
          <a:xfrm>
            <a:off x="0" y="0"/>
            <a:ext cx="2676525" cy="5918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Structure Chart</a:t>
            </a:r>
            <a:endParaRPr lang="en-US" altLang="zh-CN" sz="2400">
              <a:latin typeface="Times New Roman" panose="02020603050405020304" charset="0"/>
              <a:cs typeface="Times New Roman" panose="020206030504050203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981200" y="260033"/>
            <a:ext cx="8229600" cy="1143000"/>
          </a:xfrm>
        </p:spPr>
        <p:txBody>
          <a:bodyPr/>
          <a:p>
            <a:r>
              <a:rPr lang="en-US">
                <a:solidFill>
                  <a:schemeClr val="bg1"/>
                </a:solidFill>
                <a:highlight>
                  <a:srgbClr val="800000"/>
                </a:highlight>
              </a:rPr>
              <a:t>LIST OF MODULES</a:t>
            </a:r>
            <a:endParaRPr lang="en-US">
              <a:solidFill>
                <a:schemeClr val="bg1"/>
              </a:solidFill>
              <a:highlight>
                <a:srgbClr val="800000"/>
              </a:highlight>
            </a:endParaRPr>
          </a:p>
        </p:txBody>
      </p:sp>
      <p:sp>
        <p:nvSpPr>
          <p:cNvPr id="3" name="Subtitle 2"/>
          <p:cNvSpPr>
            <a:spLocks noGrp="1"/>
          </p:cNvSpPr>
          <p:nvPr>
            <p:ph type="subTitle" idx="1"/>
          </p:nvPr>
        </p:nvSpPr>
        <p:spPr>
          <a:xfrm>
            <a:off x="457200" y="1303655"/>
            <a:ext cx="10782935" cy="5109210"/>
          </a:xfrm>
        </p:spPr>
        <p:txBody>
          <a:bodyPr>
            <a:normAutofit lnSpcReduction="10000"/>
          </a:bodyPr>
          <a:p>
            <a:pPr marL="457200" indent="-457200" algn="l">
              <a:buFont typeface="Arial" panose="020B0604020202020204" pitchFamily="34" charset="0"/>
              <a:buChar char="•"/>
            </a:pPr>
            <a:r>
              <a:rPr lang="en-US" b="1">
                <a:solidFill>
                  <a:schemeClr val="bg1"/>
                </a:solidFill>
                <a:latin typeface="Times New Roman" panose="02020603050405020304" charset="0"/>
                <a:cs typeface="Times New Roman" panose="02020603050405020304" charset="0"/>
                <a:sym typeface="+mn-ea"/>
              </a:rPr>
              <a:t>Mastering File to Cloud Service Provide</a:t>
            </a:r>
            <a:endParaRPr lang="en-US" b="1">
              <a:solidFill>
                <a:schemeClr val="bg1"/>
              </a:solidFill>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b="1">
                <a:solidFill>
                  <a:schemeClr val="bg1"/>
                </a:solidFill>
                <a:latin typeface="Times New Roman" panose="02020603050405020304" charset="0"/>
                <a:cs typeface="Times New Roman" panose="02020603050405020304" charset="0"/>
                <a:sym typeface="+mn-ea"/>
              </a:rPr>
              <a:t>Chunking the File Chosen</a:t>
            </a:r>
            <a:endParaRPr lang="en-US" b="1">
              <a:solidFill>
                <a:schemeClr val="bg1"/>
              </a:solidFill>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b="1">
                <a:solidFill>
                  <a:schemeClr val="bg1"/>
                </a:solidFill>
                <a:latin typeface="Times New Roman" panose="02020603050405020304" charset="0"/>
                <a:cs typeface="Times New Roman" panose="02020603050405020304" charset="0"/>
                <a:sym typeface="+mn-ea"/>
              </a:rPr>
              <a:t>Dekey based Encryption</a:t>
            </a:r>
            <a:endParaRPr lang="en-US" b="1">
              <a:solidFill>
                <a:schemeClr val="bg1"/>
              </a:solidFill>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b="1">
                <a:solidFill>
                  <a:schemeClr val="bg1"/>
                </a:solidFill>
                <a:latin typeface="Times New Roman" panose="02020603050405020304" charset="0"/>
                <a:cs typeface="Times New Roman" panose="02020603050405020304" charset="0"/>
                <a:sym typeface="+mn-ea"/>
              </a:rPr>
              <a:t>Hash Value Based Decryption</a:t>
            </a:r>
            <a:endParaRPr lang="en-US" b="1">
              <a:solidFill>
                <a:schemeClr val="bg1"/>
              </a:solidFill>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b="1">
                <a:solidFill>
                  <a:schemeClr val="bg1"/>
                </a:solidFill>
                <a:latin typeface="Times New Roman" panose="02020603050405020304" charset="0"/>
                <a:cs typeface="Times New Roman" panose="02020603050405020304" charset="0"/>
                <a:sym typeface="+mn-ea"/>
              </a:rPr>
              <a:t>Data owner</a:t>
            </a:r>
            <a:endParaRPr lang="en-US" b="1">
              <a:solidFill>
                <a:schemeClr val="bg1"/>
              </a:solidFill>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b="1">
                <a:solidFill>
                  <a:schemeClr val="bg1"/>
                </a:solidFill>
                <a:latin typeface="Times New Roman" panose="02020603050405020304" charset="0"/>
                <a:cs typeface="Times New Roman" panose="02020603050405020304" charset="0"/>
                <a:sym typeface="+mn-ea"/>
              </a:rPr>
              <a:t>Authentication Analyzer(AA)</a:t>
            </a:r>
            <a:endParaRPr lang="en-US" b="1">
              <a:solidFill>
                <a:schemeClr val="bg1"/>
              </a:solidFill>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b="1">
                <a:solidFill>
                  <a:schemeClr val="bg1"/>
                </a:solidFill>
                <a:latin typeface="Times New Roman" panose="02020603050405020304" charset="0"/>
                <a:cs typeface="Times New Roman" panose="02020603050405020304" charset="0"/>
                <a:sym typeface="+mn-ea"/>
              </a:rPr>
              <a:t>Cloud Server</a:t>
            </a:r>
            <a:endParaRPr lang="en-US" b="1">
              <a:solidFill>
                <a:schemeClr val="bg1"/>
              </a:solidFill>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b="1">
                <a:solidFill>
                  <a:schemeClr val="bg1"/>
                </a:solidFill>
                <a:latin typeface="Times New Roman" panose="02020603050405020304" charset="0"/>
                <a:cs typeface="Times New Roman" panose="02020603050405020304" charset="0"/>
                <a:sym typeface="+mn-ea"/>
              </a:rPr>
              <a:t>Remote User</a:t>
            </a:r>
            <a:endParaRPr lang="en-US" b="1">
              <a:solidFill>
                <a:schemeClr val="bg1"/>
              </a:solidFill>
              <a:latin typeface="Times New Roman" panose="02020603050405020304" charset="0"/>
              <a:cs typeface="Times New Roman" panose="02020603050405020304" charset="0"/>
              <a:sym typeface="+mn-ea"/>
            </a:endParaRPr>
          </a:p>
          <a:p>
            <a:pPr marL="457200" indent="-457200" algn="l">
              <a:buFont typeface="Arial" panose="020B0604020202020204" pitchFamily="34" charset="0"/>
              <a:buChar char="•"/>
            </a:pPr>
            <a:r>
              <a:rPr lang="en-US" b="1">
                <a:solidFill>
                  <a:schemeClr val="bg1"/>
                </a:solidFill>
                <a:latin typeface="Times New Roman" panose="02020603050405020304" charset="0"/>
                <a:cs typeface="Times New Roman" panose="02020603050405020304" charset="0"/>
                <a:sym typeface="+mn-ea"/>
              </a:rPr>
              <a:t>Attacker Modules</a:t>
            </a:r>
            <a:endParaRPr lang="en-US" b="1">
              <a:solidFill>
                <a:schemeClr val="bg1"/>
              </a:solidFill>
              <a:latin typeface="Times New Roman" panose="02020603050405020304" charset="0"/>
              <a:cs typeface="Times New Roman" panose="02020603050405020304" charset="0"/>
              <a:sym typeface="+mn-ea"/>
            </a:endParaRPr>
          </a:p>
          <a:p>
            <a:pPr marL="457200" indent="-457200">
              <a:buFont typeface="Arial" panose="020B0604020202020204" pitchFamily="34" charset="0"/>
            </a:pPr>
            <a:endParaRPr lang="en-US" b="1">
              <a:solidFill>
                <a:schemeClr val="bg1"/>
              </a:solidFill>
              <a:latin typeface="Times New Roman" panose="02020603050405020304" charset="0"/>
              <a:cs typeface="Times New Roman" panose="02020603050405020304" charset="0"/>
            </a:endParaRPr>
          </a:p>
          <a:p>
            <a:pPr>
              <a:buFont typeface="Arial" panose="020B0604020202020204" pitchFamily="34" charset="0"/>
            </a:pPr>
            <a:endParaRPr lang="en-US" b="1">
              <a:solidFill>
                <a:schemeClr val="bg1"/>
              </a:solidFill>
              <a:latin typeface="Times New Roman" panose="02020603050405020304" charset="0"/>
              <a:cs typeface="Times New Roman" panose="02020603050405020304" charset="0"/>
              <a:sym typeface="+mn-ea"/>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任意多边形"/>
          <p:cNvSpPr/>
          <p:nvPr/>
        </p:nvSpPr>
        <p:spPr>
          <a:xfrm>
            <a:off x="4758055" y="106045"/>
            <a:ext cx="2676525" cy="5918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r>
              <a:rPr lang="en-US" altLang="zh-CN" sz="2400">
                <a:latin typeface="Times New Roman" panose="02020603050405020304" charset="0"/>
                <a:cs typeface="Times New Roman" panose="02020603050405020304" charset="0"/>
              </a:rPr>
              <a:t>Module Description</a:t>
            </a:r>
            <a:endParaRPr lang="en-US" altLang="zh-CN" sz="2400">
              <a:latin typeface="Times New Roman" panose="02020603050405020304" charset="0"/>
              <a:cs typeface="Times New Roman" panose="02020603050405020304" charset="0"/>
            </a:endParaRPr>
          </a:p>
        </p:txBody>
      </p:sp>
      <p:sp>
        <p:nvSpPr>
          <p:cNvPr id="5" name="Text Box 4"/>
          <p:cNvSpPr txBox="1"/>
          <p:nvPr/>
        </p:nvSpPr>
        <p:spPr>
          <a:xfrm>
            <a:off x="464820" y="697865"/>
            <a:ext cx="4172585" cy="36830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solidFill>
                  <a:schemeClr val="bg1"/>
                </a:solidFill>
                <a:highlight>
                  <a:srgbClr val="800000"/>
                </a:highlight>
                <a:latin typeface="Times New Roman" panose="02020603050405020304" charset="0"/>
                <a:cs typeface="Times New Roman" panose="02020603050405020304" charset="0"/>
              </a:rPr>
              <a:t>Mastering File to Cloud Service Provide</a:t>
            </a:r>
            <a:r>
              <a:rPr lang="en-US">
                <a:solidFill>
                  <a:schemeClr val="bg1"/>
                </a:solidFill>
                <a:highlight>
                  <a:srgbClr val="800000"/>
                </a:highlight>
                <a:latin typeface="Times New Roman" panose="02020603050405020304" charset="0"/>
                <a:cs typeface="Times New Roman" panose="02020603050405020304" charset="0"/>
              </a:rPr>
              <a:t>r</a:t>
            </a:r>
            <a:endParaRPr lang="en-US">
              <a:solidFill>
                <a:schemeClr val="bg1"/>
              </a:solidFill>
              <a:highlight>
                <a:srgbClr val="800000"/>
              </a:highlight>
              <a:latin typeface="Times New Roman" panose="02020603050405020304" charset="0"/>
              <a:cs typeface="Times New Roman" panose="02020603050405020304" charset="0"/>
            </a:endParaRPr>
          </a:p>
        </p:txBody>
      </p:sp>
      <p:sp>
        <p:nvSpPr>
          <p:cNvPr id="7" name="Text Box 6"/>
          <p:cNvSpPr txBox="1"/>
          <p:nvPr/>
        </p:nvSpPr>
        <p:spPr>
          <a:xfrm>
            <a:off x="464820" y="1080770"/>
            <a:ext cx="11177270" cy="2245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00000"/>
              </a:lnSpc>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User is an entity which wants to outsource data storage to the storage cloud service provider (S-CSP) and access the data later</a:t>
            </a:r>
            <a:endParaRPr lang="en-US" sz="2000">
              <a:solidFill>
                <a:schemeClr val="bg1"/>
              </a:solidFill>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User registers to the cloud and logs in to it.</a:t>
            </a:r>
            <a:endParaRPr lang="en-US" sz="2000">
              <a:solidFill>
                <a:schemeClr val="bg1"/>
              </a:solidFill>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User chooses the file and uploads to server where the server store the file in rapid storage system.</a:t>
            </a:r>
            <a:endParaRPr lang="en-US" sz="2000">
              <a:solidFill>
                <a:schemeClr val="bg1"/>
              </a:solidFill>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File level de-duplication ischecked.</a:t>
            </a:r>
            <a:endParaRPr lang="en-US" sz="2000">
              <a:solidFill>
                <a:schemeClr val="bg1"/>
              </a:solidFill>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Administrator tags the file by using MD5 message.</a:t>
            </a:r>
            <a:endParaRPr lang="en-US" sz="2000">
              <a:solidFill>
                <a:schemeClr val="bg1"/>
              </a:solidFill>
              <a:latin typeface="Times New Roman" panose="02020603050405020304" charset="0"/>
              <a:cs typeface="Times New Roman" panose="02020603050405020304" charset="0"/>
            </a:endParaRPr>
          </a:p>
          <a:p>
            <a:pPr marL="285750" indent="-285750" algn="l">
              <a:lnSpc>
                <a:spcPct val="100000"/>
              </a:lnSpc>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Digest algorithm used is cryptographic hash function producing a 128-bit hash value.</a:t>
            </a:r>
            <a:endParaRPr lang="en-US" sz="2000">
              <a:solidFill>
                <a:schemeClr val="bg1"/>
              </a:solidFill>
              <a:latin typeface="Times New Roman" panose="02020603050405020304" charset="0"/>
              <a:cs typeface="Times New Roman" panose="02020603050405020304" charset="0"/>
            </a:endParaRPr>
          </a:p>
        </p:txBody>
      </p:sp>
      <p:sp>
        <p:nvSpPr>
          <p:cNvPr id="9" name="Text Box 8"/>
          <p:cNvSpPr txBox="1"/>
          <p:nvPr/>
        </p:nvSpPr>
        <p:spPr>
          <a:xfrm>
            <a:off x="464820" y="3480435"/>
            <a:ext cx="2729230" cy="36830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solidFill>
                  <a:schemeClr val="bg1"/>
                </a:solidFill>
                <a:highlight>
                  <a:srgbClr val="800000"/>
                </a:highlight>
                <a:latin typeface="Times New Roman" panose="02020603050405020304" charset="0"/>
                <a:cs typeface="Times New Roman" panose="02020603050405020304" charset="0"/>
              </a:rPr>
              <a:t>Chunking the File Chosen</a:t>
            </a:r>
            <a:endParaRPr lang="en-US" b="1">
              <a:solidFill>
                <a:schemeClr val="bg1"/>
              </a:solidFill>
              <a:highlight>
                <a:srgbClr val="800000"/>
              </a:highlight>
              <a:latin typeface="Times New Roman" panose="02020603050405020304" charset="0"/>
              <a:cs typeface="Times New Roman" panose="02020603050405020304" charset="0"/>
            </a:endParaRPr>
          </a:p>
        </p:txBody>
      </p:sp>
      <p:sp>
        <p:nvSpPr>
          <p:cNvPr id="11" name="Text Box 10"/>
          <p:cNvSpPr txBox="1"/>
          <p:nvPr/>
        </p:nvSpPr>
        <p:spPr>
          <a:xfrm>
            <a:off x="597535" y="4003040"/>
            <a:ext cx="10875645" cy="19380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First, file chosen is broken into chunks of fixed size and generates tags for each of them.</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After that it generates convergent keys for each blocks to verify block level deduplication</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Then filename and password is provided for file authorization.</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Encrypt the blocks by Triple Data Encryption Standard (3DES) algorithm. </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The original content is encrypted as cipher text and stored in Storage Cloud Service Provider (S-CSP)</a:t>
            </a:r>
            <a:endParaRPr lang="en-US" sz="2000">
              <a:solidFill>
                <a:schemeClr val="bg1"/>
              </a:solidFill>
              <a:latin typeface="Times New Roman" panose="02020603050405020304" charset="0"/>
              <a:cs typeface="Times New Roman" panose="02020603050405020304" charset="0"/>
            </a:endParaRPr>
          </a:p>
          <a:p>
            <a:pPr indent="0" algn="l">
              <a:buFont typeface="Arial" panose="020B0604020202020204" pitchFamily="34" charset="0"/>
              <a:buNone/>
            </a:pPr>
            <a:r>
              <a:rPr lang="en-US" sz="2000">
                <a:solidFill>
                  <a:schemeClr val="bg1"/>
                </a:solidFill>
                <a:latin typeface="Times New Roman" panose="02020603050405020304" charset="0"/>
                <a:cs typeface="Times New Roman" panose="02020603050405020304" charset="0"/>
              </a:rPr>
              <a:t>      file storage system.</a:t>
            </a:r>
            <a:endParaRPr lang="en-US" sz="2000">
              <a:solidFill>
                <a:schemeClr val="bg1"/>
              </a:solidFill>
              <a:latin typeface="Times New Roman" panose="02020603050405020304" charset="0"/>
              <a:cs typeface="Times New Roman" panose="02020603050405020304" charset="0"/>
            </a:endParaRPr>
          </a:p>
        </p:txBody>
      </p:sp>
      <p:sp>
        <p:nvSpPr>
          <p:cNvPr id="12" name="Rounded Rectangle 11"/>
          <p:cNvSpPr/>
          <p:nvPr/>
        </p:nvSpPr>
        <p:spPr>
          <a:xfrm>
            <a:off x="59055" y="55245"/>
            <a:ext cx="12075160" cy="6802755"/>
          </a:xfrm>
          <a:prstGeom prst="roundRect">
            <a:avLst/>
          </a:prstGeom>
          <a:noFill/>
          <a:ln w="19050">
            <a:prstDash val="solid"/>
          </a:ln>
          <a:extLst>
            <a:ext uri="{909E8E84-426E-40DD-AFC4-6F175D3DCCD1}">
              <a14:hiddenFill xmlns:a14="http://schemas.microsoft.com/office/drawing/2010/main">
                <a:gradFill>
                  <a:gsLst>
                    <a:gs pos="0">
                      <a:srgbClr val="E30000"/>
                    </a:gs>
                    <a:gs pos="100000">
                      <a:srgbClr val="760303"/>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4"/>
          <p:cNvSpPr txBox="1"/>
          <p:nvPr/>
        </p:nvSpPr>
        <p:spPr>
          <a:xfrm>
            <a:off x="464820" y="697865"/>
            <a:ext cx="2864485" cy="3987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chemeClr val="bg1"/>
                </a:solidFill>
                <a:highlight>
                  <a:srgbClr val="800000"/>
                </a:highlight>
                <a:latin typeface="Times New Roman" panose="02020603050405020304" charset="0"/>
                <a:cs typeface="Times New Roman" panose="02020603050405020304" charset="0"/>
              </a:rPr>
              <a:t>Dekey Based Encryption</a:t>
            </a:r>
            <a:endParaRPr lang="en-US" sz="2000" b="1">
              <a:solidFill>
                <a:schemeClr val="bg1"/>
              </a:solidFill>
              <a:highlight>
                <a:srgbClr val="800000"/>
              </a:highlight>
              <a:latin typeface="Times New Roman" panose="02020603050405020304" charset="0"/>
              <a:cs typeface="Times New Roman" panose="02020603050405020304" charset="0"/>
            </a:endParaRPr>
          </a:p>
        </p:txBody>
      </p:sp>
      <p:sp>
        <p:nvSpPr>
          <p:cNvPr id="3" name="Text Box 2"/>
          <p:cNvSpPr txBox="1"/>
          <p:nvPr/>
        </p:nvSpPr>
        <p:spPr>
          <a:xfrm>
            <a:off x="778510" y="1172210"/>
            <a:ext cx="1573720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After encryption the convergent keys are securely shared with Key Management</a:t>
            </a:r>
            <a:endParaRPr lang="en-US" sz="2000">
              <a:solidFill>
                <a:schemeClr val="bg1"/>
              </a:solidFill>
              <a:latin typeface="Times New Roman" panose="02020603050405020304" charset="0"/>
              <a:cs typeface="Times New Roman" panose="02020603050405020304" charset="0"/>
            </a:endParaRPr>
          </a:p>
          <a:p>
            <a:pPr indent="0" algn="just">
              <a:lnSpc>
                <a:spcPct val="100000"/>
              </a:lnSpc>
              <a:buFont typeface="Arial" panose="020B0604020202020204" pitchFamily="34" charset="0"/>
              <a:buNone/>
            </a:pPr>
            <a:r>
              <a:rPr lang="en-US" sz="2000">
                <a:solidFill>
                  <a:schemeClr val="bg1"/>
                </a:solidFill>
                <a:latin typeface="Times New Roman" panose="02020603050405020304" charset="0"/>
                <a:cs typeface="Times New Roman" panose="02020603050405020304" charset="0"/>
              </a:rPr>
              <a:t>     Cloud Service Provider (KMCSP)</a:t>
            </a:r>
            <a:endParaRPr lang="en-US" sz="2000">
              <a:solidFill>
                <a:schemeClr val="bg1"/>
              </a:solidFill>
              <a:latin typeface="Times New Roman" panose="02020603050405020304" charset="0"/>
              <a:cs typeface="Times New Roman" panose="02020603050405020304" charset="0"/>
            </a:endParaRPr>
          </a:p>
          <a:p>
            <a:pPr marL="342900" indent="-342900" algn="just">
              <a:lnSpc>
                <a:spcPct val="100000"/>
              </a:lnSpc>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Key management server checks duplicate copies of convergent keys in KMCSP.</a:t>
            </a:r>
            <a:endParaRPr lang="en-US" sz="2000">
              <a:solidFill>
                <a:schemeClr val="bg1"/>
              </a:solidFill>
              <a:latin typeface="Times New Roman" panose="02020603050405020304" charset="0"/>
              <a:cs typeface="Times New Roman" panose="02020603050405020304" charset="0"/>
            </a:endParaRPr>
          </a:p>
          <a:p>
            <a:pPr marL="342900" indent="-342900" algn="just">
              <a:lnSpc>
                <a:spcPct val="100000"/>
              </a:lnSpc>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Key Management Server maintains Comma Separated Values (CSV) file to check</a:t>
            </a:r>
            <a:endParaRPr lang="en-US" sz="2000">
              <a:solidFill>
                <a:schemeClr val="bg1"/>
              </a:solidFill>
              <a:latin typeface="Times New Roman" panose="02020603050405020304" charset="0"/>
              <a:cs typeface="Times New Roman" panose="02020603050405020304" charset="0"/>
            </a:endParaRPr>
          </a:p>
          <a:p>
            <a:pPr indent="0" algn="just">
              <a:lnSpc>
                <a:spcPct val="100000"/>
              </a:lnSpc>
              <a:buFont typeface="Arial" panose="020B0604020202020204" pitchFamily="34" charset="0"/>
              <a:buNone/>
            </a:pPr>
            <a:r>
              <a:rPr lang="en-US" sz="2000">
                <a:solidFill>
                  <a:schemeClr val="bg1"/>
                </a:solidFill>
                <a:latin typeface="Times New Roman" panose="02020603050405020304" charset="0"/>
                <a:cs typeface="Times New Roman" panose="02020603050405020304" charset="0"/>
              </a:rPr>
              <a:t>      proof of verification and store keys secure.</a:t>
            </a:r>
            <a:endParaRPr lang="en-US" sz="2000">
              <a:solidFill>
                <a:schemeClr val="bg1"/>
              </a:solidFill>
              <a:latin typeface="Times New Roman" panose="02020603050405020304" charset="0"/>
              <a:cs typeface="Times New Roman" panose="02020603050405020304" charset="0"/>
            </a:endParaRPr>
          </a:p>
          <a:p>
            <a:pPr marL="342900" indent="-342900" algn="just">
              <a:lnSpc>
                <a:spcPct val="100000"/>
              </a:lnSpc>
              <a:buFont typeface="Arial" panose="020B0604020202020204" pitchFamily="34" charset="0"/>
              <a:buChar char="•"/>
            </a:pPr>
            <a:endParaRPr lang="en-US" sz="20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464820" y="3007360"/>
            <a:ext cx="3407410" cy="3987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chemeClr val="bg1"/>
                </a:solidFill>
                <a:highlight>
                  <a:srgbClr val="800000"/>
                </a:highlight>
                <a:latin typeface="Times New Roman" panose="02020603050405020304" charset="0"/>
                <a:cs typeface="Times New Roman" panose="02020603050405020304" charset="0"/>
              </a:rPr>
              <a:t>Hash Value Based Decryption</a:t>
            </a:r>
            <a:endParaRPr lang="en-US" sz="2000" b="1">
              <a:solidFill>
                <a:schemeClr val="bg1"/>
              </a:solidFill>
              <a:highlight>
                <a:srgbClr val="800000"/>
              </a:highlight>
              <a:latin typeface="Times New Roman" panose="02020603050405020304" charset="0"/>
              <a:cs typeface="Times New Roman" panose="02020603050405020304" charset="0"/>
            </a:endParaRPr>
          </a:p>
        </p:txBody>
      </p:sp>
      <p:sp>
        <p:nvSpPr>
          <p:cNvPr id="7" name="Text Box 6"/>
          <p:cNvSpPr txBox="1"/>
          <p:nvPr/>
        </p:nvSpPr>
        <p:spPr>
          <a:xfrm>
            <a:off x="675323" y="3709670"/>
            <a:ext cx="10841355" cy="163004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In the final model user requests for the downloading their own document which was uploaded earlier.</a:t>
            </a:r>
            <a:endParaRPr lang="en-US" sz="2000">
              <a:solidFill>
                <a:schemeClr val="bg1"/>
              </a:solidFill>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This download request needs proper ownership verification.</a:t>
            </a:r>
            <a:endParaRPr lang="en-US" sz="2000">
              <a:solidFill>
                <a:schemeClr val="bg1"/>
              </a:solidFill>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After verification, the original content is decrypted by requesting the cloud server.</a:t>
            </a:r>
            <a:endParaRPr lang="en-US" sz="2000">
              <a:solidFill>
                <a:schemeClr val="bg1"/>
              </a:solidFill>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The cloud server request key management server for keys to decrypt this and finally the original </a:t>
            </a:r>
            <a:endParaRPr lang="en-US" sz="2000">
              <a:solidFill>
                <a:schemeClr val="bg1"/>
              </a:solidFill>
              <a:latin typeface="Times New Roman" panose="02020603050405020304" charset="0"/>
              <a:cs typeface="Times New Roman" panose="02020603050405020304" charset="0"/>
            </a:endParaRPr>
          </a:p>
          <a:p>
            <a:pPr indent="0" algn="just">
              <a:buFont typeface="Arial" panose="020B0604020202020204" pitchFamily="34" charset="0"/>
              <a:buNone/>
            </a:pPr>
            <a:r>
              <a:rPr lang="en-US" sz="2000">
                <a:solidFill>
                  <a:schemeClr val="bg1"/>
                </a:solidFill>
                <a:latin typeface="Times New Roman" panose="02020603050405020304" charset="0"/>
                <a:cs typeface="Times New Roman" panose="02020603050405020304" charset="0"/>
              </a:rPr>
              <a:t>      content is received by the user. </a:t>
            </a:r>
            <a:endParaRPr lang="en-US" sz="2000">
              <a:solidFill>
                <a:schemeClr val="bg1"/>
              </a:solidFill>
              <a:latin typeface="Times New Roman" panose="02020603050405020304" charset="0"/>
              <a:cs typeface="Times New Roman" panose="02020603050405020304" charset="0"/>
            </a:endParaRPr>
          </a:p>
        </p:txBody>
      </p:sp>
      <p:sp>
        <p:nvSpPr>
          <p:cNvPr id="8" name="Rounded Rectangle 7"/>
          <p:cNvSpPr/>
          <p:nvPr/>
        </p:nvSpPr>
        <p:spPr>
          <a:xfrm>
            <a:off x="58420" y="0"/>
            <a:ext cx="12075160" cy="6802755"/>
          </a:xfrm>
          <a:prstGeom prst="roundRect">
            <a:avLst/>
          </a:prstGeom>
          <a:noFill/>
          <a:ln w="19050">
            <a:prstDash val="solid"/>
          </a:ln>
          <a:extLst>
            <a:ext uri="{909E8E84-426E-40DD-AFC4-6F175D3DCCD1}">
              <a14:hiddenFill xmlns:a14="http://schemas.microsoft.com/office/drawing/2010/main">
                <a:gradFill>
                  <a:gsLst>
                    <a:gs pos="0">
                      <a:srgbClr val="E30000"/>
                    </a:gs>
                    <a:gs pos="100000">
                      <a:srgbClr val="760303"/>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3"/>
          <p:cNvSpPr txBox="1"/>
          <p:nvPr/>
        </p:nvSpPr>
        <p:spPr>
          <a:xfrm>
            <a:off x="521970" y="588010"/>
            <a:ext cx="1516380" cy="3987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chemeClr val="bg1"/>
                </a:solidFill>
                <a:highlight>
                  <a:srgbClr val="800000"/>
                </a:highlight>
                <a:latin typeface="Times New Roman" panose="02020603050405020304" charset="0"/>
                <a:cs typeface="Times New Roman" panose="02020603050405020304" charset="0"/>
              </a:rPr>
              <a:t>Data Owner</a:t>
            </a:r>
            <a:endParaRPr lang="en-US" sz="2000" b="1">
              <a:solidFill>
                <a:schemeClr val="bg1"/>
              </a:solidFill>
              <a:highlight>
                <a:srgbClr val="800000"/>
              </a:highlight>
              <a:latin typeface="Times New Roman" panose="02020603050405020304" charset="0"/>
              <a:cs typeface="Times New Roman" panose="02020603050405020304" charset="0"/>
            </a:endParaRPr>
          </a:p>
        </p:txBody>
      </p:sp>
      <p:sp>
        <p:nvSpPr>
          <p:cNvPr id="2" name="Text Box 1"/>
          <p:cNvSpPr txBox="1"/>
          <p:nvPr/>
        </p:nvSpPr>
        <p:spPr>
          <a:xfrm>
            <a:off x="645160" y="1072515"/>
            <a:ext cx="1178052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In this module, the data owner uploads their data in the cloud server. </a:t>
            </a:r>
            <a:endParaRPr lang="en-US" sz="24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For the security purpose the data owner encrypts the data file and then store in the cloud.</a:t>
            </a:r>
            <a:endParaRPr lang="en-US" sz="24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The data owner can check the duplication of the file over Corresponding cloud server. </a:t>
            </a:r>
            <a:endParaRPr lang="en-US" sz="2400">
              <a:solidFill>
                <a:schemeClr val="bg1"/>
              </a:solidFill>
              <a:latin typeface="Times New Roman" panose="02020603050405020304" charset="0"/>
              <a:cs typeface="Times New Roman" panose="02020603050405020304" charset="0"/>
            </a:endParaRPr>
          </a:p>
        </p:txBody>
      </p:sp>
      <p:sp>
        <p:nvSpPr>
          <p:cNvPr id="5" name="Text Box 4"/>
          <p:cNvSpPr txBox="1"/>
          <p:nvPr/>
        </p:nvSpPr>
        <p:spPr>
          <a:xfrm>
            <a:off x="521970" y="2475865"/>
            <a:ext cx="549910" cy="3987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chemeClr val="bg1"/>
                </a:solidFill>
                <a:highlight>
                  <a:srgbClr val="800000"/>
                </a:highlight>
                <a:latin typeface="Times New Roman" panose="02020603050405020304" charset="0"/>
                <a:cs typeface="Times New Roman" panose="02020603050405020304" charset="0"/>
              </a:rPr>
              <a:t>AA</a:t>
            </a:r>
            <a:endParaRPr lang="en-US" sz="2000" b="1">
              <a:solidFill>
                <a:schemeClr val="bg1"/>
              </a:solidFill>
              <a:highlight>
                <a:srgbClr val="800000"/>
              </a:highlight>
              <a:latin typeface="Times New Roman" panose="02020603050405020304" charset="0"/>
              <a:cs typeface="Times New Roman" panose="02020603050405020304" charset="0"/>
            </a:endParaRPr>
          </a:p>
        </p:txBody>
      </p:sp>
      <p:sp>
        <p:nvSpPr>
          <p:cNvPr id="6" name="Text Box 5"/>
          <p:cNvSpPr txBox="1"/>
          <p:nvPr/>
        </p:nvSpPr>
        <p:spPr>
          <a:xfrm>
            <a:off x="623570" y="2874645"/>
            <a:ext cx="14535785" cy="26765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In this module, the connector helps to check duplication of file </a:t>
            </a:r>
            <a:endParaRPr lang="en-US" sz="2400">
              <a:solidFill>
                <a:schemeClr val="bg1"/>
              </a:solidFill>
              <a:latin typeface="Times New Roman" panose="02020603050405020304" charset="0"/>
              <a:cs typeface="Times New Roman" panose="02020603050405020304" charset="0"/>
            </a:endParaRPr>
          </a:p>
          <a:p>
            <a:pPr indent="0" algn="l">
              <a:buFont typeface="Arial" panose="020B0604020202020204" pitchFamily="34" charset="0"/>
              <a:buNone/>
            </a:pPr>
            <a:r>
              <a:rPr lang="en-US" sz="2400">
                <a:solidFill>
                  <a:schemeClr val="bg1"/>
                </a:solidFill>
                <a:latin typeface="Times New Roman" panose="02020603050405020304" charset="0"/>
                <a:cs typeface="Times New Roman" panose="02020603050405020304" charset="0"/>
              </a:rPr>
              <a:t>   existed or not in cloud server and you can check in multi cloud servers also. </a:t>
            </a:r>
            <a:endParaRPr lang="en-US" sz="2400">
              <a:solidFill>
                <a:schemeClr val="bg1"/>
              </a:solidFill>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If it is existed then also owner trying to upload the same file in same </a:t>
            </a:r>
            <a:endParaRPr lang="en-US" sz="2400">
              <a:solidFill>
                <a:schemeClr val="bg1"/>
              </a:solidFill>
              <a:latin typeface="Times New Roman" panose="02020603050405020304" charset="0"/>
              <a:cs typeface="Times New Roman" panose="02020603050405020304" charset="0"/>
            </a:endParaRPr>
          </a:p>
          <a:p>
            <a:pPr indent="0" algn="l">
              <a:buFont typeface="Arial" panose="020B0604020202020204" pitchFamily="34" charset="0"/>
              <a:buNone/>
            </a:pPr>
            <a:r>
              <a:rPr lang="en-US" sz="2400">
                <a:solidFill>
                  <a:schemeClr val="bg1"/>
                </a:solidFill>
                <a:latin typeface="Times New Roman" panose="02020603050405020304" charset="0"/>
                <a:cs typeface="Times New Roman" panose="02020603050405020304" charset="0"/>
              </a:rPr>
              <a:t>   cloud server</a:t>
            </a:r>
            <a:endParaRPr lang="en-US" sz="2400">
              <a:solidFill>
                <a:schemeClr val="bg1"/>
              </a:solidFill>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then connector automatically blocks his access permission. </a:t>
            </a:r>
            <a:endParaRPr lang="en-US" sz="2400">
              <a:solidFill>
                <a:schemeClr val="bg1"/>
              </a:solidFill>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400">
                <a:solidFill>
                  <a:schemeClr val="bg1"/>
                </a:solidFill>
                <a:latin typeface="Times New Roman" panose="02020603050405020304" charset="0"/>
                <a:cs typeface="Times New Roman" panose="02020603050405020304" charset="0"/>
              </a:rPr>
              <a:t>If it is not existed then data owner can upload file in multi </a:t>
            </a:r>
            <a:endParaRPr lang="en-US" sz="2400">
              <a:solidFill>
                <a:schemeClr val="bg1"/>
              </a:solidFill>
              <a:latin typeface="Times New Roman" panose="02020603050405020304" charset="0"/>
              <a:cs typeface="Times New Roman" panose="02020603050405020304" charset="0"/>
            </a:endParaRPr>
          </a:p>
          <a:p>
            <a:pPr indent="0" algn="l">
              <a:buFont typeface="Arial" panose="020B0604020202020204" pitchFamily="34" charset="0"/>
              <a:buNone/>
            </a:pPr>
            <a:r>
              <a:rPr lang="en-US" sz="2400">
                <a:solidFill>
                  <a:schemeClr val="bg1"/>
                </a:solidFill>
                <a:latin typeface="Times New Roman" panose="02020603050405020304" charset="0"/>
                <a:cs typeface="Times New Roman" panose="02020603050405020304" charset="0"/>
              </a:rPr>
              <a:t>   cloud servers at a time.</a:t>
            </a:r>
            <a:endParaRPr lang="en-US" sz="2400">
              <a:solidFill>
                <a:schemeClr val="bg1"/>
              </a:solidFill>
              <a:latin typeface="Times New Roman" panose="02020603050405020304" charset="0"/>
              <a:cs typeface="Times New Roman" panose="02020603050405020304" charset="0"/>
            </a:endParaRPr>
          </a:p>
        </p:txBody>
      </p:sp>
      <p:sp>
        <p:nvSpPr>
          <p:cNvPr id="8" name="Rounded Rectangle 7"/>
          <p:cNvSpPr/>
          <p:nvPr/>
        </p:nvSpPr>
        <p:spPr>
          <a:xfrm>
            <a:off x="0" y="27305"/>
            <a:ext cx="12075160" cy="6802755"/>
          </a:xfrm>
          <a:prstGeom prst="roundRect">
            <a:avLst/>
          </a:prstGeom>
          <a:noFill/>
          <a:ln w="19050">
            <a:prstDash val="solid"/>
          </a:ln>
          <a:extLst>
            <a:ext uri="{909E8E84-426E-40DD-AFC4-6F175D3DCCD1}">
              <a14:hiddenFill xmlns:a14="http://schemas.microsoft.com/office/drawing/2010/main">
                <a:gradFill>
                  <a:gsLst>
                    <a:gs pos="0">
                      <a:srgbClr val="E30000"/>
                    </a:gs>
                    <a:gs pos="100000">
                      <a:srgbClr val="760303"/>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3"/>
          <p:cNvSpPr txBox="1"/>
          <p:nvPr/>
        </p:nvSpPr>
        <p:spPr>
          <a:xfrm>
            <a:off x="521970" y="588010"/>
            <a:ext cx="1687830" cy="3987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chemeClr val="bg1"/>
                </a:solidFill>
                <a:highlight>
                  <a:srgbClr val="800000"/>
                </a:highlight>
                <a:latin typeface="Times New Roman" panose="02020603050405020304" charset="0"/>
                <a:cs typeface="Times New Roman" panose="02020603050405020304" charset="0"/>
              </a:rPr>
              <a:t>Cloud Server </a:t>
            </a:r>
            <a:endParaRPr lang="en-US" sz="2000" b="1">
              <a:solidFill>
                <a:schemeClr val="bg1"/>
              </a:solidFill>
              <a:highlight>
                <a:srgbClr val="800000"/>
              </a:highlight>
              <a:latin typeface="Times New Roman" panose="02020603050405020304" charset="0"/>
              <a:cs typeface="Times New Roman" panose="02020603050405020304" charset="0"/>
            </a:endParaRPr>
          </a:p>
        </p:txBody>
      </p:sp>
      <p:sp>
        <p:nvSpPr>
          <p:cNvPr id="2" name="Text Box 1"/>
          <p:cNvSpPr txBox="1"/>
          <p:nvPr/>
        </p:nvSpPr>
        <p:spPr>
          <a:xfrm>
            <a:off x="893445" y="1166495"/>
            <a:ext cx="14241145" cy="13220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The cloud service provider manages a cloud to provide data storage service. </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Data owners encrypt their data files and store them in the cloud for sharing with Remote User. </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To access the shared data files, data consumers download encrypted data files of their interest from</a:t>
            </a:r>
            <a:endParaRPr lang="en-US" sz="2000">
              <a:solidFill>
                <a:schemeClr val="bg1"/>
              </a:solidFill>
              <a:latin typeface="Times New Roman" panose="02020603050405020304" charset="0"/>
              <a:cs typeface="Times New Roman" panose="02020603050405020304" charset="0"/>
            </a:endParaRPr>
          </a:p>
          <a:p>
            <a:pPr indent="0" algn="l">
              <a:buFont typeface="Arial" panose="020B0604020202020204" pitchFamily="34" charset="0"/>
              <a:buNone/>
            </a:pPr>
            <a:r>
              <a:rPr lang="en-US" sz="2000">
                <a:solidFill>
                  <a:schemeClr val="bg1"/>
                </a:solidFill>
                <a:latin typeface="Times New Roman" panose="02020603050405020304" charset="0"/>
                <a:cs typeface="Times New Roman" panose="02020603050405020304" charset="0"/>
              </a:rPr>
              <a:t>      the cloud and then decrypt them.</a:t>
            </a:r>
            <a:endParaRPr lang="en-US" sz="2000">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521970" y="4746625"/>
            <a:ext cx="2096770" cy="3987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chemeClr val="bg1"/>
                </a:solidFill>
                <a:highlight>
                  <a:srgbClr val="800000"/>
                </a:highlight>
                <a:latin typeface="Times New Roman" panose="02020603050405020304" charset="0"/>
                <a:cs typeface="Times New Roman" panose="02020603050405020304" charset="0"/>
              </a:rPr>
              <a:t>Attacker Module </a:t>
            </a:r>
            <a:endParaRPr lang="en-US" sz="2000" b="1">
              <a:solidFill>
                <a:schemeClr val="bg1"/>
              </a:solidFill>
              <a:highlight>
                <a:srgbClr val="800000"/>
              </a:highlight>
              <a:latin typeface="Times New Roman" panose="02020603050405020304" charset="0"/>
              <a:cs typeface="Times New Roman" panose="02020603050405020304" charset="0"/>
            </a:endParaRPr>
          </a:p>
        </p:txBody>
      </p:sp>
      <p:sp>
        <p:nvSpPr>
          <p:cNvPr id="5" name="Text Box 4"/>
          <p:cNvSpPr txBox="1"/>
          <p:nvPr/>
        </p:nvSpPr>
        <p:spPr>
          <a:xfrm>
            <a:off x="521970" y="2488565"/>
            <a:ext cx="1645920" cy="39878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a:solidFill>
                  <a:schemeClr val="bg1"/>
                </a:solidFill>
                <a:highlight>
                  <a:srgbClr val="800000"/>
                </a:highlight>
                <a:latin typeface="Times New Roman" panose="02020603050405020304" charset="0"/>
                <a:cs typeface="Times New Roman" panose="02020603050405020304" charset="0"/>
              </a:rPr>
              <a:t>Remote User </a:t>
            </a:r>
            <a:endParaRPr lang="en-US" sz="2000" b="1">
              <a:solidFill>
                <a:schemeClr val="bg1"/>
              </a:solidFill>
              <a:highlight>
                <a:srgbClr val="800000"/>
              </a:highlight>
              <a:latin typeface="Times New Roman" panose="02020603050405020304" charset="0"/>
              <a:cs typeface="Times New Roman" panose="02020603050405020304" charset="0"/>
            </a:endParaRPr>
          </a:p>
        </p:txBody>
      </p:sp>
      <p:sp>
        <p:nvSpPr>
          <p:cNvPr id="6" name="Text Box 5"/>
          <p:cNvSpPr txBox="1"/>
          <p:nvPr/>
        </p:nvSpPr>
        <p:spPr>
          <a:xfrm>
            <a:off x="893445" y="3155950"/>
            <a:ext cx="10446385" cy="13220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In this module, remote user logs in by using his user name and password. </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After he will request for secrete key of required file from cloud servers, and get the secrete key. </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After getting secrete key he is trying to download file by entering file name and secrete key from </a:t>
            </a:r>
            <a:endParaRPr lang="en-US" sz="2000">
              <a:solidFill>
                <a:schemeClr val="bg1"/>
              </a:solidFill>
              <a:latin typeface="Times New Roman" panose="02020603050405020304" charset="0"/>
              <a:cs typeface="Times New Roman" panose="02020603050405020304" charset="0"/>
            </a:endParaRPr>
          </a:p>
          <a:p>
            <a:pPr indent="0" algn="l">
              <a:buFont typeface="Arial" panose="020B0604020202020204" pitchFamily="34" charset="0"/>
              <a:buNone/>
            </a:pPr>
            <a:r>
              <a:rPr lang="en-US" sz="2000">
                <a:solidFill>
                  <a:schemeClr val="bg1"/>
                </a:solidFill>
                <a:latin typeface="Times New Roman" panose="02020603050405020304" charset="0"/>
                <a:cs typeface="Times New Roman" panose="02020603050405020304" charset="0"/>
              </a:rPr>
              <a:t>     cloud server. </a:t>
            </a:r>
            <a:endParaRPr lang="en-US" sz="2000">
              <a:solidFill>
                <a:schemeClr val="bg1"/>
              </a:solidFill>
              <a:latin typeface="Times New Roman" panose="02020603050405020304" charset="0"/>
              <a:cs typeface="Times New Roman" panose="02020603050405020304" charset="0"/>
            </a:endParaRPr>
          </a:p>
        </p:txBody>
      </p:sp>
      <p:sp>
        <p:nvSpPr>
          <p:cNvPr id="7" name="Text Box 6"/>
          <p:cNvSpPr txBox="1"/>
          <p:nvPr/>
        </p:nvSpPr>
        <p:spPr>
          <a:xfrm>
            <a:off x="893445" y="5325110"/>
            <a:ext cx="10089515" cy="163004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In remote user module, while downloading time if remote user entered any</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wrong file name or secrete key then cloud servers treats him as attacker and moves his access </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sz="2000">
                <a:solidFill>
                  <a:schemeClr val="bg1"/>
                </a:solidFill>
                <a:latin typeface="Times New Roman" panose="02020603050405020304" charset="0"/>
                <a:cs typeface="Times New Roman" panose="02020603050405020304" charset="0"/>
              </a:rPr>
              <a:t>permission to block/attacker list. </a:t>
            </a:r>
            <a:endParaRPr lang="en-US" sz="2000">
              <a:solidFill>
                <a:schemeClr val="bg1"/>
              </a:solidFill>
              <a:latin typeface="Times New Roman" panose="02020603050405020304" charset="0"/>
              <a:cs typeface="Times New Roman" panose="02020603050405020304" charset="0"/>
            </a:endParaRPr>
          </a:p>
          <a:p>
            <a:pPr marL="342900" indent="-342900" algn="l">
              <a:buFont typeface="Arial" panose="020B0604020202020204" pitchFamily="34" charset="0"/>
              <a:buChar char="•"/>
            </a:pPr>
            <a:endParaRPr lang="en-US" sz="2000">
              <a:solidFill>
                <a:schemeClr val="bg1"/>
              </a:solidFill>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000">
              <a:solidFill>
                <a:schemeClr val="bg1"/>
              </a:solidFill>
              <a:latin typeface="Times New Roman" panose="02020603050405020304" charset="0"/>
              <a:cs typeface="Times New Roman" panose="02020603050405020304" charset="0"/>
            </a:endParaRPr>
          </a:p>
        </p:txBody>
      </p:sp>
      <p:sp>
        <p:nvSpPr>
          <p:cNvPr id="8" name="Rounded Rectangle 7"/>
          <p:cNvSpPr/>
          <p:nvPr/>
        </p:nvSpPr>
        <p:spPr>
          <a:xfrm>
            <a:off x="58420" y="41910"/>
            <a:ext cx="12075160" cy="6802755"/>
          </a:xfrm>
          <a:prstGeom prst="roundRect">
            <a:avLst/>
          </a:prstGeom>
          <a:noFill/>
          <a:ln w="19050">
            <a:prstDash val="solid"/>
          </a:ln>
          <a:extLst>
            <a:ext uri="{909E8E84-426E-40DD-AFC4-6F175D3DCCD1}">
              <a14:hiddenFill xmlns:a14="http://schemas.microsoft.com/office/drawing/2010/main">
                <a:gradFill>
                  <a:gsLst>
                    <a:gs pos="0">
                      <a:srgbClr val="E30000"/>
                    </a:gs>
                    <a:gs pos="100000">
                      <a:srgbClr val="760303"/>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Microsoft YaHei" panose="020B0503020204020204" charset="-122"/>
                <a:ea typeface="+mn-ea"/>
                <a:cs typeface="+mn-cs"/>
              </a:defRPr>
            </a:lvl1pPr>
            <a:lvl2pPr marL="457200" algn="l" defTabSz="914400" rtl="0" eaLnBrk="1" latinLnBrk="0" hangingPunct="1">
              <a:defRPr sz="1800" kern="1200">
                <a:solidFill>
                  <a:srgbClr val="FFFFFF"/>
                </a:solidFill>
                <a:latin typeface="Microsoft YaHei" panose="020B0503020204020204" charset="-122"/>
                <a:ea typeface="+mn-ea"/>
                <a:cs typeface="+mn-cs"/>
              </a:defRPr>
            </a:lvl2pPr>
            <a:lvl3pPr marL="914400" algn="l" defTabSz="914400" rtl="0" eaLnBrk="1" latinLnBrk="0" hangingPunct="1">
              <a:defRPr sz="1800" kern="1200">
                <a:solidFill>
                  <a:srgbClr val="FFFFFF"/>
                </a:solidFill>
                <a:latin typeface="Microsoft YaHei" panose="020B0503020204020204" charset="-122"/>
                <a:ea typeface="+mn-ea"/>
                <a:cs typeface="+mn-cs"/>
              </a:defRPr>
            </a:lvl3pPr>
            <a:lvl4pPr marL="1371600" algn="l" defTabSz="914400" rtl="0" eaLnBrk="1" latinLnBrk="0" hangingPunct="1">
              <a:defRPr sz="1800" kern="1200">
                <a:solidFill>
                  <a:srgbClr val="FFFFFF"/>
                </a:solidFill>
                <a:latin typeface="Microsoft YaHei" panose="020B0503020204020204" charset="-122"/>
                <a:ea typeface="+mn-ea"/>
                <a:cs typeface="+mn-cs"/>
              </a:defRPr>
            </a:lvl4pPr>
            <a:lvl5pPr marL="1828800" algn="l" defTabSz="914400" rtl="0" eaLnBrk="1" latinLnBrk="0" hangingPunct="1">
              <a:defRPr sz="1800" kern="1200">
                <a:solidFill>
                  <a:srgbClr val="FFFFFF"/>
                </a:solidFill>
                <a:latin typeface="Microsoft YaHei" panose="020B0503020204020204" charset="-122"/>
                <a:ea typeface="+mn-ea"/>
                <a:cs typeface="+mn-cs"/>
              </a:defRPr>
            </a:lvl5pPr>
            <a:lvl6pPr marL="2286000" algn="l" defTabSz="914400" rtl="0" eaLnBrk="1" latinLnBrk="0" hangingPunct="1">
              <a:defRPr sz="1800" kern="1200">
                <a:solidFill>
                  <a:srgbClr val="FFFFFF"/>
                </a:solidFill>
                <a:latin typeface="Microsoft YaHei" panose="020B0503020204020204" charset="-122"/>
                <a:ea typeface="+mn-ea"/>
                <a:cs typeface="+mn-cs"/>
              </a:defRPr>
            </a:lvl6pPr>
            <a:lvl7pPr marL="2743200" algn="l" defTabSz="914400" rtl="0" eaLnBrk="1" latinLnBrk="0" hangingPunct="1">
              <a:defRPr sz="1800" kern="1200">
                <a:solidFill>
                  <a:srgbClr val="FFFFFF"/>
                </a:solidFill>
                <a:latin typeface="Microsoft YaHei" panose="020B0503020204020204" charset="-122"/>
                <a:ea typeface="+mn-ea"/>
                <a:cs typeface="+mn-cs"/>
              </a:defRPr>
            </a:lvl7pPr>
            <a:lvl8pPr marL="3200400" algn="l" defTabSz="914400" rtl="0" eaLnBrk="1" latinLnBrk="0" hangingPunct="1">
              <a:defRPr sz="1800" kern="1200">
                <a:solidFill>
                  <a:srgbClr val="FFFFFF"/>
                </a:solidFill>
                <a:latin typeface="Microsoft YaHei" panose="020B0503020204020204" charset="-122"/>
                <a:ea typeface="+mn-ea"/>
                <a:cs typeface="+mn-cs"/>
              </a:defRPr>
            </a:lvl8pPr>
            <a:lvl9pPr marL="3657600" algn="l" defTabSz="914400" rtl="0" eaLnBrk="1" latinLnBrk="0" hangingPunct="1">
              <a:defRPr sz="1800" kern="1200">
                <a:solidFill>
                  <a:srgbClr val="FFFFFF"/>
                </a:solidFill>
                <a:latin typeface="Microsoft YaHei" panose="020B0503020204020204" charset="-122"/>
                <a:ea typeface="+mn-ea"/>
                <a:cs typeface="+mn-cs"/>
              </a:defRPr>
            </a:lvl9pPr>
          </a:lstStyle>
          <a:p>
            <a:pPr algn="ct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19605" y="-100012"/>
            <a:ext cx="8229600" cy="1143000"/>
          </a:xfrm>
        </p:spPr>
        <p:txBody>
          <a:bodyPr/>
          <a:p>
            <a:pPr algn="ctr"/>
            <a:r>
              <a:rPr lang="en-US">
                <a:solidFill>
                  <a:schemeClr val="bg1"/>
                </a:solidFill>
                <a:highlight>
                  <a:srgbClr val="800000"/>
                </a:highlight>
              </a:rPr>
              <a:t>Conclusion</a:t>
            </a:r>
            <a:endParaRPr lang="en-US">
              <a:solidFill>
                <a:schemeClr val="bg1"/>
              </a:solidFill>
              <a:highlight>
                <a:srgbClr val="800000"/>
              </a:highlight>
            </a:endParaRPr>
          </a:p>
        </p:txBody>
      </p:sp>
      <p:sp>
        <p:nvSpPr>
          <p:cNvPr id="3" name="Content Placeholder 2"/>
          <p:cNvSpPr>
            <a:spLocks noGrp="1"/>
          </p:cNvSpPr>
          <p:nvPr>
            <p:ph idx="1"/>
          </p:nvPr>
        </p:nvSpPr>
        <p:spPr>
          <a:xfrm>
            <a:off x="479425" y="908685"/>
            <a:ext cx="11064240" cy="4867275"/>
          </a:xfrm>
        </p:spPr>
        <p:txBody>
          <a:bodyPr>
            <a:noAutofit/>
          </a:bodyPr>
          <a:p>
            <a:pPr algn="just">
              <a:lnSpc>
                <a:spcPct val="100000"/>
              </a:lnSpc>
            </a:pPr>
            <a:r>
              <a:rPr lang="en-US" sz="2400">
                <a:solidFill>
                  <a:schemeClr val="bg1"/>
                </a:solidFill>
              </a:rPr>
              <a:t>Introduced VeriDeduplication to check the integrity of an outsourced encrypted file and guarantee the correctness of duplication check in an integrated way. The integrity check protocol TDICP of VeriDeduplication allows multiple data holders to verify the integrity of their outsourced file with their own individual verification tags without interacting with the data owner. On the other hand, we employed a novel challenge and response mechanism in the duplication check protocol UDDCP of VeriDeduplication to let the data holder instead of the CSP first tell whether a file is duplicate in order to guarantee the correctness of duplication check. Security and performance analysis show that VeriDeduplication is secure and efficient under the described security model. The result of our computer simulation further shows its efficiency compared with highly related prior arts.</a:t>
            </a:r>
            <a:endParaRPr lang="en-US" sz="2400">
              <a:solidFill>
                <a:schemeClr val="bg1"/>
              </a:solidFill>
            </a:endParaRPr>
          </a:p>
          <a:p>
            <a:pPr algn="just">
              <a:lnSpc>
                <a:spcPct val="100000"/>
              </a:lnSpc>
            </a:pPr>
            <a:endParaRPr lang="en-US" sz="2400">
              <a:solidFill>
                <a:schemeClr val="bg1"/>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35505" y="404495"/>
            <a:ext cx="8229600" cy="835660"/>
          </a:xfrm>
        </p:spPr>
        <p:txBody>
          <a:bodyPr/>
          <a:p>
            <a:r>
              <a:rPr lang="en-US">
                <a:solidFill>
                  <a:schemeClr val="bg1"/>
                </a:solidFill>
                <a:highlight>
                  <a:srgbClr val="800000"/>
                </a:highlight>
              </a:rPr>
              <a:t>FUTURE SCOPE</a:t>
            </a:r>
            <a:endParaRPr lang="en-US">
              <a:solidFill>
                <a:schemeClr val="bg1"/>
              </a:solidFill>
              <a:highlight>
                <a:srgbClr val="800000"/>
              </a:highlight>
            </a:endParaRPr>
          </a:p>
        </p:txBody>
      </p:sp>
      <p:sp>
        <p:nvSpPr>
          <p:cNvPr id="3" name="Content Placeholder 2"/>
          <p:cNvSpPr>
            <a:spLocks noGrp="1"/>
          </p:cNvSpPr>
          <p:nvPr>
            <p:ph idx="1"/>
          </p:nvPr>
        </p:nvSpPr>
        <p:spPr>
          <a:xfrm>
            <a:off x="407035" y="1547495"/>
            <a:ext cx="11032490" cy="4526280"/>
          </a:xfrm>
        </p:spPr>
        <p:txBody>
          <a:bodyPr>
            <a:normAutofit fontScale="90000"/>
          </a:bodyPr>
          <a:p>
            <a:r>
              <a:rPr lang="en-US">
                <a:solidFill>
                  <a:schemeClr val="bg1"/>
                </a:solidFill>
                <a:effectLst/>
              </a:rPr>
              <a:t>In the future, cloud storage vendors will focus on edge computing. While most people don't realize that their geographical decisions about the placement of cloud services are of utmost importance. The more cloud service infrastructure is used, the more expensive it will become cloud storage vendors will focus on edge computing. While most people don't realize that their geographical decisions about the placement of cloud services are of utmost importance. Further, the more cloud service infrastructure is used, the more expensive it will become.</a:t>
            </a:r>
            <a:endParaRPr lang="en-US">
              <a:solidFill>
                <a:schemeClr val="bg1"/>
              </a:solidFill>
              <a:effectLst/>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81200" y="188595"/>
            <a:ext cx="8229600" cy="799465"/>
          </a:xfrm>
        </p:spPr>
        <p:txBody>
          <a:bodyPr/>
          <a:p>
            <a:pPr algn="ctr"/>
            <a:r>
              <a:rPr lang="en-US">
                <a:solidFill>
                  <a:schemeClr val="bg1"/>
                </a:solidFill>
                <a:highlight>
                  <a:srgbClr val="800000"/>
                </a:highlight>
                <a:sym typeface="+mn-ea"/>
              </a:rPr>
              <a:t>References</a:t>
            </a:r>
            <a:endParaRPr lang="en-US">
              <a:solidFill>
                <a:schemeClr val="bg1"/>
              </a:solidFill>
              <a:highlight>
                <a:srgbClr val="800000"/>
              </a:highlight>
              <a:sym typeface="+mn-ea"/>
            </a:endParaRPr>
          </a:p>
        </p:txBody>
      </p:sp>
      <p:sp>
        <p:nvSpPr>
          <p:cNvPr id="3" name="Content Placeholder 2"/>
          <p:cNvSpPr>
            <a:spLocks noGrp="1"/>
          </p:cNvSpPr>
          <p:nvPr>
            <p:ph idx="1"/>
          </p:nvPr>
        </p:nvSpPr>
        <p:spPr>
          <a:xfrm>
            <a:off x="335280" y="1016635"/>
            <a:ext cx="11262360" cy="5403850"/>
          </a:xfrm>
        </p:spPr>
        <p:txBody>
          <a:bodyPr>
            <a:noAutofit/>
          </a:bodyPr>
          <a:p>
            <a:pPr marL="0" indent="0" algn="l">
              <a:buNone/>
            </a:pPr>
            <a:r>
              <a:rPr lang="en-US" sz="2400">
                <a:solidFill>
                  <a:schemeClr val="bg1"/>
                </a:solidFill>
              </a:rPr>
              <a:t>1.Ahmadi Benjelloun.S, Kik M. E., T. Sharma, Chi.H, and Zhou.W,(2020)”Drug governance: IoT-based blockchain implementation in the pharmaceutical supply chain,&amp;#39;&amp;#39; in Proc. 6th Int. Conf. Mobile Secure Services</a:t>
            </a:r>
            <a:endParaRPr lang="en-US" sz="2400">
              <a:solidFill>
                <a:schemeClr val="bg1"/>
              </a:solidFill>
            </a:endParaRPr>
          </a:p>
          <a:p>
            <a:pPr marL="0" indent="0" algn="l">
              <a:buNone/>
            </a:pPr>
            <a:r>
              <a:rPr lang="en-US" sz="2400">
                <a:solidFill>
                  <a:schemeClr val="bg1"/>
                </a:solidFill>
              </a:rPr>
              <a:t>(MobiSecServ).</a:t>
            </a:r>
            <a:endParaRPr lang="en-US" sz="2400">
              <a:solidFill>
                <a:schemeClr val="bg1"/>
              </a:solidFill>
            </a:endParaRPr>
          </a:p>
          <a:p>
            <a:pPr marL="0" indent="0" algn="l">
              <a:buNone/>
            </a:pPr>
            <a:r>
              <a:rPr lang="en-US" sz="2400">
                <a:solidFill>
                  <a:schemeClr val="bg1"/>
                </a:solidFill>
              </a:rPr>
              <a:t>2. Batwa.A and Norrman.A, (2021),”Blockchain technology and trust in supply chain management: A literature review and research agenda”,&amp;#39;Oper. Supply Chain Manage., Int. J., vol. 14, no. 2, pp.</a:t>
            </a:r>
            <a:endParaRPr lang="en-US" sz="2400">
              <a:solidFill>
                <a:schemeClr val="bg1"/>
              </a:solidFill>
            </a:endParaRPr>
          </a:p>
          <a:p>
            <a:pPr marL="0" indent="0" algn="l">
              <a:buNone/>
            </a:pPr>
            <a:r>
              <a:rPr lang="en-US" sz="2400">
                <a:solidFill>
                  <a:schemeClr val="bg1"/>
                </a:solidFill>
              </a:rPr>
              <a:t>3. Chang .S.E and Chen.Y, (2020)``When blockchain meets supply chain: Asystematic literature review on current development and potential applications,&amp;#39;&amp;#39; IEEE Access, vol. 8, pp. 62478_62494.</a:t>
            </a:r>
            <a:endParaRPr lang="en-US" sz="2400">
              <a:solidFill>
                <a:schemeClr val="bg1"/>
              </a:solidFill>
            </a:endParaRPr>
          </a:p>
          <a:p>
            <a:pPr marL="0" indent="0" algn="l">
              <a:buNone/>
            </a:pPr>
            <a:r>
              <a:rPr lang="en-US" sz="2400">
                <a:solidFill>
                  <a:schemeClr val="bg1"/>
                </a:solidFill>
              </a:rPr>
              <a:t>4. Dede.S, Köseo§lu.M.C, and Yercan.H.F, (2021)``Learning from early adopters of blockchain technology: A systematic review of supply chain case studies,&amp;#39;&amp;#39; Technol. Innov. Manage. Rev.</a:t>
            </a:r>
            <a:endParaRPr lang="en-US" sz="2400">
              <a:solidFill>
                <a:schemeClr val="bg1"/>
              </a:solidFill>
            </a:endParaRPr>
          </a:p>
          <a:p>
            <a:pPr marL="0" indent="0" algn="l">
              <a:buNone/>
            </a:pPr>
            <a:endParaRPr lang="en-US" sz="2400">
              <a:solidFill>
                <a:schemeClr val="bg1"/>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1935" y="395605"/>
            <a:ext cx="11503660" cy="6118860"/>
          </a:xfrm>
        </p:spPr>
        <p:txBody>
          <a:bodyPr>
            <a:normAutofit fontScale="90000"/>
          </a:bodyPr>
          <a:p>
            <a:pPr marL="0" indent="0">
              <a:buNone/>
            </a:pPr>
            <a:r>
              <a:rPr lang="en-US">
                <a:solidFill>
                  <a:schemeClr val="bg1"/>
                </a:solidFill>
              </a:rPr>
              <a:t>5. Gonczol.P, Katsikoul.P, Herskind.L, and Dragoni.N, (2020)``Blockchain implementations and use cases for supply chains_A survey,&amp;#39;&amp;#39; IEEEAccess,vol. 8, pp. 11856_11871.</a:t>
            </a:r>
            <a:endParaRPr lang="en-US">
              <a:solidFill>
                <a:schemeClr val="bg1"/>
              </a:solidFill>
            </a:endParaRPr>
          </a:p>
          <a:p>
            <a:pPr marL="0" indent="0">
              <a:buNone/>
            </a:pPr>
            <a:r>
              <a:rPr lang="en-US">
                <a:solidFill>
                  <a:schemeClr val="bg1"/>
                </a:solidFill>
              </a:rPr>
              <a:t>6. Hackius.N and Petersen.M,(2020) ``Translating high hopes into tangible bene- _ts: How incumbents in supply chain and logistics approach blockchain,&amp;#39;&amp;#39; IEEE Access, vol. 8, pp. 34993_35003.</a:t>
            </a:r>
            <a:endParaRPr lang="en-US">
              <a:solidFill>
                <a:schemeClr val="bg1"/>
              </a:solidFill>
            </a:endParaRPr>
          </a:p>
          <a:p>
            <a:pPr marL="0" indent="0">
              <a:buNone/>
            </a:pPr>
            <a:r>
              <a:rPr lang="en-US">
                <a:solidFill>
                  <a:schemeClr val="bg1"/>
                </a:solidFill>
              </a:rPr>
              <a:t>7. Hellani.H,Sliman.L, Samhat.A.E, and Exposito.E, (2021)``On blockchain integration with supply chain: Overview on data transparency,&amp;#39;&amp;#39; Logistics,vol. 5, no. 3, p. 46.</a:t>
            </a:r>
            <a:endParaRPr lang="en-US">
              <a:solidFill>
                <a:schemeClr val="bg1"/>
              </a:solidFill>
            </a:endParaRPr>
          </a:p>
          <a:p>
            <a:pPr marL="0" indent="0">
              <a:buNone/>
            </a:pPr>
            <a:r>
              <a:rPr lang="en-US">
                <a:solidFill>
                  <a:schemeClr val="bg1"/>
                </a:solidFill>
              </a:rPr>
              <a:t>8. Kummer.S, Herold D. M.,Dobrovnik.M and Schäfer.N, (2020)``Asystematic review of blockchain literature in logistics and supply chain management: Identifying research questions and future directions,&amp;#39;&amp;#39; FutureInternet, vol. 12, no. 3, p. 60.</a:t>
            </a:r>
            <a:endParaRPr lang="en-US">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a:solidFill>
                  <a:schemeClr val="bg1">
                    <a:lumMod val="95000"/>
                  </a:schemeClr>
                </a:solidFill>
                <a:highlight>
                  <a:srgbClr val="800000"/>
                </a:highlight>
                <a:latin typeface="Times New Roman" panose="02020603050405020304" charset="0"/>
                <a:cs typeface="Times New Roman" panose="02020603050405020304" charset="0"/>
              </a:rPr>
              <a:t>OBJECTIVE</a:t>
            </a:r>
            <a:endParaRPr lang="en-US" sz="5400">
              <a:solidFill>
                <a:schemeClr val="bg1">
                  <a:lumMod val="95000"/>
                </a:schemeClr>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81785"/>
            <a:ext cx="10515600" cy="4351338"/>
          </a:xfrm>
        </p:spPr>
        <p:txBody>
          <a:bodyPr/>
          <a:lstStyle/>
          <a:p>
            <a:pPr algn="just"/>
            <a:r>
              <a:rPr lang="en-US" sz="3200">
                <a:solidFill>
                  <a:schemeClr val="bg1"/>
                </a:solidFill>
                <a:latin typeface="Times New Roman" panose="02020603050405020304" charset="0"/>
                <a:cs typeface="Times New Roman" panose="02020603050405020304" charset="0"/>
              </a:rPr>
              <a:t>The main objectives of this project are to provide the facility to the data owner enforce fine-grained access control over data in large-scale data centers outsourced to Cloud Servers. </a:t>
            </a:r>
            <a:endParaRPr lang="en-US" sz="3200">
              <a:solidFill>
                <a:schemeClr val="bg1"/>
              </a:solidFill>
              <a:latin typeface="Times New Roman" panose="02020603050405020304" charset="0"/>
              <a:cs typeface="Times New Roman" panose="02020603050405020304" charset="0"/>
            </a:endParaRPr>
          </a:p>
          <a:p>
            <a:pPr algn="just"/>
            <a:endParaRPr lang="en-US" sz="3200">
              <a:solidFill>
                <a:schemeClr val="bg1"/>
              </a:solidFill>
              <a:latin typeface="Times New Roman" panose="02020603050405020304" charset="0"/>
              <a:cs typeface="Times New Roman" panose="02020603050405020304" charset="0"/>
            </a:endParaRPr>
          </a:p>
          <a:p>
            <a:pPr algn="just"/>
            <a:r>
              <a:rPr lang="en-US" sz="3200">
                <a:solidFill>
                  <a:schemeClr val="bg1"/>
                </a:solidFill>
                <a:latin typeface="Times New Roman" panose="02020603050405020304" charset="0"/>
                <a:cs typeface="Times New Roman" panose="02020603050405020304" charset="0"/>
              </a:rPr>
              <a:t>The key challenge in cloud is a Fine grained access control to improves the authentication based control the privacy intrusion detection for the cloud server.</a:t>
            </a:r>
            <a:endParaRPr lang="en-US" sz="3200">
              <a:solidFill>
                <a:schemeClr val="bg1"/>
              </a:solidFill>
              <a:latin typeface="Times New Roman" panose="02020603050405020304" charset="0"/>
              <a:cs typeface="Times New Roman" panose="02020603050405020304" charset="0"/>
            </a:endParaRPr>
          </a:p>
          <a:p>
            <a:pPr algn="just"/>
            <a:endParaRPr lang="en-US" sz="2400">
              <a:solidFill>
                <a:schemeClr val="bg1"/>
              </a:solidFill>
              <a:latin typeface="Times New Roman" panose="02020603050405020304" charset="0"/>
              <a:cs typeface="Times New Roman" panose="02020603050405020304" charset="0"/>
            </a:endParaRPr>
          </a:p>
          <a:p>
            <a:pPr algn="just">
              <a:buNone/>
            </a:pP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43250" y="2644775"/>
            <a:ext cx="6082665" cy="1568450"/>
          </a:xfrm>
          <a:prstGeom prst="rect">
            <a:avLst/>
          </a:prstGeom>
          <a:noFill/>
        </p:spPr>
        <p:txBody>
          <a:bodyPr wrap="none" rtlCol="0">
            <a:spAutoFit/>
            <a:scene3d>
              <a:camera prst="orthographicFront"/>
              <a:lightRig rig="threePt" dir="t"/>
            </a:scene3d>
          </a:bodyPr>
          <a:p>
            <a:r>
              <a:rPr lang="en-US" sz="9600">
                <a:solidFill>
                  <a:srgbClr val="FFFF00"/>
                </a:solidFill>
                <a:effectLst>
                  <a:reflection blurRad="6350" stA="53000" endA="300" endPos="35500" dir="5400000" sy="-90000" algn="bl" rotWithShape="0"/>
                </a:effectLst>
              </a:rPr>
              <a:t>THANK YOU</a:t>
            </a:r>
            <a:endParaRPr lang="en-US" sz="9600">
              <a:solidFill>
                <a:srgbClr val="FFFF00"/>
              </a:solidFill>
              <a:effectLst>
                <a:reflection blurRad="6350" stA="53000" endA="300" endPos="35500" dir="5400000" sy="-90000" algn="bl" rotWithShape="0"/>
              </a:effectLs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445"/>
            <a:ext cx="10515600" cy="1325563"/>
          </a:xfrm>
        </p:spPr>
        <p:txBody>
          <a:bodyPr/>
          <a:lstStyle/>
          <a:p>
            <a:r>
              <a:rPr lang="en-US" sz="5400" b="1">
                <a:solidFill>
                  <a:schemeClr val="bg1">
                    <a:lumMod val="95000"/>
                  </a:schemeClr>
                </a:solidFill>
                <a:highlight>
                  <a:srgbClr val="800000"/>
                </a:highlight>
                <a:latin typeface="Times New Roman" panose="02020603050405020304" charset="0"/>
                <a:cs typeface="Times New Roman" panose="02020603050405020304" charset="0"/>
              </a:rPr>
              <a:t>INTRODUCTION</a:t>
            </a:r>
            <a:endParaRPr lang="en-US" sz="5400" b="1">
              <a:solidFill>
                <a:schemeClr val="bg1">
                  <a:lumMod val="95000"/>
                </a:schemeClr>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84325"/>
            <a:ext cx="10515600" cy="4351338"/>
          </a:xfrm>
        </p:spPr>
        <p:txBody>
          <a:bodyPr/>
          <a:lstStyle/>
          <a:p>
            <a:pPr marL="0" indent="0">
              <a:buNone/>
            </a:pPr>
            <a:r>
              <a:rPr lang="en-US" sz="3200">
                <a:solidFill>
                  <a:schemeClr val="bg1"/>
                </a:solidFill>
                <a:latin typeface="Times New Roman" panose="02020603050405020304" charset="0"/>
                <a:cs typeface="Times New Roman" panose="02020603050405020304" charset="0"/>
              </a:rPr>
              <a:t>What is privacy preserving in cloud computing?</a:t>
            </a:r>
            <a:endParaRPr lang="en-US" sz="3200">
              <a:solidFill>
                <a:schemeClr val="bg1"/>
              </a:solidFill>
              <a:latin typeface="Times New Roman" panose="02020603050405020304" charset="0"/>
              <a:cs typeface="Times New Roman" panose="02020603050405020304" charset="0"/>
            </a:endParaRPr>
          </a:p>
          <a:p>
            <a:pPr algn="just"/>
            <a:r>
              <a:rPr lang="en-US">
                <a:solidFill>
                  <a:schemeClr val="bg1"/>
                </a:solidFill>
                <a:latin typeface="Times New Roman" panose="02020603050405020304" charset="0"/>
                <a:cs typeface="Times New Roman" panose="02020603050405020304" charset="0"/>
              </a:rPr>
              <a:t>Privacy preserving in cloud environments includes two aspects: data processing security and data storage security. Data processing security covers the issues of how to protect user privacy at runtime in a virtualized cloud platform.</a:t>
            </a:r>
            <a:endParaRPr lang="en-US">
              <a:solidFill>
                <a:schemeClr val="bg1"/>
              </a:solidFill>
              <a:latin typeface="Times New Roman" panose="02020603050405020304" charset="0"/>
              <a:cs typeface="Times New Roman" panose="02020603050405020304" charset="0"/>
            </a:endParaRPr>
          </a:p>
          <a:p>
            <a:pPr marL="0" indent="0">
              <a:buNone/>
            </a:pPr>
            <a:r>
              <a:rPr lang="en-US" sz="3200">
                <a:solidFill>
                  <a:schemeClr val="bg1"/>
                </a:solidFill>
                <a:latin typeface="Times New Roman" panose="02020603050405020304" charset="0"/>
                <a:cs typeface="Times New Roman" panose="02020603050405020304" charset="0"/>
              </a:rPr>
              <a:t>What is data integrity in cloud computing?</a:t>
            </a:r>
            <a:endParaRPr lang="en-US" sz="3200">
              <a:solidFill>
                <a:schemeClr val="bg1"/>
              </a:solidFill>
              <a:latin typeface="Times New Roman" panose="02020603050405020304" charset="0"/>
              <a:cs typeface="Times New Roman" panose="02020603050405020304" charset="0"/>
            </a:endParaRPr>
          </a:p>
          <a:p>
            <a:pPr algn="just"/>
            <a:r>
              <a:rPr lang="en-US">
                <a:solidFill>
                  <a:schemeClr val="bg1"/>
                </a:solidFill>
                <a:latin typeface="Times New Roman" panose="02020603050405020304" charset="0"/>
                <a:cs typeface="Times New Roman" panose="02020603050405020304" charset="0"/>
              </a:rPr>
              <a:t>Data integrity in the cloud system means preserving information integrity. The data should not be lost or modified by unauthorized users.</a:t>
            </a:r>
            <a:endParaRPr lang="en-US">
              <a:solidFill>
                <a:schemeClr val="bg1"/>
              </a:solidFill>
              <a:latin typeface="Times New Roman" panose="02020603050405020304" charset="0"/>
              <a:cs typeface="Times New Roman" panose="02020603050405020304" charset="0"/>
            </a:endParaRPr>
          </a:p>
        </p:txBody>
      </p:sp>
      <p:sp>
        <p:nvSpPr>
          <p:cNvPr id="4" name="Flowchart: Process 3"/>
          <p:cNvSpPr/>
          <p:nvPr/>
        </p:nvSpPr>
        <p:spPr>
          <a:xfrm>
            <a:off x="407035" y="512445"/>
            <a:ext cx="11304905" cy="5832475"/>
          </a:xfrm>
          <a:prstGeom prst="flowChartProcess">
            <a:avLst/>
          </a:prstGeom>
          <a:noFill/>
          <a:ln w="28575"/>
          <a:effectLst>
            <a:softEdge rad="63500"/>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55"/>
            <a:ext cx="10515600" cy="1325563"/>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LITERATURE SURVEY-1</a:t>
            </a:r>
            <a:endParaRPr lang="en-US" sz="4000" b="1">
              <a:solidFill>
                <a:schemeClr val="bg1"/>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24635"/>
            <a:ext cx="10515600" cy="4351338"/>
          </a:xfrm>
        </p:spPr>
        <p:txBody>
          <a:bodyPr/>
          <a:lstStyle/>
          <a:p>
            <a:pPr marL="0" indent="0">
              <a:buNone/>
            </a:pPr>
            <a:r>
              <a:rPr lang="en-US" sz="3200">
                <a:solidFill>
                  <a:schemeClr val="bg1"/>
                </a:solidFill>
                <a:latin typeface="Times New Roman" panose="02020603050405020304" charset="0"/>
                <a:cs typeface="Times New Roman" panose="02020603050405020304" charset="0"/>
              </a:rPr>
              <a:t>Title: Mobiles on Cloud Nine: Efficient Task Migration Policies for Cloud Computing Systems.</a:t>
            </a:r>
            <a:endParaRPr lang="en-US" sz="3200">
              <a:solidFill>
                <a:schemeClr val="bg1"/>
              </a:solidFill>
              <a:latin typeface="Times New Roman" panose="02020603050405020304" charset="0"/>
              <a:cs typeface="Times New Roman" panose="02020603050405020304" charset="0"/>
            </a:endParaRPr>
          </a:p>
          <a:p>
            <a:pPr marL="0" indent="0">
              <a:buNone/>
            </a:pPr>
            <a:r>
              <a:rPr lang="en-US" i="1">
                <a:solidFill>
                  <a:schemeClr val="accent4">
                    <a:lumMod val="60000"/>
                    <a:lumOff val="40000"/>
                  </a:schemeClr>
                </a:solidFill>
                <a:latin typeface="Times New Roman" panose="02020603050405020304" charset="0"/>
                <a:cs typeface="Times New Roman" panose="02020603050405020304" charset="0"/>
              </a:rPr>
              <a:t>Author: Lazaros Gkatzikis and Iordanis Koutsopoulos-Year: 2014</a:t>
            </a:r>
            <a:endParaRPr lang="en-US" i="1">
              <a:solidFill>
                <a:srgbClr val="FFFF00"/>
              </a:solidFill>
              <a:latin typeface="Times New Roman" panose="02020603050405020304" charset="0"/>
              <a:cs typeface="Times New Roman" panose="02020603050405020304" charset="0"/>
            </a:endParaRPr>
          </a:p>
          <a:p>
            <a:pPr marL="0" indent="0">
              <a:buNone/>
            </a:pPr>
            <a:r>
              <a:rPr lang="en-US" sz="3200" b="1">
                <a:solidFill>
                  <a:schemeClr val="accent4">
                    <a:lumMod val="60000"/>
                    <a:lumOff val="40000"/>
                  </a:schemeClr>
                </a:solidFill>
                <a:latin typeface="Times New Roman" panose="02020603050405020304" charset="0"/>
                <a:cs typeface="Times New Roman" panose="02020603050405020304" charset="0"/>
              </a:rPr>
              <a:t>Description:</a:t>
            </a:r>
            <a:endParaRPr lang="en-US" sz="3200" b="1">
              <a:solidFill>
                <a:schemeClr val="accent4">
                  <a:lumMod val="60000"/>
                  <a:lumOff val="40000"/>
                </a:schemeClr>
              </a:solidFill>
              <a:latin typeface="Times New Roman" panose="02020603050405020304" charset="0"/>
              <a:cs typeface="Times New Roman" panose="02020603050405020304" charset="0"/>
            </a:endParaRPr>
          </a:p>
          <a:p>
            <a:pPr algn="just"/>
            <a:r>
              <a:rPr lang="en-US">
                <a:solidFill>
                  <a:schemeClr val="accent4">
                    <a:lumMod val="60000"/>
                    <a:lumOff val="40000"/>
                  </a:schemeClr>
                </a:solidFill>
                <a:latin typeface="Times New Roman" panose="02020603050405020304" charset="0"/>
                <a:cs typeface="Times New Roman" panose="02020603050405020304" charset="0"/>
              </a:rPr>
              <a:t>Due to limited processing and energy resources, mobile devices outsource their computationally intensive tasks to the cloud.</a:t>
            </a:r>
            <a:endParaRPr lang="en-US">
              <a:solidFill>
                <a:schemeClr val="accent4">
                  <a:lumMod val="60000"/>
                  <a:lumOff val="40000"/>
                </a:schemeClr>
              </a:solidFill>
              <a:latin typeface="Times New Roman" panose="02020603050405020304" charset="0"/>
              <a:cs typeface="Times New Roman" panose="02020603050405020304" charset="0"/>
            </a:endParaRPr>
          </a:p>
          <a:p>
            <a:pPr algn="just"/>
            <a:r>
              <a:rPr lang="en-US">
                <a:solidFill>
                  <a:schemeClr val="accent4">
                    <a:lumMod val="60000"/>
                    <a:lumOff val="40000"/>
                  </a:schemeClr>
                </a:solidFill>
                <a:latin typeface="Times New Roman" panose="02020603050405020304" charset="0"/>
                <a:cs typeface="Times New Roman" panose="02020603050405020304" charset="0"/>
              </a:rPr>
              <a:t>Clouds are shared facilities and hence task execution time may vary significantly.</a:t>
            </a:r>
            <a:endParaRPr lang="en-US">
              <a:solidFill>
                <a:schemeClr val="accent4">
                  <a:lumMod val="60000"/>
                  <a:lumOff val="40000"/>
                </a:schemeClr>
              </a:solidFill>
              <a:latin typeface="Times New Roman" panose="02020603050405020304" charset="0"/>
              <a:cs typeface="Times New Roman" panose="0202060305040502030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8035"/>
            <a:ext cx="10139045" cy="1115695"/>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ADVANTAGES</a:t>
            </a:r>
            <a:br>
              <a:rPr lang="en-US" sz="5400" b="1">
                <a:solidFill>
                  <a:schemeClr val="bg1"/>
                </a:solidFill>
                <a:highlight>
                  <a:srgbClr val="800000"/>
                </a:highlight>
                <a:latin typeface="Times New Roman" panose="02020603050405020304" charset="0"/>
                <a:cs typeface="Times New Roman" panose="02020603050405020304" charset="0"/>
              </a:rPr>
            </a:br>
            <a:endParaRPr lang="en-US" sz="5400" b="1">
              <a:solidFill>
                <a:schemeClr val="bg1"/>
              </a:solidFill>
              <a:highlight>
                <a:srgbClr val="800000"/>
              </a:highlight>
              <a:latin typeface="Times New Roman" panose="02020603050405020304" charset="0"/>
              <a:cs typeface="Times New Roman" panose="02020603050405020304" charset="0"/>
            </a:endParaRPr>
          </a:p>
        </p:txBody>
      </p:sp>
      <p:sp>
        <p:nvSpPr>
          <p:cNvPr id="4" name="Content Placeholder 3"/>
          <p:cNvSpPr/>
          <p:nvPr>
            <p:ph idx="1"/>
          </p:nvPr>
        </p:nvSpPr>
        <p:spPr>
          <a:xfrm>
            <a:off x="650240" y="1388110"/>
            <a:ext cx="10515600" cy="4351338"/>
          </a:xfrm>
        </p:spPr>
        <p:txBody>
          <a:bodyPr/>
          <a:lstStyle/>
          <a:p>
            <a:pPr algn="just"/>
            <a:r>
              <a:rPr lang="en-US" sz="3200">
                <a:solidFill>
                  <a:schemeClr val="bg1"/>
                </a:solidFill>
                <a:latin typeface="Times New Roman" panose="02020603050405020304" charset="0"/>
                <a:cs typeface="Times New Roman" panose="02020603050405020304" charset="0"/>
              </a:rPr>
              <a:t>The elasticity of resource provisioning and the pay as- you-go pricing model.</a:t>
            </a:r>
            <a:endParaRPr lang="en-US" sz="3200">
              <a:solidFill>
                <a:schemeClr val="bg1"/>
              </a:solidFill>
              <a:latin typeface="Times New Roman" panose="02020603050405020304" charset="0"/>
              <a:cs typeface="Times New Roman" panose="02020603050405020304" charset="0"/>
            </a:endParaRPr>
          </a:p>
          <a:p>
            <a:pPr algn="just"/>
            <a:r>
              <a:rPr lang="en-US" sz="3200">
                <a:solidFill>
                  <a:schemeClr val="bg1"/>
                </a:solidFill>
                <a:latin typeface="Times New Roman" panose="02020603050405020304" charset="0"/>
                <a:cs typeface="Times New Roman" panose="02020603050405020304" charset="0"/>
              </a:rPr>
              <a:t>Reducing the energy consumption of individual servers .</a:t>
            </a:r>
            <a:endParaRPr lang="en-US" sz="3200">
              <a:solidFill>
                <a:schemeClr val="bg1"/>
              </a:solidFill>
              <a:latin typeface="Times New Roman" panose="02020603050405020304" charset="0"/>
              <a:cs typeface="Times New Roman" panose="02020603050405020304" charset="0"/>
            </a:endParaRPr>
          </a:p>
          <a:p>
            <a:pPr marL="0" indent="0">
              <a:buNone/>
            </a:pPr>
            <a:r>
              <a:rPr lang="en-US" sz="4000" b="1">
                <a:solidFill>
                  <a:schemeClr val="bg1"/>
                </a:solidFill>
                <a:latin typeface="Times New Roman" panose="02020603050405020304" charset="0"/>
                <a:cs typeface="Times New Roman" panose="02020603050405020304" charset="0"/>
                <a:sym typeface="+mn-ea"/>
              </a:rPr>
              <a:t> </a:t>
            </a:r>
            <a:r>
              <a:rPr lang="en-US" sz="4000" b="1">
                <a:solidFill>
                  <a:schemeClr val="bg1"/>
                </a:solidFill>
                <a:highlight>
                  <a:srgbClr val="800000"/>
                </a:highlight>
                <a:latin typeface="Times New Roman" panose="02020603050405020304" charset="0"/>
                <a:cs typeface="Times New Roman" panose="02020603050405020304" charset="0"/>
                <a:sym typeface="+mn-ea"/>
              </a:rPr>
              <a:t>DISADVANTAGES</a:t>
            </a:r>
            <a:endParaRPr lang="en-US" sz="4000" b="1">
              <a:solidFill>
                <a:schemeClr val="bg1"/>
              </a:solidFill>
              <a:highlight>
                <a:srgbClr val="800080"/>
              </a:highlight>
              <a:latin typeface="Times New Roman" panose="02020603050405020304" charset="0"/>
              <a:cs typeface="Times New Roman" panose="02020603050405020304" charset="0"/>
              <a:sym typeface="+mn-ea"/>
            </a:endParaRPr>
          </a:p>
          <a:p>
            <a:pPr algn="l"/>
            <a:r>
              <a:rPr lang="en-US" sz="3200">
                <a:solidFill>
                  <a:schemeClr val="bg1"/>
                </a:solidFill>
                <a:latin typeface="Times New Roman" panose="02020603050405020304" charset="0"/>
                <a:cs typeface="Times New Roman" panose="02020603050405020304" charset="0"/>
                <a:sym typeface="+mn-ea"/>
              </a:rPr>
              <a:t>A strategy that does not consider migration cost and downloads time.</a:t>
            </a:r>
            <a:endParaRPr lang="en-US" sz="3200">
              <a:solidFill>
                <a:schemeClr val="bg1"/>
              </a:solidFill>
              <a:latin typeface="Times New Roman" panose="02020603050405020304" charset="0"/>
              <a:cs typeface="Times New Roman" panose="02020603050405020304" charset="0"/>
              <a:sym typeface="+mn-ea"/>
            </a:endParaRPr>
          </a:p>
          <a:p>
            <a:pPr algn="l"/>
            <a:r>
              <a:rPr lang="en-US" sz="3200">
                <a:solidFill>
                  <a:schemeClr val="bg1"/>
                </a:solidFill>
                <a:latin typeface="Times New Roman" panose="02020603050405020304" charset="0"/>
                <a:cs typeface="Times New Roman" panose="02020603050405020304" charset="0"/>
                <a:sym typeface="+mn-ea"/>
              </a:rPr>
              <a:t>No migration.</a:t>
            </a:r>
            <a:br>
              <a:rPr lang="en-US" sz="3200">
                <a:solidFill>
                  <a:schemeClr val="bg1"/>
                </a:solidFill>
                <a:latin typeface="Times New Roman" panose="02020603050405020304" charset="0"/>
                <a:cs typeface="Times New Roman" panose="02020603050405020304" charset="0"/>
                <a:sym typeface="+mn-ea"/>
              </a:rPr>
            </a:br>
            <a:endParaRPr lang="en-US" sz="3200">
              <a:solidFill>
                <a:schemeClr val="accent4"/>
              </a:solidFill>
              <a:latin typeface="Times New Roman" panose="02020603050405020304" charset="0"/>
              <a:cs typeface="Times New Roman" panose="02020603050405020304" charset="0"/>
            </a:endParaRPr>
          </a:p>
          <a:p>
            <a:endParaRPr lang="en-US" sz="3200">
              <a:solidFill>
                <a:schemeClr val="accent4"/>
              </a:solidFill>
              <a:latin typeface="Times New Roman" panose="02020603050405020304" charset="0"/>
              <a:cs typeface="Times New Roman" panose="02020603050405020304" charset="0"/>
            </a:endParaRPr>
          </a:p>
          <a:p>
            <a:pPr marL="0" indent="0">
              <a:buNone/>
            </a:pPr>
            <a:endParaRPr lang="en-US" sz="3200">
              <a:solidFill>
                <a:schemeClr val="accent4"/>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55"/>
            <a:ext cx="10515600" cy="1325563"/>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LITERATURE SURVEY-2</a:t>
            </a:r>
            <a:endParaRPr lang="en-US" sz="4000" b="1">
              <a:solidFill>
                <a:schemeClr val="bg1"/>
              </a:solidFill>
              <a:highlight>
                <a:srgbClr val="800000"/>
              </a:highligh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02310" y="1253490"/>
            <a:ext cx="10786745" cy="4351655"/>
          </a:xfrm>
        </p:spPr>
        <p:txBody>
          <a:bodyPr/>
          <a:lstStyle/>
          <a:p>
            <a:pPr marL="0" indent="0">
              <a:buNone/>
            </a:pPr>
            <a:r>
              <a:rPr lang="en-US" sz="3200">
                <a:solidFill>
                  <a:schemeClr val="bg1"/>
                </a:solidFill>
                <a:latin typeface="Times New Roman" panose="02020603050405020304" charset="0"/>
                <a:cs typeface="Times New Roman" panose="02020603050405020304" charset="0"/>
              </a:rPr>
              <a:t>Title: Privacy Protection and Data Security in Cloud Computing: A Survey, Challenges and Solutions</a:t>
            </a:r>
            <a:endParaRPr lang="en-US" sz="3200">
              <a:solidFill>
                <a:schemeClr val="bg1"/>
              </a:solidFill>
              <a:latin typeface="Times New Roman" panose="02020603050405020304" charset="0"/>
              <a:cs typeface="Times New Roman" panose="02020603050405020304" charset="0"/>
            </a:endParaRPr>
          </a:p>
          <a:p>
            <a:pPr marL="0" indent="0">
              <a:buNone/>
            </a:pPr>
            <a:r>
              <a:rPr lang="en-US" i="1">
                <a:solidFill>
                  <a:schemeClr val="accent4"/>
                </a:solidFill>
                <a:latin typeface="Times New Roman" panose="02020603050405020304" charset="0"/>
                <a:cs typeface="Times New Roman" panose="02020603050405020304" charset="0"/>
              </a:rPr>
              <a:t>Author:Pan Jun Sun - Year: 2019</a:t>
            </a:r>
            <a:endParaRPr lang="en-US" i="1">
              <a:solidFill>
                <a:schemeClr val="accent4"/>
              </a:solidFill>
              <a:latin typeface="Times New Roman" panose="02020603050405020304" charset="0"/>
              <a:cs typeface="Times New Roman" panose="02020603050405020304" charset="0"/>
            </a:endParaRPr>
          </a:p>
          <a:p>
            <a:pPr marL="0" indent="0">
              <a:buNone/>
            </a:pPr>
            <a:r>
              <a:rPr lang="en-US" sz="3200" b="1">
                <a:solidFill>
                  <a:schemeClr val="accent4"/>
                </a:solidFill>
                <a:latin typeface="Times New Roman" panose="02020603050405020304" charset="0"/>
                <a:cs typeface="Times New Roman" panose="02020603050405020304" charset="0"/>
              </a:rPr>
              <a:t>Description:</a:t>
            </a:r>
            <a:endParaRPr lang="en-US" sz="3200" b="1">
              <a:solidFill>
                <a:schemeClr val="accent4"/>
              </a:solidFill>
              <a:latin typeface="Times New Roman" panose="02020603050405020304" charset="0"/>
              <a:cs typeface="Times New Roman" panose="02020603050405020304" charset="0"/>
            </a:endParaRPr>
          </a:p>
          <a:p>
            <a:pPr algn="just"/>
            <a:r>
              <a:rPr lang="en-US">
                <a:solidFill>
                  <a:schemeClr val="accent4"/>
                </a:solidFill>
                <a:latin typeface="Times New Roman" panose="02020603050405020304" charset="0"/>
                <a:cs typeface="Times New Roman" panose="02020603050405020304" charset="0"/>
              </a:rPr>
              <a:t>Privacy and security are the most important issues to the popularity of cloud computing service.Privacy protection based on accesscontrol,  ﬁne-grained, trust and reputation ,CP-ABE (ciphertext policy attribute-based encryption) have been used.</a:t>
            </a:r>
            <a:endParaRPr lang="en-US">
              <a:solidFill>
                <a:schemeClr val="accent4"/>
              </a:solidFill>
              <a:latin typeface="Times New Roman" panose="02020603050405020304" charset="0"/>
              <a:cs typeface="Times New Roman" panose="02020603050405020304" charset="0"/>
            </a:endParaRPr>
          </a:p>
          <a:p>
            <a:pPr algn="just"/>
            <a:r>
              <a:rPr lang="en-US">
                <a:solidFill>
                  <a:schemeClr val="accent4"/>
                </a:solidFill>
                <a:latin typeface="Times New Roman" panose="02020603050405020304" charset="0"/>
                <a:cs typeface="Times New Roman" panose="02020603050405020304" charset="0"/>
              </a:rPr>
              <a:t>To achieve ﬁne-grained security and privacyprotection in the process of dynamic data updating will be a major challenge.</a:t>
            </a:r>
            <a:endParaRPr lang="en-US">
              <a:solidFill>
                <a:schemeClr val="accent4"/>
              </a:solidFill>
              <a:latin typeface="Times New Roman" panose="02020603050405020304" charset="0"/>
              <a:cs typeface="Times New Roman" panose="0202060305040502030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8035"/>
            <a:ext cx="10139045" cy="1115695"/>
          </a:xfrm>
        </p:spPr>
        <p:txBody>
          <a:bodyPr/>
          <a:lstStyle/>
          <a:p>
            <a:r>
              <a:rPr lang="en-US" sz="4000" b="1">
                <a:solidFill>
                  <a:schemeClr val="bg1"/>
                </a:solidFill>
                <a:highlight>
                  <a:srgbClr val="800000"/>
                </a:highlight>
                <a:latin typeface="Times New Roman" panose="02020603050405020304" charset="0"/>
                <a:cs typeface="Times New Roman" panose="02020603050405020304" charset="0"/>
              </a:rPr>
              <a:t>ADVANTAGES</a:t>
            </a:r>
            <a:br>
              <a:rPr lang="en-US" sz="5400" b="1">
                <a:solidFill>
                  <a:schemeClr val="bg1"/>
                </a:solidFill>
                <a:highlight>
                  <a:srgbClr val="800000"/>
                </a:highlight>
                <a:latin typeface="Times New Roman" panose="02020603050405020304" charset="0"/>
                <a:cs typeface="Times New Roman" panose="02020603050405020304" charset="0"/>
              </a:rPr>
            </a:br>
            <a:endParaRPr lang="en-US" sz="5400" b="1">
              <a:solidFill>
                <a:schemeClr val="bg1"/>
              </a:solidFill>
              <a:highlight>
                <a:srgbClr val="800000"/>
              </a:highlight>
              <a:latin typeface="Times New Roman" panose="02020603050405020304" charset="0"/>
              <a:cs typeface="Times New Roman" panose="02020603050405020304" charset="0"/>
            </a:endParaRPr>
          </a:p>
        </p:txBody>
      </p:sp>
      <p:sp>
        <p:nvSpPr>
          <p:cNvPr id="4" name="Content Placeholder 3"/>
          <p:cNvSpPr/>
          <p:nvPr>
            <p:ph idx="1"/>
          </p:nvPr>
        </p:nvSpPr>
        <p:spPr>
          <a:xfrm>
            <a:off x="650240" y="1388110"/>
            <a:ext cx="10515600" cy="4351338"/>
          </a:xfrm>
        </p:spPr>
        <p:txBody>
          <a:bodyPr/>
          <a:lstStyle/>
          <a:p>
            <a:r>
              <a:rPr lang="en-US">
                <a:solidFill>
                  <a:schemeClr val="bg1"/>
                </a:solidFill>
                <a:latin typeface="Times New Roman" panose="02020603050405020304" charset="0"/>
                <a:cs typeface="Times New Roman" panose="02020603050405020304" charset="0"/>
              </a:rPr>
              <a:t>Simplified IT management and maintenance capabilities.</a:t>
            </a:r>
            <a:endParaRPr lang="en-US">
              <a:solidFill>
                <a:schemeClr val="bg1"/>
              </a:solidFill>
              <a:latin typeface="Times New Roman" panose="02020603050405020304" charset="0"/>
              <a:cs typeface="Times New Roman" panose="02020603050405020304" charset="0"/>
            </a:endParaRPr>
          </a:p>
          <a:p>
            <a:r>
              <a:rPr lang="en-US">
                <a:solidFill>
                  <a:schemeClr val="bg1"/>
                </a:solidFill>
                <a:latin typeface="Times New Roman" panose="02020603050405020304" charset="0"/>
                <a:cs typeface="Times New Roman" panose="02020603050405020304" charset="0"/>
              </a:rPr>
              <a:t>Enormous computing resources available on demand.</a:t>
            </a:r>
            <a:endParaRPr lang="en-US">
              <a:solidFill>
                <a:schemeClr val="bg1"/>
              </a:solidFill>
              <a:latin typeface="Times New Roman" panose="02020603050405020304" charset="0"/>
              <a:cs typeface="Times New Roman" panose="02020603050405020304" charset="0"/>
            </a:endParaRPr>
          </a:p>
          <a:p>
            <a:pPr>
              <a:buNone/>
            </a:pPr>
            <a:r>
              <a:rPr lang="en-US" sz="4000" b="1">
                <a:solidFill>
                  <a:schemeClr val="bg1"/>
                </a:solidFill>
                <a:highlight>
                  <a:srgbClr val="800000"/>
                </a:highlight>
                <a:latin typeface="Times New Roman" panose="02020603050405020304" charset="0"/>
                <a:cs typeface="Times New Roman" panose="02020603050405020304" charset="0"/>
                <a:sym typeface="+mn-ea"/>
              </a:rPr>
              <a:t> DISADVANTAGES</a:t>
            </a:r>
            <a:endParaRPr lang="en-US" sz="4000" b="1">
              <a:solidFill>
                <a:schemeClr val="bg1"/>
              </a:solidFill>
              <a:highlight>
                <a:srgbClr val="800080"/>
              </a:highlight>
              <a:latin typeface="Times New Roman" panose="02020603050405020304" charset="0"/>
              <a:cs typeface="Times New Roman" panose="02020603050405020304" charset="0"/>
              <a:sym typeface="+mn-ea"/>
            </a:endParaRPr>
          </a:p>
          <a:p>
            <a:r>
              <a:rPr lang="en-US">
                <a:solidFill>
                  <a:schemeClr val="bg1"/>
                </a:solidFill>
                <a:latin typeface="Times New Roman" panose="02020603050405020304" charset="0"/>
                <a:cs typeface="Times New Roman" panose="02020603050405020304" charset="0"/>
                <a:sym typeface="+mn-ea"/>
              </a:rPr>
              <a:t>Still attackers are cheating in user privacy data,using CP-ABE algorithm.</a:t>
            </a:r>
            <a:endParaRPr lang="en-US">
              <a:solidFill>
                <a:schemeClr val="bg1"/>
              </a:solidFill>
              <a:latin typeface="Times New Roman" panose="02020603050405020304" charset="0"/>
              <a:cs typeface="Times New Roman" panose="02020603050405020304" charset="0"/>
              <a:sym typeface="+mn-ea"/>
            </a:endParaRPr>
          </a:p>
          <a:p>
            <a:r>
              <a:rPr lang="en-US">
                <a:solidFill>
                  <a:schemeClr val="bg1"/>
                </a:solidFill>
                <a:latin typeface="Times New Roman" panose="02020603050405020304" charset="0"/>
                <a:cs typeface="Times New Roman" panose="02020603050405020304" charset="0"/>
                <a:sym typeface="+mn-ea"/>
              </a:rPr>
              <a:t>Fine-grained access and privacy control is still in issue which is  achieved further by some other algorithm like TDICP etc...</a:t>
            </a:r>
            <a:br>
              <a:rPr lang="en-US">
                <a:solidFill>
                  <a:schemeClr val="bg1"/>
                </a:solidFill>
                <a:latin typeface="Times New Roman" panose="02020603050405020304" charset="0"/>
                <a:cs typeface="Times New Roman" panose="02020603050405020304" charset="0"/>
                <a:sym typeface="+mn-ea"/>
              </a:rPr>
            </a:br>
            <a:endParaRPr lang="en-US">
              <a:solidFill>
                <a:schemeClr val="bg1"/>
              </a:solidFill>
              <a:latin typeface="Times New Roman" panose="02020603050405020304" charset="0"/>
              <a:cs typeface="Times New Roman" panose="02020603050405020304" charset="0"/>
            </a:endParaRPr>
          </a:p>
          <a:p>
            <a:endParaRPr lang="en-US">
              <a:solidFill>
                <a:schemeClr val="bg1"/>
              </a:solidFill>
              <a:latin typeface="Times New Roman" panose="02020603050405020304" charset="0"/>
              <a:cs typeface="Times New Roman" panose="02020603050405020304" charset="0"/>
            </a:endParaRPr>
          </a:p>
          <a:p>
            <a:pPr marL="0" indent="0">
              <a:buNone/>
            </a:pPr>
            <a:endParaRPr lang="en-US">
              <a:solidFill>
                <a:schemeClr val="bg1"/>
              </a:solidFill>
              <a:latin typeface="Times New Roman" panose="02020603050405020304" charset="0"/>
              <a:cs typeface="Times New Roman" panose="02020603050405020304" charset="0"/>
            </a:endParaRPr>
          </a:p>
        </p:txBody>
      </p:sp>
    </p:spTree>
  </p:cSld>
  <p:clrMapOvr>
    <a:masterClrMapping/>
  </p:clrMapOvr>
  <p:transition/>
</p:sld>
</file>

<file path=ppt/tags/tag1.xml><?xml version="1.0" encoding="utf-8"?>
<p:tagLst xmlns:p="http://schemas.openxmlformats.org/presentationml/2006/main">
  <p:tag name="AS_NET" val="6.0.16"/>
  <p:tag name="AS_OS" val="Unix 5.15.0.1035"/>
  <p:tag name="AS_RELEASE_DATE" val="2022.06.14"/>
  <p:tag name="AS_TITLE" val="Aspose.Slides for .NET5"/>
  <p:tag name="AS_VERSION" val="2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商务风》蓝+淡蓝+黑色字">
      <a:dk1>
        <a:sysClr val="windowText" lastClr="000000"/>
      </a:dk1>
      <a:lt1>
        <a:sysClr val="window" lastClr="FFFFFF"/>
      </a:lt1>
      <a:dk2>
        <a:srgbClr val="44546A"/>
      </a:dk2>
      <a:lt2>
        <a:srgbClr val="E7E6E6"/>
      </a:lt2>
      <a:accent1>
        <a:srgbClr val="2462AE"/>
      </a:accent1>
      <a:accent2>
        <a:srgbClr val="08BBCE"/>
      </a:accent2>
      <a:accent3>
        <a:srgbClr val="0C0C0C"/>
      </a:accent3>
      <a:accent4>
        <a:srgbClr val="D70000"/>
      </a:accent4>
      <a:accent5>
        <a:srgbClr val="FFFF00"/>
      </a:accent5>
      <a:accent6>
        <a:srgbClr val="FFFF00"/>
      </a:accent6>
      <a:hlink>
        <a:srgbClr val="0563C1"/>
      </a:hlink>
      <a:folHlink>
        <a:srgbClr val="954F72"/>
      </a:folHlink>
    </a:clrScheme>
    <a:fontScheme name="主题字体">
      <a:majorFont>
        <a:latin typeface="微软雅黑"/>
        <a:ea typeface="微软雅黑"/>
        <a:cs typeface="Arial"/>
      </a:majorFont>
      <a:minorFont>
        <a:latin typeface="微软雅黑"/>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16281</Words>
  <Application>WPS Presentation</Application>
  <PresentationFormat>On-screen Show (4:3)</PresentationFormat>
  <Paragraphs>474</Paragraphs>
  <Slides>40</Slides>
  <Notes>1</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40</vt:i4>
      </vt:variant>
    </vt:vector>
  </HeadingPairs>
  <TitlesOfParts>
    <vt:vector size="54" baseType="lpstr">
      <vt:lpstr>Arial</vt:lpstr>
      <vt:lpstr>SimSun</vt:lpstr>
      <vt:lpstr>Wingdings</vt:lpstr>
      <vt:lpstr>Calibri</vt:lpstr>
      <vt:lpstr>Calibri Light</vt:lpstr>
      <vt:lpstr>Impact</vt:lpstr>
      <vt:lpstr>Times New Roman</vt:lpstr>
      <vt:lpstr>Microsoft YaHei</vt:lpstr>
      <vt:lpstr>Arial Unicode MS</vt:lpstr>
      <vt:lpstr>Calibri</vt:lpstr>
      <vt:lpstr>Office Theme</vt:lpstr>
      <vt:lpstr>Office Theme</vt:lpstr>
      <vt:lpstr>1_Office Theme</vt:lpstr>
      <vt:lpstr>Office 主题</vt:lpstr>
      <vt:lpstr>PowerPoint 演示文稿</vt:lpstr>
      <vt:lpstr>PowerPoint 演示文稿</vt:lpstr>
      <vt:lpstr>ABSTRACT</vt:lpstr>
      <vt:lpstr>OBJECTIVE</vt:lpstr>
      <vt:lpstr>INTRODUCTION</vt:lpstr>
      <vt:lpstr>LITERATURE SURVEY-1</vt:lpstr>
      <vt:lpstr>ADVANTAGES </vt:lpstr>
      <vt:lpstr>LITERATURE SURVEY-2</vt:lpstr>
      <vt:lpstr>ADVANTAGES </vt:lpstr>
      <vt:lpstr>LITERATURE SURVEY-3</vt:lpstr>
      <vt:lpstr>ADVANTAGES </vt:lpstr>
      <vt:lpstr>LITERATURE SURVEY-4</vt:lpstr>
      <vt:lpstr>ADVANTAGES </vt:lpstr>
      <vt:lpstr>LITERATURE SURVEY-5</vt:lpstr>
      <vt:lpstr>ADVANTAGES </vt:lpstr>
      <vt:lpstr>EXISTING SYSTEM</vt:lpstr>
      <vt:lpstr>DISADVANTAGES IN EXISTING SYSTEM</vt:lpstr>
      <vt:lpstr>PROPSED SYSTEM</vt:lpstr>
      <vt:lpstr>ADVANTAGES OF PROPOSED SYSTEM</vt:lpstr>
      <vt:lpstr>REQUIREMENTS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lpstr>Reference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 Rajeshwari cse b III year</cp:lastModifiedBy>
  <cp:revision>23</cp:revision>
  <cp:lastPrinted>2023-05-01T09:31:00Z</cp:lastPrinted>
  <dcterms:created xsi:type="dcterms:W3CDTF">2023-05-01T09:31:00Z</dcterms:created>
  <dcterms:modified xsi:type="dcterms:W3CDTF">2023-05-13T07:06:21Z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B08AE83D328C46EE81B34C8745CD9B27</vt:lpwstr>
  </property>
  <property fmtid="{D5CDD505-2E9C-101B-9397-08002B2CF9AE}" pid="3" name="KSOProductBuildVer">
    <vt:lpwstr>1033-11.2.0.11537</vt:lpwstr>
  </property>
</Properties>
</file>