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[sasireka excl.xlsx]Sheet1!PivotTable1</c:name>
    <c:fmtId val="10"/>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lineChart>
        <c:grouping val="standard"/>
        <c:varyColors val="0"/>
        <c:ser>
          <c:idx val="0"/>
          <c:order val="0"/>
          <c:tx>
            <c:strRef>
              <c:f>Sheet1!$B$3:$B$4</c:f>
              <c:strCache>
                <c:ptCount val="1"/>
                <c:pt idx="0">
                  <c:v>High</c:v>
                </c:pt>
              </c:strCache>
            </c:strRef>
          </c:tx>
          <c:marker>
            <c:symbol val="none"/>
          </c:marker>
          <c:trendline>
            <c:trendlineType val="linear"/>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smooth val="0"/>
        </c:ser>
        <c:ser>
          <c:idx val="1"/>
          <c:order val="1"/>
          <c:tx>
            <c:strRef>
              <c:f>Sheet1!$C$3:$C$4</c:f>
              <c:strCache>
                <c:ptCount val="1"/>
                <c:pt idx="0">
                  <c:v>Low</c:v>
                </c:pt>
              </c:strCache>
            </c:strRef>
          </c:tx>
          <c:marker>
            <c:symbol val="none"/>
          </c:marker>
          <c:trendline>
            <c:trendlineType val="exp"/>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smooth val="0"/>
        </c:ser>
        <c:ser>
          <c:idx val="2"/>
          <c:order val="2"/>
          <c:tx>
            <c:strRef>
              <c:f>Sheet1!$D$3:$D$4</c:f>
              <c:strCache>
                <c:ptCount val="1"/>
                <c:pt idx="0">
                  <c:v>Medium</c:v>
                </c:pt>
              </c:strCache>
            </c:strRef>
          </c:tx>
          <c:marker>
            <c:symbol val="none"/>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smooth val="0"/>
        </c:ser>
        <c:ser>
          <c:idx val="3"/>
          <c:order val="3"/>
          <c:tx>
            <c:strRef>
              <c:f>Sheet1!$E$3:$E$4</c:f>
              <c:strCache>
                <c:ptCount val="1"/>
                <c:pt idx="0">
                  <c:v>Very High</c:v>
                </c:pt>
              </c:strCache>
            </c:strRef>
          </c:tx>
          <c:marker>
            <c:symbol val="none"/>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smooth val="0"/>
        </c:ser>
        <c:dLbls>
          <c:showLegendKey val="0"/>
          <c:showVal val="0"/>
          <c:showCatName val="0"/>
          <c:showSerName val="0"/>
          <c:showPercent val="0"/>
          <c:showBubbleSize val="0"/>
        </c:dLbls>
        <c:marker val="1"/>
        <c:smooth val="0"/>
        <c:axId val="158550656"/>
        <c:axId val="158560640"/>
      </c:lineChart>
      <c:catAx>
        <c:axId val="158550656"/>
        <c:scaling>
          <c:orientation val="minMax"/>
        </c:scaling>
        <c:delete val="0"/>
        <c:axPos val="b"/>
        <c:majorTickMark val="out"/>
        <c:minorTickMark val="none"/>
        <c:tickLblPos val="nextTo"/>
        <c:crossAx val="158560640"/>
        <c:crosses val="autoZero"/>
        <c:auto val="1"/>
        <c:lblAlgn val="ctr"/>
        <c:lblOffset val="100"/>
        <c:noMultiLvlLbl val="0"/>
      </c:catAx>
      <c:valAx>
        <c:axId val="158560640"/>
        <c:scaling>
          <c:orientation val="minMax"/>
        </c:scaling>
        <c:delete val="0"/>
        <c:axPos val="l"/>
        <c:majorGridlines/>
        <c:numFmt formatCode="General" sourceLinked="1"/>
        <c:majorTickMark val="out"/>
        <c:minorTickMark val="none"/>
        <c:tickLblPos val="nextTo"/>
        <c:crossAx val="15855065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2CDE1-0AD7-6D99-0B05-2A57204543AE}"/>
              </a:ext>
            </a:extLst>
          </p:cNvPr>
          <p:cNvSpPr>
            <a:spLocks noGrp="1"/>
          </p:cNvSpPr>
          <p:nvPr>
            <p:ph type="ctrTitle"/>
          </p:nvPr>
        </p:nvSpPr>
        <p:spPr/>
        <p:txBody>
          <a:bodyPr/>
          <a:lstStyle/>
          <a:p>
            <a:r>
              <a:rPr lang="en-US" dirty="0"/>
              <a:t>EMPLOYEE DATA ANALYSIS USING EXCEL</a:t>
            </a:r>
          </a:p>
        </p:txBody>
      </p:sp>
      <p:sp>
        <p:nvSpPr>
          <p:cNvPr id="3" name="Subtitle 2">
            <a:extLst>
              <a:ext uri="{FF2B5EF4-FFF2-40B4-BE49-F238E27FC236}">
                <a16:creationId xmlns:a16="http://schemas.microsoft.com/office/drawing/2014/main" xmlns="" id="{44EE645C-8439-3974-B107-AD7B26E26674}"/>
              </a:ext>
            </a:extLst>
          </p:cNvPr>
          <p:cNvSpPr>
            <a:spLocks noGrp="1"/>
          </p:cNvSpPr>
          <p:nvPr>
            <p:ph type="subTitle" idx="1"/>
          </p:nvPr>
        </p:nvSpPr>
        <p:spPr/>
        <p:txBody>
          <a:bodyPr>
            <a:normAutofit fontScale="92500" lnSpcReduction="20000"/>
          </a:bodyPr>
          <a:lstStyle/>
          <a:p>
            <a:r>
              <a:rPr lang="en-US" dirty="0"/>
              <a:t>STUDENT NAME: SASIREKA. S</a:t>
            </a:r>
          </a:p>
          <a:p>
            <a:r>
              <a:rPr lang="en-US" dirty="0"/>
              <a:t>REGISTER NO:312217958</a:t>
            </a:r>
          </a:p>
          <a:p>
            <a:r>
              <a:rPr lang="en-US" dirty="0"/>
              <a:t>Department: B. Com (Accounting and finance) </a:t>
            </a:r>
          </a:p>
          <a:p>
            <a:r>
              <a:rPr lang="en-US" dirty="0"/>
              <a:t>COLLEGE :</a:t>
            </a:r>
            <a:r>
              <a:rPr lang="en-US" dirty="0" err="1"/>
              <a:t>st.</a:t>
            </a:r>
            <a:r>
              <a:rPr lang="en-US" dirty="0"/>
              <a:t> Anne’s arts and science college</a:t>
            </a:r>
          </a:p>
          <a:p>
            <a:endParaRPr lang="en-US" dirty="0"/>
          </a:p>
          <a:p>
            <a:endParaRPr lang="en-US" dirty="0"/>
          </a:p>
        </p:txBody>
      </p:sp>
    </p:spTree>
    <p:extLst>
      <p:ext uri="{BB962C8B-B14F-4D97-AF65-F5344CB8AC3E}">
        <p14:creationId xmlns:p14="http://schemas.microsoft.com/office/powerpoint/2010/main" val="139043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4C3321-4A86-80C3-FAF1-E06D86290119}"/>
              </a:ext>
            </a:extLst>
          </p:cNvPr>
          <p:cNvSpPr>
            <a:spLocks noGrp="1"/>
          </p:cNvSpPr>
          <p:nvPr>
            <p:ph idx="1"/>
          </p:nvPr>
        </p:nvSpPr>
        <p:spPr/>
        <p:txBody>
          <a:bodyPr>
            <a:noAutofit/>
          </a:bodyPr>
          <a:lstStyle/>
          <a:p>
            <a:pPr marL="0" indent="0">
              <a:buNone/>
            </a:pPr>
            <a:r>
              <a:rPr lang="en-US" sz="1200" b="1" dirty="0"/>
              <a:t>Satisfaction Score: 1-5
Data Types: Numeric and Text
Units of Measurement:
Satisfaction score: Scale of 1-5
Performance rating: Very high, High, Medium, Low
Size: 26 records, 5 fields</a:t>
            </a:r>
          </a:p>
        </p:txBody>
      </p:sp>
      <p:sp>
        <p:nvSpPr>
          <p:cNvPr id="5" name="Title 1">
            <a:extLst>
              <a:ext uri="{FF2B5EF4-FFF2-40B4-BE49-F238E27FC236}">
                <a16:creationId xmlns:a16="http://schemas.microsoft.com/office/drawing/2014/main" xmlns="" id="{F02B6397-E2EB-8D4A-06BF-5F0F9214FF5A}"/>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chemeClr val="bg2">
                    <a:lumMod val="50000"/>
                  </a:schemeClr>
                </a:solidFill>
              </a:rPr>
              <a:t>Dataset </a:t>
            </a:r>
            <a:r>
              <a:rPr lang="en-US" b="1" dirty="0" err="1">
                <a:solidFill>
                  <a:schemeClr val="bg2">
                    <a:lumMod val="50000"/>
                  </a:schemeClr>
                </a:solidFill>
              </a:rPr>
              <a:t>descripition</a:t>
            </a:r>
            <a:endParaRPr lang="en-US" b="1" dirty="0">
              <a:solidFill>
                <a:schemeClr val="bg2">
                  <a:lumMod val="50000"/>
                </a:schemeClr>
              </a:solidFill>
            </a:endParaRPr>
          </a:p>
        </p:txBody>
      </p:sp>
    </p:spTree>
    <p:extLst>
      <p:ext uri="{BB962C8B-B14F-4D97-AF65-F5344CB8AC3E}">
        <p14:creationId xmlns:p14="http://schemas.microsoft.com/office/powerpoint/2010/main" val="292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6D66F-4D09-7A02-C8F8-CB9D22169E10}"/>
              </a:ext>
            </a:extLst>
          </p:cNvPr>
          <p:cNvSpPr>
            <a:spLocks noGrp="1"/>
          </p:cNvSpPr>
          <p:nvPr>
            <p:ph type="title"/>
          </p:nvPr>
        </p:nvSpPr>
        <p:spPr/>
        <p:txBody>
          <a:bodyPr/>
          <a:lstStyle/>
          <a:p>
            <a:r>
              <a:rPr lang="en-US" b="1" dirty="0">
                <a:solidFill>
                  <a:schemeClr val="bg2">
                    <a:lumMod val="50000"/>
                  </a:schemeClr>
                </a:solidFill>
              </a:rPr>
              <a:t>The ”wow” in our solution</a:t>
            </a:r>
          </a:p>
        </p:txBody>
      </p:sp>
      <p:sp>
        <p:nvSpPr>
          <p:cNvPr id="3" name="Content Placeholder 2">
            <a:extLst>
              <a:ext uri="{FF2B5EF4-FFF2-40B4-BE49-F238E27FC236}">
                <a16:creationId xmlns:a16="http://schemas.microsoft.com/office/drawing/2014/main" xmlns="" id="{25AAD3C9-C501-E30D-6A45-F63B5A6501E8}"/>
              </a:ext>
            </a:extLst>
          </p:cNvPr>
          <p:cNvSpPr>
            <a:spLocks noGrp="1"/>
          </p:cNvSpPr>
          <p:nvPr>
            <p:ph idx="1"/>
          </p:nvPr>
        </p:nvSpPr>
        <p:spPr>
          <a:xfrm>
            <a:off x="1141413" y="1925487"/>
            <a:ext cx="9905999" cy="3541714"/>
          </a:xfrm>
        </p:spPr>
        <p:txBody>
          <a:bodyPr>
            <a:normAutofit fontScale="85000" lnSpcReduction="20000"/>
          </a:bodyPr>
          <a:lstStyle/>
          <a:p>
            <a:pPr marL="0" indent="0">
              <a:buNone/>
            </a:pPr>
            <a:r>
              <a:rPr lang="en-US" dirty="0"/>
              <a:t>
</a:t>
            </a:r>
            <a:r>
              <a:rPr lang="en-US" sz="2600" dirty="0"/>
              <a:t>FORMULA:
Performance level =IFS(Z8&gt;=5,”VERY HIGH”,Z8&gt;=4,”HIGH”, Z8&gt;=3,”MED”, TRUE, “LOW”)
INSIGHTS: Used to evaluate the scores as levels from low to very high</a:t>
            </a:r>
          </a:p>
        </p:txBody>
      </p:sp>
    </p:spTree>
    <p:extLst>
      <p:ext uri="{BB962C8B-B14F-4D97-AF65-F5344CB8AC3E}">
        <p14:creationId xmlns:p14="http://schemas.microsoft.com/office/powerpoint/2010/main" val="304027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EF23F-D7EA-B720-D26F-BD7D58838639}"/>
              </a:ext>
            </a:extLst>
          </p:cNvPr>
          <p:cNvSpPr>
            <a:spLocks noGrp="1"/>
          </p:cNvSpPr>
          <p:nvPr>
            <p:ph type="title"/>
          </p:nvPr>
        </p:nvSpPr>
        <p:spPr>
          <a:xfrm>
            <a:off x="1303412" y="0"/>
            <a:ext cx="9905998" cy="1478570"/>
          </a:xfrm>
        </p:spPr>
        <p:txBody>
          <a:bodyPr/>
          <a:lstStyle/>
          <a:p>
            <a:r>
              <a:rPr lang="en-US" b="1" dirty="0">
                <a:solidFill>
                  <a:schemeClr val="bg2">
                    <a:lumMod val="50000"/>
                  </a:schemeClr>
                </a:solidFill>
              </a:rPr>
              <a:t>Modelling</a:t>
            </a:r>
          </a:p>
        </p:txBody>
      </p:sp>
      <p:sp>
        <p:nvSpPr>
          <p:cNvPr id="3" name="Content Placeholder 2">
            <a:extLst>
              <a:ext uri="{FF2B5EF4-FFF2-40B4-BE49-F238E27FC236}">
                <a16:creationId xmlns:a16="http://schemas.microsoft.com/office/drawing/2014/main" xmlns="" id="{626A7458-5BCE-82F3-E053-9A17A54AD7CC}"/>
              </a:ext>
            </a:extLst>
          </p:cNvPr>
          <p:cNvSpPr>
            <a:spLocks noGrp="1"/>
          </p:cNvSpPr>
          <p:nvPr>
            <p:ph idx="1"/>
          </p:nvPr>
        </p:nvSpPr>
        <p:spPr>
          <a:xfrm>
            <a:off x="1143000" y="739285"/>
            <a:ext cx="9905999" cy="3541714"/>
          </a:xfrm>
        </p:spPr>
        <p:txBody>
          <a:bodyPr>
            <a:normAutofit fontScale="25000" lnSpcReduction="20000"/>
          </a:bodyPr>
          <a:lstStyle/>
          <a:p>
            <a:pPr marL="0" indent="0">
              <a:buNone/>
            </a:pPr>
            <a:r>
              <a:rPr lang="en-US" dirty="0"/>
              <a:t>
</a:t>
            </a:r>
            <a:r>
              <a:rPr lang="en-US" sz="4400" dirty="0"/>
              <a:t>DATA COLLECTION
Data source: </a:t>
            </a:r>
            <a:r>
              <a:rPr lang="en-US" sz="4400" dirty="0" err="1"/>
              <a:t>Edunet</a:t>
            </a:r>
            <a:r>
              <a:rPr lang="en-US" sz="4400" dirty="0"/>
              <a:t> Foundation Dashboard 
Basis: Employee dataset
DATA PREPARATION
Feature selection: Selected based on Performance 
Features: First Name, Department, Gender code, performance level, Employee type
DATA CLEANING
Conditional Formatting: Missing values was identified
DATA AGGREGATION
Excel function: IFS function used for categorizing employees on the basis of their performance level</a:t>
            </a:r>
            <a:r>
              <a:rPr lang="en-US" sz="5600" dirty="0"/>
              <a:t>
</a:t>
            </a:r>
            <a:r>
              <a:rPr lang="en-US" dirty="0"/>
              <a:t>
</a:t>
            </a:r>
          </a:p>
        </p:txBody>
      </p:sp>
    </p:spTree>
    <p:extLst>
      <p:ext uri="{BB962C8B-B14F-4D97-AF65-F5344CB8AC3E}">
        <p14:creationId xmlns:p14="http://schemas.microsoft.com/office/powerpoint/2010/main" val="320753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76506-AED5-A569-4795-6ECC252DC3E0}"/>
              </a:ext>
            </a:extLst>
          </p:cNvPr>
          <p:cNvSpPr>
            <a:spLocks noGrp="1"/>
          </p:cNvSpPr>
          <p:nvPr>
            <p:ph type="title"/>
          </p:nvPr>
        </p:nvSpPr>
        <p:spPr/>
        <p:txBody>
          <a:bodyPr/>
          <a:lstStyle/>
          <a:p>
            <a:r>
              <a:rPr lang="en-US" b="1">
                <a:solidFill>
                  <a:schemeClr val="bg2">
                    <a:lumMod val="50000"/>
                  </a:schemeClr>
                </a:solidFill>
              </a:rPr>
              <a:t>Modelling</a:t>
            </a:r>
            <a:endParaRPr lang="en-US"/>
          </a:p>
        </p:txBody>
      </p:sp>
      <p:sp>
        <p:nvSpPr>
          <p:cNvPr id="3" name="Content Placeholder 2">
            <a:extLst>
              <a:ext uri="{FF2B5EF4-FFF2-40B4-BE49-F238E27FC236}">
                <a16:creationId xmlns:a16="http://schemas.microsoft.com/office/drawing/2014/main" xmlns="" id="{016B04E1-AE81-33B7-7297-06DA0D2E9D15}"/>
              </a:ext>
            </a:extLst>
          </p:cNvPr>
          <p:cNvSpPr>
            <a:spLocks noGrp="1"/>
          </p:cNvSpPr>
          <p:nvPr>
            <p:ph idx="1"/>
          </p:nvPr>
        </p:nvSpPr>
        <p:spPr>
          <a:xfrm>
            <a:off x="1141413" y="756000"/>
            <a:ext cx="6601411" cy="6691201"/>
          </a:xfrm>
        </p:spPr>
        <p:txBody>
          <a:bodyPr>
            <a:noAutofit/>
          </a:bodyPr>
          <a:lstStyle/>
          <a:p>
            <a:pPr marL="0" indent="0">
              <a:buNone/>
            </a:pPr>
            <a:r>
              <a:rPr lang="en-US" sz="1200" dirty="0"/>
              <a:t>
Data analysis
Pivot table: Pivot table was generated to summarize data and cross tabulation ( performance level by department; Filtered by Gender)
Slicer: To filter/ slice the data to scrutinize and sort particular information (Employee type )
VISUALIZATION OF DATA
Chart: Recommended charts (Column chart) was used
Chart Element: Chart title was added
</a:t>
            </a:r>
            <a:r>
              <a:rPr lang="en-US" sz="1200" dirty="0" err="1"/>
              <a:t>Trendline</a:t>
            </a:r>
            <a:r>
              <a:rPr lang="en-US" sz="1200" dirty="0"/>
              <a:t>: Linear and exponential line was used</a:t>
            </a:r>
          </a:p>
        </p:txBody>
      </p:sp>
    </p:spTree>
    <p:extLst>
      <p:ext uri="{BB962C8B-B14F-4D97-AF65-F5344CB8AC3E}">
        <p14:creationId xmlns:p14="http://schemas.microsoft.com/office/powerpoint/2010/main" val="397303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79ED0-949F-7859-DA3D-2674E4D259A1}"/>
              </a:ext>
            </a:extLst>
          </p:cNvPr>
          <p:cNvSpPr>
            <a:spLocks noGrp="1"/>
          </p:cNvSpPr>
          <p:nvPr>
            <p:ph type="title"/>
          </p:nvPr>
        </p:nvSpPr>
        <p:spPr/>
        <p:txBody>
          <a:bodyPr>
            <a:normAutofit/>
          </a:bodyPr>
          <a:lstStyle/>
          <a:p>
            <a:r>
              <a:rPr lang="en-US" sz="4000" b="1" dirty="0">
                <a:solidFill>
                  <a:schemeClr val="bg2">
                    <a:lumMod val="50000"/>
                  </a:schemeClr>
                </a:solidFill>
              </a:rPr>
              <a:t>Result</a:t>
            </a:r>
          </a:p>
        </p:txBody>
      </p:sp>
      <p:graphicFrame>
        <p:nvGraphicFramePr>
          <p:cNvPr id="4" name="Content Placeholder 3"/>
          <p:cNvGraphicFramePr>
            <a:graphicFrameLocks noGrp="1"/>
          </p:cNvGraphicFramePr>
          <p:nvPr>
            <p:ph idx="1"/>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411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35AE2-2D61-FD6D-F999-9CC98F874DCD}"/>
              </a:ext>
            </a:extLst>
          </p:cNvPr>
          <p:cNvSpPr>
            <a:spLocks noGrp="1"/>
          </p:cNvSpPr>
          <p:nvPr>
            <p:ph type="title"/>
          </p:nvPr>
        </p:nvSpPr>
        <p:spPr/>
        <p:txBody>
          <a:bodyPr/>
          <a:lstStyle/>
          <a:p>
            <a:r>
              <a:rPr lang="en-US" b="1" dirty="0">
                <a:solidFill>
                  <a:schemeClr val="bg2">
                    <a:lumMod val="50000"/>
                  </a:schemeClr>
                </a:solidFill>
              </a:rPr>
              <a:t>Conclusion</a:t>
            </a:r>
          </a:p>
        </p:txBody>
      </p:sp>
      <p:sp>
        <p:nvSpPr>
          <p:cNvPr id="3" name="Content Placeholder 2">
            <a:extLst>
              <a:ext uri="{FF2B5EF4-FFF2-40B4-BE49-F238E27FC236}">
                <a16:creationId xmlns:a16="http://schemas.microsoft.com/office/drawing/2014/main" xmlns="" id="{04956F98-E646-D32F-7702-095AF1E8E1C8}"/>
              </a:ext>
            </a:extLst>
          </p:cNvPr>
          <p:cNvSpPr>
            <a:spLocks noGrp="1"/>
          </p:cNvSpPr>
          <p:nvPr>
            <p:ph idx="1"/>
          </p:nvPr>
        </p:nvSpPr>
        <p:spPr>
          <a:xfrm>
            <a:off x="1141412" y="1357803"/>
            <a:ext cx="9905999" cy="3541714"/>
          </a:xfrm>
        </p:spPr>
        <p:txBody>
          <a:bodyPr>
            <a:normAutofit fontScale="70000" lnSpcReduction="20000"/>
          </a:bodyPr>
          <a:lstStyle/>
          <a:p>
            <a:pPr marL="0" indent="0">
              <a:buNone/>
            </a:pPr>
            <a:r>
              <a:rPr lang="en-US" dirty="0"/>
              <a:t>
</a:t>
            </a:r>
            <a:r>
              <a:rPr lang="en-US" sz="3600" dirty="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p>
        </p:txBody>
      </p:sp>
    </p:spTree>
    <p:extLst>
      <p:ext uri="{BB962C8B-B14F-4D97-AF65-F5344CB8AC3E}">
        <p14:creationId xmlns:p14="http://schemas.microsoft.com/office/powerpoint/2010/main" val="223519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D5B657-08C8-C2E6-6175-F63FC9F8CD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A834DAD-EE69-13D0-011E-D175F8075E54}"/>
              </a:ext>
            </a:extLst>
          </p:cNvPr>
          <p:cNvSpPr>
            <a:spLocks noGrp="1"/>
          </p:cNvSpPr>
          <p:nvPr>
            <p:ph idx="1"/>
          </p:nvPr>
        </p:nvSpPr>
        <p:spPr/>
        <p:txBody>
          <a:bodyPr>
            <a:normAutofit/>
          </a:bodyPr>
          <a:lstStyle/>
          <a:p>
            <a:pPr marL="0" indent="0">
              <a:buNone/>
            </a:pPr>
            <a:r>
              <a:rPr lang="en-US" sz="8000" dirty="0"/>
              <a:t>      THANK YOU</a:t>
            </a:r>
          </a:p>
        </p:txBody>
      </p:sp>
    </p:spTree>
    <p:extLst>
      <p:ext uri="{BB962C8B-B14F-4D97-AF65-F5344CB8AC3E}">
        <p14:creationId xmlns:p14="http://schemas.microsoft.com/office/powerpoint/2010/main" val="252770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D0D98-98AA-590D-8E0C-52A43AA31520}"/>
              </a:ext>
            </a:extLst>
          </p:cNvPr>
          <p:cNvSpPr>
            <a:spLocks noGrp="1"/>
          </p:cNvSpPr>
          <p:nvPr>
            <p:ph type="title"/>
          </p:nvPr>
        </p:nvSpPr>
        <p:spPr/>
        <p:txBody>
          <a:bodyPr>
            <a:normAutofit/>
          </a:bodyPr>
          <a:lstStyle/>
          <a:p>
            <a:r>
              <a:rPr lang="en-US" sz="7200" dirty="0"/>
              <a:t>Project title</a:t>
            </a:r>
          </a:p>
        </p:txBody>
      </p:sp>
      <p:sp>
        <p:nvSpPr>
          <p:cNvPr id="3" name="Content Placeholder 2">
            <a:extLst>
              <a:ext uri="{FF2B5EF4-FFF2-40B4-BE49-F238E27FC236}">
                <a16:creationId xmlns:a16="http://schemas.microsoft.com/office/drawing/2014/main" xmlns="" id="{6C90476F-F79A-292A-80C2-F2809688832C}"/>
              </a:ext>
            </a:extLst>
          </p:cNvPr>
          <p:cNvSpPr>
            <a:spLocks noGrp="1"/>
          </p:cNvSpPr>
          <p:nvPr>
            <p:ph idx="1"/>
          </p:nvPr>
        </p:nvSpPr>
        <p:spPr/>
        <p:txBody>
          <a:bodyPr>
            <a:normAutofit/>
          </a:bodyPr>
          <a:lstStyle/>
          <a:p>
            <a:pPr marL="0" indent="0">
              <a:buNone/>
            </a:pPr>
            <a:r>
              <a:rPr lang="en-US" sz="6600" dirty="0">
                <a:solidFill>
                  <a:schemeClr val="tx2"/>
                </a:solidFill>
              </a:rPr>
              <a:t>Employee Performance Analysis using Excel</a:t>
            </a:r>
          </a:p>
        </p:txBody>
      </p:sp>
    </p:spTree>
    <p:extLst>
      <p:ext uri="{BB962C8B-B14F-4D97-AF65-F5344CB8AC3E}">
        <p14:creationId xmlns:p14="http://schemas.microsoft.com/office/powerpoint/2010/main" val="7036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A0418-C557-B98E-9D7C-72B55D6E6278}"/>
              </a:ext>
            </a:extLst>
          </p:cNvPr>
          <p:cNvSpPr>
            <a:spLocks noGrp="1"/>
          </p:cNvSpPr>
          <p:nvPr>
            <p:ph type="title"/>
          </p:nvPr>
        </p:nvSpPr>
        <p:spPr/>
        <p:txBody>
          <a:bodyPr>
            <a:normAutofit/>
          </a:bodyPr>
          <a:lstStyle/>
          <a:p>
            <a:r>
              <a:rPr lang="en-US" sz="4800" b="1" dirty="0">
                <a:solidFill>
                  <a:schemeClr val="bg2">
                    <a:lumMod val="50000"/>
                  </a:schemeClr>
                </a:solidFill>
              </a:rPr>
              <a:t>Agenda</a:t>
            </a:r>
          </a:p>
        </p:txBody>
      </p:sp>
      <p:sp>
        <p:nvSpPr>
          <p:cNvPr id="3" name="Content Placeholder 2">
            <a:extLst>
              <a:ext uri="{FF2B5EF4-FFF2-40B4-BE49-F238E27FC236}">
                <a16:creationId xmlns:a16="http://schemas.microsoft.com/office/drawing/2014/main" xmlns="" id="{C0BBCE05-52CC-2EB6-C164-F7E2C52319B2}"/>
              </a:ext>
            </a:extLst>
          </p:cNvPr>
          <p:cNvSpPr>
            <a:spLocks noGrp="1"/>
          </p:cNvSpPr>
          <p:nvPr>
            <p:ph idx="1"/>
          </p:nvPr>
        </p:nvSpPr>
        <p:spPr/>
        <p:txBody>
          <a:bodyPr>
            <a:normAutofit fontScale="85000" lnSpcReduction="20000"/>
          </a:bodyPr>
          <a:lstStyle/>
          <a:p>
            <a:r>
              <a:rPr lang="en-US" dirty="0"/>
              <a:t>Problem statement</a:t>
            </a:r>
          </a:p>
          <a:p>
            <a:r>
              <a:rPr lang="en-US" dirty="0"/>
              <a:t>Project overview</a:t>
            </a:r>
          </a:p>
          <a:p>
            <a:r>
              <a:rPr lang="en-US" dirty="0"/>
              <a:t>End users</a:t>
            </a:r>
          </a:p>
          <a:p>
            <a:r>
              <a:rPr lang="en-US" dirty="0"/>
              <a:t>Our solution and proportion</a:t>
            </a:r>
          </a:p>
          <a:p>
            <a:r>
              <a:rPr lang="en-US" dirty="0"/>
              <a:t>Dataset description </a:t>
            </a:r>
          </a:p>
          <a:p>
            <a:r>
              <a:rPr lang="en-US" dirty="0"/>
              <a:t>Modelling Approach</a:t>
            </a:r>
          </a:p>
          <a:p>
            <a:r>
              <a:rPr lang="en-US" dirty="0"/>
              <a:t>Results and discussion</a:t>
            </a:r>
          </a:p>
          <a:p>
            <a:r>
              <a:rPr lang="en-US" dirty="0"/>
              <a:t>Conclusion </a:t>
            </a:r>
          </a:p>
          <a:p>
            <a:endParaRPr lang="en-US" dirty="0"/>
          </a:p>
          <a:p>
            <a:endParaRPr lang="en-US" dirty="0">
              <a:solidFill>
                <a:schemeClr val="tx2"/>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1E9D56E2-8A7A-9B70-E00F-C4524B1F08C4}"/>
              </a:ext>
            </a:extLst>
          </p:cNvPr>
          <p:cNvPicPr>
            <a:picLocks noChangeAspect="1"/>
          </p:cNvPicPr>
          <p:nvPr/>
        </p:nvPicPr>
        <p:blipFill>
          <a:blip r:embed="rId2"/>
          <a:srcRect l="11589" t="7194" r="15158" b="4322"/>
          <a:stretch/>
        </p:blipFill>
        <p:spPr>
          <a:xfrm>
            <a:off x="6096000" y="1210619"/>
            <a:ext cx="4496920" cy="4794691"/>
          </a:xfrm>
          <a:prstGeom prst="rect">
            <a:avLst/>
          </a:prstGeom>
        </p:spPr>
      </p:pic>
    </p:spTree>
    <p:extLst>
      <p:ext uri="{BB962C8B-B14F-4D97-AF65-F5344CB8AC3E}">
        <p14:creationId xmlns:p14="http://schemas.microsoft.com/office/powerpoint/2010/main" val="32160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D4E57-5B08-229E-AE78-E5A26401D0F0}"/>
              </a:ext>
            </a:extLst>
          </p:cNvPr>
          <p:cNvSpPr>
            <a:spLocks noGrp="1"/>
          </p:cNvSpPr>
          <p:nvPr>
            <p:ph type="title"/>
          </p:nvPr>
        </p:nvSpPr>
        <p:spPr/>
        <p:txBody>
          <a:bodyPr/>
          <a:lstStyle/>
          <a:p>
            <a:r>
              <a:rPr lang="en-US" b="1" dirty="0">
                <a:solidFill>
                  <a:schemeClr val="bg2">
                    <a:lumMod val="50000"/>
                  </a:schemeClr>
                </a:solidFill>
              </a:rPr>
              <a:t>Problem statement</a:t>
            </a:r>
          </a:p>
        </p:txBody>
      </p:sp>
      <p:sp>
        <p:nvSpPr>
          <p:cNvPr id="3" name="Content Placeholder 2">
            <a:extLst>
              <a:ext uri="{FF2B5EF4-FFF2-40B4-BE49-F238E27FC236}">
                <a16:creationId xmlns:a16="http://schemas.microsoft.com/office/drawing/2014/main" xmlns="" id="{A062E680-3529-0183-B61C-739E796FA340}"/>
              </a:ext>
            </a:extLst>
          </p:cNvPr>
          <p:cNvSpPr>
            <a:spLocks noGrp="1"/>
          </p:cNvSpPr>
          <p:nvPr>
            <p:ph idx="1"/>
          </p:nvPr>
        </p:nvSpPr>
        <p:spPr/>
        <p:txBody>
          <a:bodyPr>
            <a:normAutofit fontScale="92500" lnSpcReduction="20000"/>
          </a:bodyPr>
          <a:lstStyle/>
          <a:p>
            <a:pPr marL="0" indent="0">
              <a:buNone/>
            </a:pPr>
            <a:r>
              <a:rPr lang="en-US" dirty="0"/>
              <a:t>
</a:t>
            </a:r>
            <a:r>
              <a:rPr lang="en-US" sz="320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extLst>
      <p:ext uri="{BB962C8B-B14F-4D97-AF65-F5344CB8AC3E}">
        <p14:creationId xmlns:p14="http://schemas.microsoft.com/office/powerpoint/2010/main" val="103613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355CD-1714-7387-5F54-C42121002579}"/>
              </a:ext>
            </a:extLst>
          </p:cNvPr>
          <p:cNvSpPr>
            <a:spLocks noGrp="1"/>
          </p:cNvSpPr>
          <p:nvPr>
            <p:ph type="title"/>
          </p:nvPr>
        </p:nvSpPr>
        <p:spPr/>
        <p:txBody>
          <a:bodyPr/>
          <a:lstStyle/>
          <a:p>
            <a:r>
              <a:rPr lang="en-US" b="1" dirty="0">
                <a:solidFill>
                  <a:schemeClr val="bg2">
                    <a:lumMod val="50000"/>
                  </a:schemeClr>
                </a:solidFill>
              </a:rPr>
              <a:t>Project overview</a:t>
            </a:r>
          </a:p>
        </p:txBody>
      </p:sp>
      <p:sp>
        <p:nvSpPr>
          <p:cNvPr id="3" name="Content Placeholder 2">
            <a:extLst>
              <a:ext uri="{FF2B5EF4-FFF2-40B4-BE49-F238E27FC236}">
                <a16:creationId xmlns:a16="http://schemas.microsoft.com/office/drawing/2014/main" xmlns="" id="{E9E4167B-AC60-48C8-46A7-66457D67F3B6}"/>
              </a:ext>
            </a:extLst>
          </p:cNvPr>
          <p:cNvSpPr>
            <a:spLocks noGrp="1"/>
          </p:cNvSpPr>
          <p:nvPr>
            <p:ph idx="1"/>
          </p:nvPr>
        </p:nvSpPr>
        <p:spPr>
          <a:xfrm>
            <a:off x="1141413" y="2097088"/>
            <a:ext cx="9905999" cy="3541714"/>
          </a:xfrm>
        </p:spPr>
        <p:txBody>
          <a:bodyPr>
            <a:normAutofit fontScale="40000" lnSpcReduction="20000"/>
          </a:bodyPr>
          <a:lstStyle/>
          <a:p>
            <a:pPr marL="0" indent="0">
              <a:buNone/>
            </a:pPr>
            <a:r>
              <a:rPr lang="en-US" dirty="0"/>
              <a:t>
</a:t>
            </a:r>
            <a:r>
              <a:rPr lang="en-US" sz="58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spTree>
    <p:extLst>
      <p:ext uri="{BB962C8B-B14F-4D97-AF65-F5344CB8AC3E}">
        <p14:creationId xmlns:p14="http://schemas.microsoft.com/office/powerpoint/2010/main" val="417389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E04A-D2C3-C51E-55B7-4B775F489740}"/>
              </a:ext>
            </a:extLst>
          </p:cNvPr>
          <p:cNvSpPr>
            <a:spLocks noGrp="1"/>
          </p:cNvSpPr>
          <p:nvPr>
            <p:ph type="title"/>
          </p:nvPr>
        </p:nvSpPr>
        <p:spPr/>
        <p:txBody>
          <a:bodyPr/>
          <a:lstStyle/>
          <a:p>
            <a:r>
              <a:rPr lang="en-US" b="1" dirty="0">
                <a:solidFill>
                  <a:schemeClr val="bg2">
                    <a:lumMod val="50000"/>
                  </a:schemeClr>
                </a:solidFill>
              </a:rPr>
              <a:t>Who are the end users</a:t>
            </a:r>
          </a:p>
        </p:txBody>
      </p:sp>
      <p:sp>
        <p:nvSpPr>
          <p:cNvPr id="3" name="Content Placeholder 2">
            <a:extLst>
              <a:ext uri="{FF2B5EF4-FFF2-40B4-BE49-F238E27FC236}">
                <a16:creationId xmlns:a16="http://schemas.microsoft.com/office/drawing/2014/main" xmlns="" id="{90BDBF3F-C108-145C-7031-EE7963AA011C}"/>
              </a:ext>
            </a:extLst>
          </p:cNvPr>
          <p:cNvSpPr>
            <a:spLocks noGrp="1"/>
          </p:cNvSpPr>
          <p:nvPr>
            <p:ph type="body" sz="half" idx="2"/>
          </p:nvPr>
        </p:nvSpPr>
        <p:spPr/>
        <p:txBody>
          <a:bodyPr>
            <a:normAutofit fontScale="25000" lnSpcReduction="20000"/>
          </a:bodyPr>
          <a:lstStyle/>
          <a:p>
            <a:pPr marL="0" indent="0">
              <a:buNone/>
            </a:pPr>
            <a:r>
              <a:rPr lang="en-US" dirty="0"/>
              <a:t>
</a:t>
            </a:r>
            <a:r>
              <a:rPr lang="en-US" sz="7200" b="1" dirty="0"/>
              <a:t>1. HR MANAGER
2. DEPARTMENT MANAGER
3. EXECUTIVES
4. DATA ANALYST
5. EMPLOYEES</a:t>
            </a:r>
          </a:p>
        </p:txBody>
      </p:sp>
      <p:pic>
        <p:nvPicPr>
          <p:cNvPr id="4" name="Picture 3">
            <a:extLst>
              <a:ext uri="{FF2B5EF4-FFF2-40B4-BE49-F238E27FC236}">
                <a16:creationId xmlns:a16="http://schemas.microsoft.com/office/drawing/2014/main" xmlns="" id="{648DFD2E-84B6-0C3F-44EA-1B23C39C5B0B}"/>
              </a:ext>
            </a:extLst>
          </p:cNvPr>
          <p:cNvPicPr>
            <a:picLocks noChangeAspect="1"/>
          </p:cNvPicPr>
          <p:nvPr/>
        </p:nvPicPr>
        <p:blipFill>
          <a:blip r:embed="rId2"/>
          <a:srcRect l="6238" t="-6406" r="-6630" b="6406"/>
          <a:stretch/>
        </p:blipFill>
        <p:spPr>
          <a:xfrm>
            <a:off x="6096000" y="719666"/>
            <a:ext cx="5934508" cy="5418667"/>
          </a:xfrm>
          <a:prstGeom prst="rect">
            <a:avLst/>
          </a:prstGeom>
        </p:spPr>
      </p:pic>
    </p:spTree>
    <p:extLst>
      <p:ext uri="{BB962C8B-B14F-4D97-AF65-F5344CB8AC3E}">
        <p14:creationId xmlns:p14="http://schemas.microsoft.com/office/powerpoint/2010/main" val="220323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69926-2E7B-7480-C5CC-0CBECE3E45E9}"/>
              </a:ext>
            </a:extLst>
          </p:cNvPr>
          <p:cNvSpPr>
            <a:spLocks noGrp="1"/>
          </p:cNvSpPr>
          <p:nvPr>
            <p:ph type="title"/>
          </p:nvPr>
        </p:nvSpPr>
        <p:spPr>
          <a:xfrm>
            <a:off x="1141413" y="0"/>
            <a:ext cx="9905998" cy="1478570"/>
          </a:xfrm>
        </p:spPr>
        <p:txBody>
          <a:bodyPr/>
          <a:lstStyle/>
          <a:p>
            <a:r>
              <a:rPr lang="en-US" b="1" dirty="0">
                <a:solidFill>
                  <a:schemeClr val="bg2">
                    <a:lumMod val="50000"/>
                  </a:schemeClr>
                </a:solidFill>
              </a:rPr>
              <a:t>Our solution and it’s value </a:t>
            </a:r>
            <a:r>
              <a:rPr lang="en-US" b="1" dirty="0" err="1">
                <a:solidFill>
                  <a:schemeClr val="bg2">
                    <a:lumMod val="50000"/>
                  </a:schemeClr>
                </a:solidFill>
              </a:rPr>
              <a:t>Propotion</a:t>
            </a:r>
            <a:endParaRPr lang="en-US" b="1" dirty="0">
              <a:solidFill>
                <a:schemeClr val="bg2">
                  <a:lumMod val="50000"/>
                </a:schemeClr>
              </a:solidFill>
            </a:endParaRPr>
          </a:p>
        </p:txBody>
      </p:sp>
      <p:sp>
        <p:nvSpPr>
          <p:cNvPr id="3" name="Content Placeholder 2">
            <a:extLst>
              <a:ext uri="{FF2B5EF4-FFF2-40B4-BE49-F238E27FC236}">
                <a16:creationId xmlns:a16="http://schemas.microsoft.com/office/drawing/2014/main" xmlns="" id="{21CE2AEB-5CCE-3151-3324-0D0CE2E49B82}"/>
              </a:ext>
            </a:extLst>
          </p:cNvPr>
          <p:cNvSpPr>
            <a:spLocks noGrp="1"/>
          </p:cNvSpPr>
          <p:nvPr>
            <p:ph idx="1"/>
          </p:nvPr>
        </p:nvSpPr>
        <p:spPr>
          <a:xfrm>
            <a:off x="1375412" y="607199"/>
            <a:ext cx="9905999" cy="3541714"/>
          </a:xfrm>
        </p:spPr>
        <p:txBody>
          <a:bodyPr>
            <a:normAutofit fontScale="25000" lnSpcReduction="20000"/>
          </a:bodyPr>
          <a:lstStyle/>
          <a:p>
            <a:pPr marL="0" indent="0">
              <a:buNone/>
            </a:pPr>
            <a:r>
              <a:rPr lang="en-US" dirty="0"/>
              <a:t>
</a:t>
            </a:r>
            <a:r>
              <a:rPr lang="en-US" sz="6400" dirty="0"/>
              <a:t>CONDITIONAL FORMATTING
Highlighting cells that are blanks or have no value
FILTER
Focusing on blank cells and removing them
FORMULA
For identifying the age category from late 20s to early60s
PIVOT TABLE
Summarizing data and analyzing relationship and generating report
</a:t>
            </a:r>
          </a:p>
        </p:txBody>
      </p:sp>
    </p:spTree>
    <p:extLst>
      <p:ext uri="{BB962C8B-B14F-4D97-AF65-F5344CB8AC3E}">
        <p14:creationId xmlns:p14="http://schemas.microsoft.com/office/powerpoint/2010/main" val="1534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F6ED1-6398-B1CC-B5F1-FAB08A9A4747}"/>
              </a:ext>
            </a:extLst>
          </p:cNvPr>
          <p:cNvSpPr>
            <a:spLocks noGrp="1"/>
          </p:cNvSpPr>
          <p:nvPr>
            <p:ph type="title"/>
          </p:nvPr>
        </p:nvSpPr>
        <p:spPr/>
        <p:txBody>
          <a:bodyPr/>
          <a:lstStyle/>
          <a:p>
            <a:r>
              <a:rPr lang="en-US" b="1">
                <a:solidFill>
                  <a:schemeClr val="bg2">
                    <a:lumMod val="50000"/>
                  </a:schemeClr>
                </a:solidFill>
              </a:rPr>
              <a:t>Our solution and it’s value Propotion</a:t>
            </a:r>
            <a:endParaRPr lang="en-US" dirty="0"/>
          </a:p>
        </p:txBody>
      </p:sp>
      <p:sp>
        <p:nvSpPr>
          <p:cNvPr id="3" name="Content Placeholder 2">
            <a:extLst>
              <a:ext uri="{FF2B5EF4-FFF2-40B4-BE49-F238E27FC236}">
                <a16:creationId xmlns:a16="http://schemas.microsoft.com/office/drawing/2014/main" xmlns="" id="{B5DE78AC-19BD-85AE-F010-26E1D21E6074}"/>
              </a:ext>
            </a:extLst>
          </p:cNvPr>
          <p:cNvSpPr>
            <a:spLocks noGrp="1"/>
          </p:cNvSpPr>
          <p:nvPr>
            <p:ph idx="1"/>
          </p:nvPr>
        </p:nvSpPr>
        <p:spPr/>
        <p:txBody>
          <a:bodyPr>
            <a:normAutofit fontScale="85000" lnSpcReduction="20000"/>
          </a:bodyPr>
          <a:lstStyle/>
          <a:p>
            <a:pPr marL="0" indent="0">
              <a:buNone/>
            </a:pPr>
            <a:r>
              <a:rPr lang="en-US" dirty="0"/>
              <a:t>
SLICER
Filtering data for enhancing user experience and highlight clear view of specific data
GRAPH
For data visualization</a:t>
            </a:r>
          </a:p>
        </p:txBody>
      </p:sp>
    </p:spTree>
    <p:extLst>
      <p:ext uri="{BB962C8B-B14F-4D97-AF65-F5344CB8AC3E}">
        <p14:creationId xmlns:p14="http://schemas.microsoft.com/office/powerpoint/2010/main" val="178029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059C5-C985-81E8-1395-2522421A019D}"/>
              </a:ext>
            </a:extLst>
          </p:cNvPr>
          <p:cNvSpPr>
            <a:spLocks noGrp="1"/>
          </p:cNvSpPr>
          <p:nvPr>
            <p:ph type="title"/>
          </p:nvPr>
        </p:nvSpPr>
        <p:spPr>
          <a:xfrm>
            <a:off x="1339413" y="346798"/>
            <a:ext cx="9905998" cy="1030289"/>
          </a:xfrm>
        </p:spPr>
        <p:txBody>
          <a:bodyPr/>
          <a:lstStyle/>
          <a:p>
            <a:r>
              <a:rPr lang="en-US" b="1" dirty="0">
                <a:solidFill>
                  <a:schemeClr val="bg2">
                    <a:lumMod val="50000"/>
                  </a:schemeClr>
                </a:solidFill>
              </a:rPr>
              <a:t>Dataset </a:t>
            </a:r>
            <a:r>
              <a:rPr lang="en-US" b="1" dirty="0" err="1">
                <a:solidFill>
                  <a:schemeClr val="bg2">
                    <a:lumMod val="50000"/>
                  </a:schemeClr>
                </a:solidFill>
              </a:rPr>
              <a:t>descripition</a:t>
            </a:r>
            <a:endParaRPr lang="en-US" b="1" dirty="0">
              <a:solidFill>
                <a:schemeClr val="bg2">
                  <a:lumMod val="50000"/>
                </a:schemeClr>
              </a:solidFill>
            </a:endParaRPr>
          </a:p>
        </p:txBody>
      </p:sp>
      <p:sp>
        <p:nvSpPr>
          <p:cNvPr id="3" name="Content Placeholder 2">
            <a:extLst>
              <a:ext uri="{FF2B5EF4-FFF2-40B4-BE49-F238E27FC236}">
                <a16:creationId xmlns:a16="http://schemas.microsoft.com/office/drawing/2014/main" xmlns="" id="{76AAE534-E2CA-EB25-0477-88F47D7265E0}"/>
              </a:ext>
            </a:extLst>
          </p:cNvPr>
          <p:cNvSpPr>
            <a:spLocks noGrp="1"/>
          </p:cNvSpPr>
          <p:nvPr>
            <p:ph idx="1"/>
          </p:nvPr>
        </p:nvSpPr>
        <p:spPr>
          <a:xfrm>
            <a:off x="1339413" y="861942"/>
            <a:ext cx="9905999" cy="3541714"/>
          </a:xfrm>
        </p:spPr>
        <p:txBody>
          <a:bodyPr>
            <a:normAutofit fontScale="25000" lnSpcReduction="20000"/>
          </a:bodyPr>
          <a:lstStyle/>
          <a:p>
            <a:pPr marL="0" indent="0">
              <a:buNone/>
            </a:pPr>
            <a:r>
              <a:rPr lang="en-US" dirty="0"/>
              <a:t>
</a:t>
            </a:r>
            <a:r>
              <a:rPr lang="en-US" sz="4800" b="1" dirty="0"/>
              <a:t>Dataset Name: Employee Performance Analysis Data
Description: Contains performance metrics for employees, including satisfaction scores, performance ratings, and demographic details.
Source: </a:t>
            </a:r>
            <a:r>
              <a:rPr lang="en-US" sz="4800" b="1" dirty="0" err="1"/>
              <a:t>Kaggle.com</a:t>
            </a:r>
            <a:r>
              <a:rPr lang="en-US" sz="4800" b="1" dirty="0"/>
              <a:t>
Variables/Columns:
Name: First name
Gender: Male and Female
 ~Business Unit: BPC, CCDR, EW, MSC, NEL, PL, PYZ, SVG, TNS, WBL~ 
Employee Type: contract, Full time, Part time
Performance Rating: Very high, High, Medium, Low</a:t>
            </a:r>
            <a:r>
              <a:rPr lang="en-US" dirty="0"/>
              <a:t>
</a:t>
            </a:r>
          </a:p>
        </p:txBody>
      </p:sp>
      <p:pic>
        <p:nvPicPr>
          <p:cNvPr id="4" name="Picture 3">
            <a:extLst>
              <a:ext uri="{FF2B5EF4-FFF2-40B4-BE49-F238E27FC236}">
                <a16:creationId xmlns:a16="http://schemas.microsoft.com/office/drawing/2014/main" xmlns="" id="{C3A530D6-4EAB-658D-CAED-FAD99F4062D1}"/>
              </a:ext>
            </a:extLst>
          </p:cNvPr>
          <p:cNvPicPr>
            <a:picLocks noChangeAspect="1"/>
          </p:cNvPicPr>
          <p:nvPr/>
        </p:nvPicPr>
        <p:blipFill>
          <a:blip r:embed="rId2"/>
          <a:stretch>
            <a:fillRect/>
          </a:stretch>
        </p:blipFill>
        <p:spPr>
          <a:xfrm>
            <a:off x="7022250" y="3066299"/>
            <a:ext cx="3619500" cy="2057400"/>
          </a:xfrm>
          <a:prstGeom prst="rect">
            <a:avLst/>
          </a:prstGeom>
        </p:spPr>
      </p:pic>
    </p:spTree>
    <p:extLst>
      <p:ext uri="{BB962C8B-B14F-4D97-AF65-F5344CB8AC3E}">
        <p14:creationId xmlns:p14="http://schemas.microsoft.com/office/powerpoint/2010/main" val="227903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101</Words>
  <Application>Microsoft Office PowerPoint</Application>
  <PresentationFormat>Custom</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EMPLOYEE DATA ANALYSIS USING EXCEL</vt:lpstr>
      <vt:lpstr>Project title</vt:lpstr>
      <vt:lpstr>Agenda</vt:lpstr>
      <vt:lpstr>Problem statement</vt:lpstr>
      <vt:lpstr>Project overview</vt:lpstr>
      <vt:lpstr>Who are the end users</vt:lpstr>
      <vt:lpstr>Our solution and it’s value Propotion</vt:lpstr>
      <vt:lpstr>Our solution and it’s value Propotion</vt:lpstr>
      <vt:lpstr>Dataset descripition</vt:lpstr>
      <vt:lpstr>Dataset descripition</vt:lpstr>
      <vt:lpstr>The ”wow” in our solution</vt:lpstr>
      <vt:lpstr>Modelling</vt:lpstr>
      <vt:lpstr>Modelling</vt:lpstr>
      <vt:lpstr>Result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Varsha Seshasayanan</dc:creator>
  <cp:lastModifiedBy>admin</cp:lastModifiedBy>
  <cp:revision>5</cp:revision>
  <dcterms:created xsi:type="dcterms:W3CDTF">2024-09-03T12:48:34Z</dcterms:created>
  <dcterms:modified xsi:type="dcterms:W3CDTF">2024-09-03T16:12:37Z</dcterms:modified>
</cp:coreProperties>
</file>