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952" r:id="rId1"/>
  </p:sldMasterIdLst>
  <p:sldIdLst>
    <p:sldId id="258" r:id="rId2"/>
    <p:sldId id="271" r:id="rId3"/>
    <p:sldId id="282" r:id="rId4"/>
    <p:sldId id="259" r:id="rId5"/>
    <p:sldId id="277" r:id="rId6"/>
    <p:sldId id="262" r:id="rId7"/>
    <p:sldId id="273" r:id="rId8"/>
    <p:sldId id="283" r:id="rId9"/>
    <p:sldId id="279" r:id="rId10"/>
    <p:sldId id="280" r:id="rId11"/>
    <p:sldId id="281" r:id="rId12"/>
    <p:sldId id="278"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479916-114F-43C0-92F2-97FF68CAF2F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6C105-8854-4FFB-BB18-6E674C46F8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51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79916-114F-43C0-92F2-97FF68CAF2F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6C105-8854-4FFB-BB18-6E674C46F835}" type="slidenum">
              <a:rPr lang="en-IN" smtClean="0"/>
              <a:t>‹#›</a:t>
            </a:fld>
            <a:endParaRPr lang="en-IN"/>
          </a:p>
        </p:txBody>
      </p:sp>
    </p:spTree>
    <p:extLst>
      <p:ext uri="{BB962C8B-B14F-4D97-AF65-F5344CB8AC3E}">
        <p14:creationId xmlns:p14="http://schemas.microsoft.com/office/powerpoint/2010/main" val="189536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79916-114F-43C0-92F2-97FF68CAF2F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6C105-8854-4FFB-BB18-6E674C46F835}" type="slidenum">
              <a:rPr lang="en-IN" smtClean="0"/>
              <a:t>‹#›</a:t>
            </a:fld>
            <a:endParaRPr lang="en-IN"/>
          </a:p>
        </p:txBody>
      </p:sp>
    </p:spTree>
    <p:extLst>
      <p:ext uri="{BB962C8B-B14F-4D97-AF65-F5344CB8AC3E}">
        <p14:creationId xmlns:p14="http://schemas.microsoft.com/office/powerpoint/2010/main" val="2916917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79916-114F-43C0-92F2-97FF68CAF2F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6C105-8854-4FFB-BB18-6E674C46F835}" type="slidenum">
              <a:rPr lang="en-IN" smtClean="0"/>
              <a:t>‹#›</a:t>
            </a:fld>
            <a:endParaRPr lang="en-IN"/>
          </a:p>
        </p:txBody>
      </p:sp>
    </p:spTree>
    <p:extLst>
      <p:ext uri="{BB962C8B-B14F-4D97-AF65-F5344CB8AC3E}">
        <p14:creationId xmlns:p14="http://schemas.microsoft.com/office/powerpoint/2010/main" val="351975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79916-114F-43C0-92F2-97FF68CAF2F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6C105-8854-4FFB-BB18-6E674C46F8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78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479916-114F-43C0-92F2-97FF68CAF2F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A6C105-8854-4FFB-BB18-6E674C46F835}" type="slidenum">
              <a:rPr lang="en-IN" smtClean="0"/>
              <a:t>‹#›</a:t>
            </a:fld>
            <a:endParaRPr lang="en-IN"/>
          </a:p>
        </p:txBody>
      </p:sp>
    </p:spTree>
    <p:extLst>
      <p:ext uri="{BB962C8B-B14F-4D97-AF65-F5344CB8AC3E}">
        <p14:creationId xmlns:p14="http://schemas.microsoft.com/office/powerpoint/2010/main" val="145593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479916-114F-43C0-92F2-97FF68CAF2F8}"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A6C105-8854-4FFB-BB18-6E674C46F835}" type="slidenum">
              <a:rPr lang="en-IN" smtClean="0"/>
              <a:t>‹#›</a:t>
            </a:fld>
            <a:endParaRPr lang="en-IN"/>
          </a:p>
        </p:txBody>
      </p:sp>
    </p:spTree>
    <p:extLst>
      <p:ext uri="{BB962C8B-B14F-4D97-AF65-F5344CB8AC3E}">
        <p14:creationId xmlns:p14="http://schemas.microsoft.com/office/powerpoint/2010/main" val="312416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479916-114F-43C0-92F2-97FF68CAF2F8}"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A6C105-8854-4FFB-BB18-6E674C46F835}" type="slidenum">
              <a:rPr lang="en-IN" smtClean="0"/>
              <a:t>‹#›</a:t>
            </a:fld>
            <a:endParaRPr lang="en-IN"/>
          </a:p>
        </p:txBody>
      </p:sp>
    </p:spTree>
    <p:extLst>
      <p:ext uri="{BB962C8B-B14F-4D97-AF65-F5344CB8AC3E}">
        <p14:creationId xmlns:p14="http://schemas.microsoft.com/office/powerpoint/2010/main" val="182609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479916-114F-43C0-92F2-97FF68CAF2F8}" type="datetimeFigureOut">
              <a:rPr lang="en-IN" smtClean="0"/>
              <a:t>05-04-2024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2A6C105-8854-4FFB-BB18-6E674C46F835}" type="slidenum">
              <a:rPr lang="en-IN" smtClean="0"/>
              <a:t>‹#›</a:t>
            </a:fld>
            <a:endParaRPr lang="en-IN"/>
          </a:p>
        </p:txBody>
      </p:sp>
    </p:spTree>
    <p:extLst>
      <p:ext uri="{BB962C8B-B14F-4D97-AF65-F5344CB8AC3E}">
        <p14:creationId xmlns:p14="http://schemas.microsoft.com/office/powerpoint/2010/main" val="293448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479916-114F-43C0-92F2-97FF68CAF2F8}" type="datetimeFigureOut">
              <a:rPr lang="en-IN" smtClean="0"/>
              <a:t>05-04-2024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2A6C105-8854-4FFB-BB18-6E674C46F835}" type="slidenum">
              <a:rPr lang="en-IN" smtClean="0"/>
              <a:t>‹#›</a:t>
            </a:fld>
            <a:endParaRPr lang="en-IN"/>
          </a:p>
        </p:txBody>
      </p:sp>
    </p:spTree>
    <p:extLst>
      <p:ext uri="{BB962C8B-B14F-4D97-AF65-F5344CB8AC3E}">
        <p14:creationId xmlns:p14="http://schemas.microsoft.com/office/powerpoint/2010/main" val="266883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479916-114F-43C0-92F2-97FF68CAF2F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A6C105-8854-4FFB-BB18-6E674C46F835}" type="slidenum">
              <a:rPr lang="en-IN" smtClean="0"/>
              <a:t>‹#›</a:t>
            </a:fld>
            <a:endParaRPr lang="en-IN"/>
          </a:p>
        </p:txBody>
      </p:sp>
    </p:spTree>
    <p:extLst>
      <p:ext uri="{BB962C8B-B14F-4D97-AF65-F5344CB8AC3E}">
        <p14:creationId xmlns:p14="http://schemas.microsoft.com/office/powerpoint/2010/main" val="427516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479916-114F-43C0-92F2-97FF68CAF2F8}" type="datetimeFigureOut">
              <a:rPr lang="en-IN" smtClean="0"/>
              <a:t>05-04-2024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2A6C105-8854-4FFB-BB18-6E674C46F83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371258"/>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5;p1" descr="C:\Users\admin\Downloads\lo-removebg-preview.png">
            <a:extLst>
              <a:ext uri="{FF2B5EF4-FFF2-40B4-BE49-F238E27FC236}">
                <a16:creationId xmlns:a16="http://schemas.microsoft.com/office/drawing/2014/main" id="{7308BC74-50A8-4512-A95E-AF97BF37189A}"/>
              </a:ext>
            </a:extLst>
          </p:cNvPr>
          <p:cNvPicPr preferRelativeResize="0"/>
          <p:nvPr/>
        </p:nvPicPr>
        <p:blipFill rotWithShape="1">
          <a:blip r:embed="rId2">
            <a:alphaModFix/>
          </a:blip>
          <a:srcRect/>
          <a:stretch/>
        </p:blipFill>
        <p:spPr>
          <a:xfrm>
            <a:off x="76200" y="99103"/>
            <a:ext cx="2595282" cy="949768"/>
          </a:xfrm>
          <a:prstGeom prst="rect">
            <a:avLst/>
          </a:prstGeom>
          <a:noFill/>
          <a:ln>
            <a:noFill/>
          </a:ln>
        </p:spPr>
      </p:pic>
      <p:pic>
        <p:nvPicPr>
          <p:cNvPr id="8" name="Google Shape;105;p2" descr="kr.png">
            <a:extLst>
              <a:ext uri="{FF2B5EF4-FFF2-40B4-BE49-F238E27FC236}">
                <a16:creationId xmlns:a16="http://schemas.microsoft.com/office/drawing/2014/main" id="{89B3F3A9-BAA0-4182-8868-0BE19FE60040}"/>
              </a:ext>
            </a:extLst>
          </p:cNvPr>
          <p:cNvPicPr preferRelativeResize="0"/>
          <p:nvPr/>
        </p:nvPicPr>
        <p:blipFill rotWithShape="1">
          <a:blip r:embed="rId3">
            <a:alphaModFix/>
          </a:blip>
          <a:srcRect/>
          <a:stretch/>
        </p:blipFill>
        <p:spPr>
          <a:xfrm>
            <a:off x="10945906" y="99102"/>
            <a:ext cx="1047899" cy="743579"/>
          </a:xfrm>
          <a:prstGeom prst="rect">
            <a:avLst/>
          </a:prstGeom>
          <a:noFill/>
          <a:ln>
            <a:noFill/>
          </a:ln>
        </p:spPr>
      </p:pic>
      <p:pic>
        <p:nvPicPr>
          <p:cNvPr id="13" name="Picture 12">
            <a:extLst>
              <a:ext uri="{FF2B5EF4-FFF2-40B4-BE49-F238E27FC236}">
                <a16:creationId xmlns:a16="http://schemas.microsoft.com/office/drawing/2014/main" id="{84D46671-4DC0-400E-9E78-3AB99B4BE8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007" y="99102"/>
            <a:ext cx="1408217" cy="949769"/>
          </a:xfrm>
          <a:prstGeom prst="rect">
            <a:avLst/>
          </a:prstGeom>
        </p:spPr>
      </p:pic>
      <p:sp>
        <p:nvSpPr>
          <p:cNvPr id="16" name="TextBox 15">
            <a:extLst>
              <a:ext uri="{FF2B5EF4-FFF2-40B4-BE49-F238E27FC236}">
                <a16:creationId xmlns:a16="http://schemas.microsoft.com/office/drawing/2014/main" id="{526D6F9B-EE47-49E1-9EFB-38D99494CC27}"/>
              </a:ext>
            </a:extLst>
          </p:cNvPr>
          <p:cNvSpPr txBox="1"/>
          <p:nvPr/>
        </p:nvSpPr>
        <p:spPr>
          <a:xfrm>
            <a:off x="2092879" y="1344706"/>
            <a:ext cx="8516471" cy="830997"/>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ELECTRONICS AND COMMUNICATION ENGINEERING</a:t>
            </a:r>
            <a:endParaRPr lang="en-IN" sz="2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D6015D2-F3AA-4327-8F19-0DD76FF38E72}"/>
              </a:ext>
            </a:extLst>
          </p:cNvPr>
          <p:cNvSpPr txBox="1"/>
          <p:nvPr/>
        </p:nvSpPr>
        <p:spPr>
          <a:xfrm>
            <a:off x="2259106" y="2175703"/>
            <a:ext cx="7503459" cy="1200329"/>
          </a:xfrm>
          <a:prstGeom prst="rect">
            <a:avLst/>
          </a:prstGeom>
          <a:noFill/>
        </p:spPr>
        <p:txBody>
          <a:bodyPr wrap="square">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MINOR PROJECT-IV</a:t>
            </a:r>
          </a:p>
          <a:p>
            <a:pPr algn="ctr"/>
            <a:r>
              <a:rPr lang="en-US" sz="2400" b="1" dirty="0">
                <a:solidFill>
                  <a:srgbClr val="C00000"/>
                </a:solidFill>
                <a:latin typeface="Times New Roman" panose="02020603050405020304" pitchFamily="18" charset="0"/>
                <a:cs typeface="Times New Roman" panose="02020603050405020304" pitchFamily="18" charset="0"/>
              </a:rPr>
              <a:t>BATCH-12</a:t>
            </a:r>
          </a:p>
          <a:p>
            <a:pPr algn="ctr"/>
            <a:r>
              <a:rPr lang="en-US" sz="2400" b="1" dirty="0">
                <a:solidFill>
                  <a:schemeClr val="bg2">
                    <a:lumMod val="10000"/>
                  </a:schemeClr>
                </a:solidFill>
                <a:latin typeface="Times New Roman" panose="02020603050405020304" pitchFamily="18" charset="0"/>
                <a:cs typeface="Times New Roman" panose="02020603050405020304" pitchFamily="18" charset="0"/>
              </a:rPr>
              <a:t> FINAL REVIEW</a:t>
            </a:r>
          </a:p>
        </p:txBody>
      </p:sp>
      <p:sp>
        <p:nvSpPr>
          <p:cNvPr id="20" name="TextBox 19">
            <a:extLst>
              <a:ext uri="{FF2B5EF4-FFF2-40B4-BE49-F238E27FC236}">
                <a16:creationId xmlns:a16="http://schemas.microsoft.com/office/drawing/2014/main" id="{3BC978AC-3C8C-4E43-A37C-D41C25C90317}"/>
              </a:ext>
            </a:extLst>
          </p:cNvPr>
          <p:cNvSpPr txBox="1"/>
          <p:nvPr/>
        </p:nvSpPr>
        <p:spPr>
          <a:xfrm>
            <a:off x="2819399" y="3481968"/>
            <a:ext cx="6382871" cy="1569660"/>
          </a:xfrm>
          <a:prstGeom prst="rect">
            <a:avLst/>
          </a:prstGeom>
          <a:noFill/>
        </p:spPr>
        <p:txBody>
          <a:bodyPr wrap="square">
            <a:sp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A LOW POWER PSEUDO-NMOS BASED 4:2 COMPRESSOR DESIGN</a:t>
            </a:r>
          </a:p>
          <a:p>
            <a:pPr algn="ctr"/>
            <a:endParaRPr lang="en-US" sz="2400" b="1" dirty="0">
              <a:latin typeface="Times New Roman" panose="02020603050405020304" pitchFamily="18" charset="0"/>
              <a:cs typeface="Times New Roman" panose="02020603050405020304" pitchFamily="18" charset="0"/>
            </a:endParaRPr>
          </a:p>
          <a:p>
            <a:pPr algn="ctr"/>
            <a:endParaRPr lang="en-US" sz="2400"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89CD138F-5C6F-44AB-9800-4C51B8AEF47C}"/>
              </a:ext>
            </a:extLst>
          </p:cNvPr>
          <p:cNvSpPr txBox="1"/>
          <p:nvPr/>
        </p:nvSpPr>
        <p:spPr>
          <a:xfrm>
            <a:off x="311951" y="4621613"/>
            <a:ext cx="5014896" cy="1815882"/>
          </a:xfrm>
          <a:prstGeom prst="rect">
            <a:avLst/>
          </a:prstGeom>
          <a:noFill/>
        </p:spPr>
        <p:txBody>
          <a:bodyPr wrap="square">
            <a:spAutoFit/>
          </a:bodyPr>
          <a:lstStyle/>
          <a:p>
            <a:pPr marL="0" marR="0" lvl="0" indent="0" defTabSz="914400" rtl="0" eaLnBrk="1" fontAlgn="base" latinLnBrk="0" hangingPunct="1">
              <a:lnSpc>
                <a:spcPct val="100000"/>
              </a:lnSpc>
              <a:spcBef>
                <a:spcPct val="0"/>
              </a:spcBef>
              <a:spcAft>
                <a:spcPct val="0"/>
              </a:spcAft>
              <a:buClrTx/>
              <a:buSzTx/>
              <a:tabLst/>
            </a:pPr>
            <a:r>
              <a:rPr lang="en-IN" sz="2200" b="1" dirty="0">
                <a:solidFill>
                  <a:schemeClr val="accent2">
                    <a:lumMod val="50000"/>
                  </a:schemeClr>
                </a:solidFill>
                <a:latin typeface="Times New Roman" panose="02020603050405020304" pitchFamily="18" charset="0"/>
                <a:cs typeface="Times New Roman" panose="02020603050405020304" pitchFamily="18" charset="0"/>
              </a:rPr>
              <a:t>PRESENTED BY:</a:t>
            </a:r>
            <a:endParaRPr lang="en-IN" sz="1800" b="1" dirty="0">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tabLst/>
            </a:pPr>
            <a:r>
              <a:rPr lang="en-IN" sz="1800" b="1" dirty="0">
                <a:latin typeface="Times New Roman" panose="02020603050405020304" pitchFamily="18" charset="0"/>
                <a:cs typeface="Times New Roman" panose="02020603050405020304" pitchFamily="18" charset="0"/>
              </a:rPr>
              <a:t>   MONISHA A                       - 927621BEC129</a:t>
            </a:r>
          </a:p>
          <a:p>
            <a:pPr marL="0" marR="0" lvl="0" indent="0" algn="just" defTabSz="914400" rtl="0" eaLnBrk="1" fontAlgn="base" latinLnBrk="0" hangingPunct="1">
              <a:lnSpc>
                <a:spcPct val="100000"/>
              </a:lnSpc>
              <a:spcBef>
                <a:spcPct val="0"/>
              </a:spcBef>
              <a:spcAft>
                <a:spcPct val="0"/>
              </a:spcAft>
              <a:buClrTx/>
              <a:buSzTx/>
              <a:tabLst/>
            </a:pPr>
            <a:r>
              <a:rPr lang="en-IN" b="1" dirty="0">
                <a:latin typeface="Times New Roman" panose="02020603050405020304" pitchFamily="18" charset="0"/>
                <a:cs typeface="Times New Roman" panose="02020603050405020304" pitchFamily="18" charset="0"/>
              </a:rPr>
              <a:t>   POOJA SHREE M             - 927621BEC146</a:t>
            </a:r>
          </a:p>
          <a:p>
            <a:pPr marL="0" marR="0" lvl="0" indent="0" algn="just" defTabSz="914400" rtl="0" eaLnBrk="1" fontAlgn="base" latinLnBrk="0" hangingPunct="1">
              <a:lnSpc>
                <a:spcPct val="100000"/>
              </a:lnSpc>
              <a:spcBef>
                <a:spcPct val="0"/>
              </a:spcBef>
              <a:spcAft>
                <a:spcPct val="0"/>
              </a:spcAft>
              <a:buClrTx/>
              <a:buSzTx/>
              <a:tabLst/>
            </a:pPr>
            <a:r>
              <a:rPr lang="en-IN" sz="1800" b="1" dirty="0">
                <a:latin typeface="Times New Roman" panose="02020603050405020304" pitchFamily="18" charset="0"/>
                <a:cs typeface="Times New Roman" panose="02020603050405020304" pitchFamily="18" charset="0"/>
              </a:rPr>
              <a:t>   SASIREKHA T                   - </a:t>
            </a:r>
            <a:r>
              <a:rPr lang="en-IN" b="1" dirty="0">
                <a:latin typeface="Times New Roman" panose="02020603050405020304" pitchFamily="18" charset="0"/>
                <a:cs typeface="Times New Roman" panose="02020603050405020304" pitchFamily="18" charset="0"/>
              </a:rPr>
              <a:t>927621BEC189</a:t>
            </a:r>
          </a:p>
          <a:p>
            <a:pPr marL="0" marR="0" lvl="0" indent="0" algn="just" defTabSz="914400" rtl="0" eaLnBrk="1" fontAlgn="base" latinLnBrk="0" hangingPunct="1">
              <a:lnSpc>
                <a:spcPct val="100000"/>
              </a:lnSpc>
              <a:spcBef>
                <a:spcPct val="0"/>
              </a:spcBef>
              <a:spcAft>
                <a:spcPct val="0"/>
              </a:spcAft>
              <a:buClrTx/>
              <a:buSzTx/>
              <a:tabLst/>
            </a:pPr>
            <a:r>
              <a:rPr lang="en-IN" sz="1800" b="1" dirty="0">
                <a:latin typeface="Times New Roman" panose="02020603050405020304" pitchFamily="18" charset="0"/>
                <a:cs typeface="Times New Roman" panose="02020603050405020304" pitchFamily="18" charset="0"/>
              </a:rPr>
              <a:t>   SATHIYADHARSHINI B - </a:t>
            </a:r>
            <a:r>
              <a:rPr lang="en-IN" b="1" dirty="0">
                <a:latin typeface="Times New Roman" panose="02020603050405020304" pitchFamily="18" charset="0"/>
                <a:cs typeface="Times New Roman" panose="02020603050405020304" pitchFamily="18" charset="0"/>
              </a:rPr>
              <a:t> 927621BEC190</a:t>
            </a:r>
            <a:endParaRPr lang="en-IN" sz="1800" b="1" dirty="0">
              <a:latin typeface="Times New Roman" panose="02020603050405020304" pitchFamily="18" charset="0"/>
              <a:cs typeface="Times New Roman" panose="02020603050405020304" pitchFamily="18" charset="0"/>
            </a:endParaRPr>
          </a:p>
          <a:p>
            <a:pPr marL="0" marR="0" lvl="0" indent="0" defTabSz="914400" rtl="0" eaLnBrk="1" fontAlgn="base" latinLnBrk="0" hangingPunct="1">
              <a:lnSpc>
                <a:spcPct val="100000"/>
              </a:lnSpc>
              <a:spcBef>
                <a:spcPct val="0"/>
              </a:spcBef>
              <a:spcAft>
                <a:spcPct val="0"/>
              </a:spcAft>
              <a:buClrTx/>
              <a:buSzTx/>
              <a:tabLst/>
            </a:pPr>
            <a:endParaRPr lang="en-IN" sz="1800"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D5B9B816-1BB4-4743-AF9B-1A103840030D}"/>
              </a:ext>
            </a:extLst>
          </p:cNvPr>
          <p:cNvSpPr txBox="1"/>
          <p:nvPr/>
        </p:nvSpPr>
        <p:spPr>
          <a:xfrm flipH="1">
            <a:off x="8534858" y="4621613"/>
            <a:ext cx="3414580" cy="1569660"/>
          </a:xfrm>
          <a:prstGeom prst="rect">
            <a:avLst/>
          </a:prstGeom>
          <a:noFill/>
        </p:spPr>
        <p:txBody>
          <a:bodyPr wrap="square">
            <a:spAutoFit/>
          </a:bodyPr>
          <a:lstStyle/>
          <a:p>
            <a:endParaRPr lang="en-US" sz="2000" b="1" dirty="0">
              <a:solidFill>
                <a:schemeClr val="accent1"/>
              </a:solidFill>
              <a:latin typeface="Bahnschrift SemiBold Condensed" panose="020B0502040204020203" pitchFamily="34" charset="0"/>
            </a:endParaRPr>
          </a:p>
          <a:p>
            <a:r>
              <a:rPr lang="en-US" sz="2200" b="1" dirty="0">
                <a:solidFill>
                  <a:schemeClr val="accent2">
                    <a:lumMod val="50000"/>
                  </a:schemeClr>
                </a:solidFill>
                <a:latin typeface="Times New Roman" panose="02020603050405020304" pitchFamily="18" charset="0"/>
                <a:cs typeface="Times New Roman" panose="02020603050405020304" pitchFamily="18" charset="0"/>
              </a:rPr>
              <a:t>GUIDED BY:</a:t>
            </a:r>
          </a:p>
          <a:p>
            <a:r>
              <a:rPr lang="en-US" b="1" dirty="0">
                <a:latin typeface="Times New Roman" panose="02020603050405020304" pitchFamily="18" charset="0"/>
                <a:cs typeface="Times New Roman" panose="02020603050405020304" pitchFamily="18" charset="0"/>
              </a:rPr>
              <a:t>  MS.S.KAVITHA</a:t>
            </a:r>
          </a:p>
          <a:p>
            <a:r>
              <a:rPr lang="en-US" dirty="0"/>
              <a:t>  </a:t>
            </a:r>
            <a:r>
              <a:rPr lang="en-US" sz="1800" b="1" dirty="0">
                <a:effectLst/>
                <a:latin typeface="Times New Roman" panose="02020603050405020304" pitchFamily="18" charset="0"/>
                <a:ea typeface="Times New Roman" panose="02020603050405020304" pitchFamily="18" charset="0"/>
              </a:rPr>
              <a:t>Assistant</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Professor ,ECE</a:t>
            </a:r>
            <a:br>
              <a:rPr lang="en-US" dirty="0"/>
            </a:br>
            <a:endParaRPr lang="en-US" dirty="0"/>
          </a:p>
        </p:txBody>
      </p:sp>
    </p:spTree>
    <p:extLst>
      <p:ext uri="{BB962C8B-B14F-4D97-AF65-F5344CB8AC3E}">
        <p14:creationId xmlns:p14="http://schemas.microsoft.com/office/powerpoint/2010/main" val="211923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7.png">
            <a:extLst>
              <a:ext uri="{FF2B5EF4-FFF2-40B4-BE49-F238E27FC236}">
                <a16:creationId xmlns:a16="http://schemas.microsoft.com/office/drawing/2014/main" id="{13CB571B-AE2E-47F5-6488-12B796AEBC94}"/>
              </a:ext>
            </a:extLst>
          </p:cNvPr>
          <p:cNvPicPr>
            <a:picLocks noGrp="1" noChangeAspect="1"/>
          </p:cNvPicPr>
          <p:nvPr>
            <p:ph idx="1"/>
          </p:nvPr>
        </p:nvPicPr>
        <p:blipFill>
          <a:blip r:embed="rId2" cstate="print"/>
          <a:stretch>
            <a:fillRect/>
          </a:stretch>
        </p:blipFill>
        <p:spPr>
          <a:xfrm>
            <a:off x="400175" y="2220686"/>
            <a:ext cx="5422129" cy="2240154"/>
          </a:xfrm>
          <a:prstGeom prst="rect">
            <a:avLst/>
          </a:prstGeom>
        </p:spPr>
      </p:pic>
      <p:pic>
        <p:nvPicPr>
          <p:cNvPr id="9" name="image8.jpeg">
            <a:extLst>
              <a:ext uri="{FF2B5EF4-FFF2-40B4-BE49-F238E27FC236}">
                <a16:creationId xmlns:a16="http://schemas.microsoft.com/office/drawing/2014/main" id="{A5DEB317-41FE-9238-9907-27B1093257B3}"/>
              </a:ext>
            </a:extLst>
          </p:cNvPr>
          <p:cNvPicPr>
            <a:picLocks noChangeAspect="1"/>
          </p:cNvPicPr>
          <p:nvPr/>
        </p:nvPicPr>
        <p:blipFill>
          <a:blip r:embed="rId3" cstate="print"/>
          <a:stretch>
            <a:fillRect/>
          </a:stretch>
        </p:blipFill>
        <p:spPr>
          <a:xfrm>
            <a:off x="6186695" y="2131272"/>
            <a:ext cx="5679777" cy="2420465"/>
          </a:xfrm>
          <a:prstGeom prst="rect">
            <a:avLst/>
          </a:prstGeom>
        </p:spPr>
      </p:pic>
      <p:sp>
        <p:nvSpPr>
          <p:cNvPr id="3" name="TextBox 2">
            <a:extLst>
              <a:ext uri="{FF2B5EF4-FFF2-40B4-BE49-F238E27FC236}">
                <a16:creationId xmlns:a16="http://schemas.microsoft.com/office/drawing/2014/main" id="{B96F04A4-5CD8-2D80-C628-8930586A1194}"/>
              </a:ext>
            </a:extLst>
          </p:cNvPr>
          <p:cNvSpPr txBox="1"/>
          <p:nvPr/>
        </p:nvSpPr>
        <p:spPr>
          <a:xfrm>
            <a:off x="1119673" y="809254"/>
            <a:ext cx="4898572"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OUTPUT</a:t>
            </a:r>
          </a:p>
        </p:txBody>
      </p:sp>
      <p:sp>
        <p:nvSpPr>
          <p:cNvPr id="4" name="TextBox 3">
            <a:extLst>
              <a:ext uri="{FF2B5EF4-FFF2-40B4-BE49-F238E27FC236}">
                <a16:creationId xmlns:a16="http://schemas.microsoft.com/office/drawing/2014/main" id="{5C27E7DA-F5B0-7FC4-CD8E-3A3A63B69A03}"/>
              </a:ext>
            </a:extLst>
          </p:cNvPr>
          <p:cNvSpPr txBox="1"/>
          <p:nvPr/>
        </p:nvSpPr>
        <p:spPr>
          <a:xfrm>
            <a:off x="596117" y="4726728"/>
            <a:ext cx="5422128"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Simulation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Waveform</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Proposed </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4-2</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Compressor</a:t>
            </a:r>
            <a:endParaRPr lang="en-IN" dirty="0"/>
          </a:p>
        </p:txBody>
      </p:sp>
      <p:sp>
        <p:nvSpPr>
          <p:cNvPr id="5" name="TextBox 4">
            <a:extLst>
              <a:ext uri="{FF2B5EF4-FFF2-40B4-BE49-F238E27FC236}">
                <a16:creationId xmlns:a16="http://schemas.microsoft.com/office/drawing/2014/main" id="{BE8837E6-27AE-5485-5339-67C2701D421D}"/>
              </a:ext>
            </a:extLst>
          </p:cNvPr>
          <p:cNvSpPr txBox="1"/>
          <p:nvPr/>
        </p:nvSpPr>
        <p:spPr>
          <a:xfrm>
            <a:off x="6977231" y="4726728"/>
            <a:ext cx="4889241" cy="369332"/>
          </a:xfrm>
          <a:prstGeom prst="rect">
            <a:avLst/>
          </a:prstGeom>
          <a:noFill/>
        </p:spPr>
        <p:txBody>
          <a:bodyPr wrap="square" rtlCol="0">
            <a:spAutoFit/>
          </a:bodyPr>
          <a:lstStyle/>
          <a:p>
            <a:pPr>
              <a:spcBef>
                <a:spcPts val="380"/>
              </a:spcBef>
            </a:pPr>
            <a:r>
              <a:rPr lang="en-US" sz="1800" dirty="0">
                <a:effectLst/>
                <a:latin typeface="Times New Roman" panose="02020603050405020304" pitchFamily="18" charset="0"/>
                <a:ea typeface="Times New Roman" panose="02020603050405020304" pitchFamily="18" charset="0"/>
              </a:rPr>
              <a:t>Power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Measurement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4-2</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Compressor</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316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6219DCA-55EC-BCF3-E10A-5FA5AB8B98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940" y="4688148"/>
            <a:ext cx="4170284" cy="1413510"/>
          </a:xfrm>
          <a:prstGeom prst="rect">
            <a:avLst/>
          </a:prstGeom>
        </p:spPr>
      </p:pic>
      <p:pic>
        <p:nvPicPr>
          <p:cNvPr id="3" name="image9.jpeg">
            <a:extLst>
              <a:ext uri="{FF2B5EF4-FFF2-40B4-BE49-F238E27FC236}">
                <a16:creationId xmlns:a16="http://schemas.microsoft.com/office/drawing/2014/main" id="{AEC0FFB6-05D3-95EB-5F5C-A4762BFEE4FE}"/>
              </a:ext>
            </a:extLst>
          </p:cNvPr>
          <p:cNvPicPr>
            <a:picLocks noChangeAspect="1"/>
          </p:cNvPicPr>
          <p:nvPr/>
        </p:nvPicPr>
        <p:blipFill>
          <a:blip r:embed="rId3" cstate="print"/>
          <a:stretch>
            <a:fillRect/>
          </a:stretch>
        </p:blipFill>
        <p:spPr>
          <a:xfrm>
            <a:off x="774940" y="1220233"/>
            <a:ext cx="4170284" cy="1449576"/>
          </a:xfrm>
          <a:prstGeom prst="rect">
            <a:avLst/>
          </a:prstGeom>
        </p:spPr>
      </p:pic>
      <p:sp>
        <p:nvSpPr>
          <p:cNvPr id="4" name="TextBox 3">
            <a:extLst>
              <a:ext uri="{FF2B5EF4-FFF2-40B4-BE49-F238E27FC236}">
                <a16:creationId xmlns:a16="http://schemas.microsoft.com/office/drawing/2014/main" id="{1474C9C8-22E6-024A-1043-5948EF9FDB29}"/>
              </a:ext>
            </a:extLst>
          </p:cNvPr>
          <p:cNvSpPr txBox="1"/>
          <p:nvPr/>
        </p:nvSpPr>
        <p:spPr>
          <a:xfrm>
            <a:off x="5517502" y="1803099"/>
            <a:ext cx="4718180" cy="646331"/>
          </a:xfrm>
          <a:prstGeom prst="rect">
            <a:avLst/>
          </a:prstGeom>
          <a:noFill/>
        </p:spPr>
        <p:txBody>
          <a:bodyPr wrap="square" rtlCol="0">
            <a:spAutoFit/>
          </a:bodyPr>
          <a:lstStyle/>
          <a:p>
            <a:pPr marL="83820"/>
            <a:r>
              <a:rPr lang="en-US" sz="1800" dirty="0">
                <a:effectLst/>
                <a:latin typeface="Times New Roman" panose="02020603050405020304" pitchFamily="18" charset="0"/>
                <a:ea typeface="Times New Roman" panose="02020603050405020304" pitchFamily="18" charset="0"/>
              </a:rPr>
              <a:t>Current</a:t>
            </a:r>
            <a:r>
              <a:rPr lang="en-US" sz="1800" spc="1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Measurement of</a:t>
            </a:r>
            <a:r>
              <a:rPr lang="en-US" sz="1800" spc="-20" dirty="0">
                <a:effectLst/>
                <a:latin typeface="Times New Roman" panose="02020603050405020304" pitchFamily="18" charset="0"/>
                <a:ea typeface="Times New Roman" panose="02020603050405020304" pitchFamily="18" charset="0"/>
              </a:rPr>
              <a:t> </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4-2</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Compressor</a:t>
            </a:r>
            <a:endParaRPr lang="en-IN" sz="1800" dirty="0">
              <a:effectLst/>
              <a:latin typeface="Times New Roman" panose="02020603050405020304" pitchFamily="18" charset="0"/>
              <a:ea typeface="Times New Roman" panose="02020603050405020304" pitchFamily="18" charset="0"/>
            </a:endParaRPr>
          </a:p>
          <a:p>
            <a:pPr marL="83820"/>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1E36946A-4D31-DF01-504D-EE1F657C0D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940" y="2947213"/>
            <a:ext cx="4170284" cy="1452880"/>
          </a:xfrm>
          <a:prstGeom prst="rect">
            <a:avLst/>
          </a:prstGeom>
        </p:spPr>
      </p:pic>
      <p:sp>
        <p:nvSpPr>
          <p:cNvPr id="7" name="TextBox 6">
            <a:extLst>
              <a:ext uri="{FF2B5EF4-FFF2-40B4-BE49-F238E27FC236}">
                <a16:creationId xmlns:a16="http://schemas.microsoft.com/office/drawing/2014/main" id="{215B5196-97C4-61E2-D06F-5F214F88F4C8}"/>
              </a:ext>
            </a:extLst>
          </p:cNvPr>
          <p:cNvSpPr txBox="1"/>
          <p:nvPr/>
        </p:nvSpPr>
        <p:spPr>
          <a:xfrm>
            <a:off x="5517502" y="3290672"/>
            <a:ext cx="5469293" cy="369332"/>
          </a:xfrm>
          <a:prstGeom prst="rect">
            <a:avLst/>
          </a:prstGeom>
          <a:noFill/>
        </p:spPr>
        <p:txBody>
          <a:bodyPr wrap="square" rtlCol="0">
            <a:spAutoFit/>
          </a:bodyPr>
          <a:lstStyle/>
          <a:p>
            <a:pPr marL="83820"/>
            <a:r>
              <a:rPr lang="en-US" sz="1800" dirty="0">
                <a:effectLst/>
                <a:latin typeface="Times New Roman" panose="02020603050405020304" pitchFamily="18" charset="0"/>
                <a:ea typeface="Times New Roman" panose="02020603050405020304" pitchFamily="18" charset="0"/>
              </a:rPr>
              <a:t>power</a:t>
            </a:r>
            <a:r>
              <a:rPr lang="en-US" sz="1800" spc="1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Measurement of</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the proposed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4-2</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Compressor</a:t>
            </a:r>
            <a:endParaRPr lang="en-IN" sz="18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69C2D771-8EBD-699D-27A1-09828810AA72}"/>
              </a:ext>
            </a:extLst>
          </p:cNvPr>
          <p:cNvSpPr txBox="1"/>
          <p:nvPr/>
        </p:nvSpPr>
        <p:spPr>
          <a:xfrm>
            <a:off x="5642138" y="4870579"/>
            <a:ext cx="5469293" cy="369332"/>
          </a:xfrm>
          <a:prstGeom prst="rect">
            <a:avLst/>
          </a:prstGeom>
          <a:noFill/>
        </p:spPr>
        <p:txBody>
          <a:bodyPr wrap="square" rtlCol="0">
            <a:spAutoFit/>
          </a:bodyPr>
          <a:lstStyle/>
          <a:p>
            <a:pPr marL="83820"/>
            <a:r>
              <a:rPr lang="en-US" sz="1800">
                <a:effectLst/>
                <a:latin typeface="Times New Roman" panose="02020603050405020304" pitchFamily="18" charset="0"/>
                <a:ea typeface="Times New Roman" panose="02020603050405020304" pitchFamily="18" charset="0"/>
              </a:rPr>
              <a:t>Current</a:t>
            </a:r>
            <a:r>
              <a:rPr lang="en-US" sz="1800" spc="18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Measurement of</a:t>
            </a:r>
            <a:r>
              <a:rPr lang="en-US" sz="1800" spc="-20">
                <a:effectLst/>
                <a:latin typeface="Times New Roman" panose="02020603050405020304" pitchFamily="18" charset="0"/>
                <a:ea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rPr>
              <a:t>the proposed</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4-2</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Compressor</a:t>
            </a:r>
            <a:endParaRPr lang="en-IN" sz="180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EC7F5ED2-2F1F-2B9C-17F1-A983763CFCED}"/>
              </a:ext>
            </a:extLst>
          </p:cNvPr>
          <p:cNvSpPr txBox="1"/>
          <p:nvPr/>
        </p:nvSpPr>
        <p:spPr>
          <a:xfrm>
            <a:off x="969466" y="234943"/>
            <a:ext cx="8090557" cy="707886"/>
          </a:xfrm>
          <a:prstGeom prst="rect">
            <a:avLst/>
          </a:prstGeom>
          <a:noFill/>
        </p:spPr>
        <p:txBody>
          <a:bodyPr wrap="square">
            <a:spAutoFit/>
          </a:bodyPr>
          <a:lstStyle/>
          <a:p>
            <a:r>
              <a:rPr lang="en-IN" sz="4000" dirty="0">
                <a:latin typeface="Times New Roman" panose="02020603050405020304" pitchFamily="18" charset="0"/>
                <a:cs typeface="Times New Roman" panose="02020603050405020304" pitchFamily="18" charset="0"/>
              </a:rPr>
              <a:t>PROPOSED OUTPUT</a:t>
            </a:r>
            <a:endParaRPr lang="en-IN" sz="4000" dirty="0"/>
          </a:p>
        </p:txBody>
      </p:sp>
    </p:spTree>
    <p:extLst>
      <p:ext uri="{BB962C8B-B14F-4D97-AF65-F5344CB8AC3E}">
        <p14:creationId xmlns:p14="http://schemas.microsoft.com/office/powerpoint/2010/main" val="260677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2863-C95A-2DCD-1E52-7427DC16FF7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8AAC4CED-D9A9-6AFB-0D42-11F0604D3081}"/>
              </a:ext>
            </a:extLst>
          </p:cNvPr>
          <p:cNvSpPr>
            <a:spLocks noGrp="1"/>
          </p:cNvSpPr>
          <p:nvPr>
            <p:ph idx="1"/>
          </p:nvPr>
        </p:nvSpPr>
        <p:spPr/>
        <p:txBody>
          <a:bodyPr/>
          <a:lstStyle/>
          <a:p>
            <a:pPr>
              <a:buFont typeface="Wingdings" panose="05000000000000000000" pitchFamily="2" charset="2"/>
              <a:buChar char="Ø"/>
            </a:pPr>
            <a:r>
              <a:rPr lang="en-US" sz="1800" b="0" i="0" dirty="0">
                <a:solidFill>
                  <a:srgbClr val="0D0D0D"/>
                </a:solidFill>
                <a:effectLst/>
                <a:latin typeface="Times New Roman" panose="02020603050405020304" pitchFamily="18" charset="0"/>
                <a:cs typeface="Times New Roman" panose="02020603050405020304" pitchFamily="18" charset="0"/>
              </a:rPr>
              <a:t>In summary, the project successfully designed a low-power 4:2 compressor using pseudo-NMOS logic. </a:t>
            </a:r>
          </a:p>
          <a:p>
            <a:pPr>
              <a:buFont typeface="Wingdings" panose="05000000000000000000" pitchFamily="2" charset="2"/>
              <a:buChar char="Ø"/>
            </a:pPr>
            <a:r>
              <a:rPr lang="en-US" sz="1800" b="0" i="0" dirty="0">
                <a:solidFill>
                  <a:srgbClr val="0D0D0D"/>
                </a:solidFill>
                <a:effectLst/>
                <a:latin typeface="Times New Roman" panose="02020603050405020304" pitchFamily="18" charset="0"/>
                <a:cs typeface="Times New Roman" panose="02020603050405020304" pitchFamily="18" charset="0"/>
              </a:rPr>
              <a:t>By prioritizing power efficiency and maintaining performance, it effectively reduces four input bits to two output bits. The compressor's optimized design minimizes area usage, facilitating seamless integration into digital circuits. </a:t>
            </a:r>
          </a:p>
          <a:p>
            <a:pPr>
              <a:buFont typeface="Wingdings" panose="05000000000000000000" pitchFamily="2" charset="2"/>
              <a:buChar char="Ø"/>
            </a:pPr>
            <a:r>
              <a:rPr lang="en-US" sz="1800" b="0" i="0" dirty="0">
                <a:solidFill>
                  <a:srgbClr val="0D0D0D"/>
                </a:solidFill>
                <a:effectLst/>
                <a:latin typeface="Times New Roman" panose="02020603050405020304" pitchFamily="18" charset="0"/>
                <a:cs typeface="Times New Roman" panose="02020603050405020304" pitchFamily="18" charset="0"/>
              </a:rPr>
              <a:t>Overall, this project contributes to advancing energy-efficient solutions for modern VLSI technologies</a:t>
            </a:r>
            <a:r>
              <a:rPr lang="en-US" b="0" i="0" dirty="0">
                <a:solidFill>
                  <a:srgbClr val="0D0D0D"/>
                </a:solidFill>
                <a:effectLst/>
                <a:latin typeface="Söhne"/>
              </a:rPr>
              <a:t>.</a:t>
            </a:r>
            <a:endParaRPr lang="en-US" dirty="0"/>
          </a:p>
        </p:txBody>
      </p:sp>
    </p:spTree>
    <p:extLst>
      <p:ext uri="{BB962C8B-B14F-4D97-AF65-F5344CB8AC3E}">
        <p14:creationId xmlns:p14="http://schemas.microsoft.com/office/powerpoint/2010/main" val="100514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C96B-E33C-F189-3210-CE7AA8AC896B}"/>
              </a:ext>
            </a:extLst>
          </p:cNvPr>
          <p:cNvSpPr>
            <a:spLocks noGrp="1"/>
          </p:cNvSpPr>
          <p:nvPr>
            <p:ph type="title"/>
          </p:nvPr>
        </p:nvSpPr>
        <p:spPr>
          <a:xfrm>
            <a:off x="1074899" y="1023068"/>
            <a:ext cx="8802568" cy="678024"/>
          </a:xfrm>
        </p:spPr>
        <p:txBody>
          <a:bodyPr>
            <a:normAutofit/>
          </a:bodyPr>
          <a:lstStyle/>
          <a:p>
            <a:r>
              <a:rPr lang="en-IN" sz="40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B6D3733D-58A6-A00F-C307-8F83A3873513}"/>
              </a:ext>
            </a:extLst>
          </p:cNvPr>
          <p:cNvSpPr>
            <a:spLocks noGrp="1"/>
          </p:cNvSpPr>
          <p:nvPr>
            <p:ph idx="1"/>
          </p:nvPr>
        </p:nvSpPr>
        <p:spPr>
          <a:xfrm>
            <a:off x="1203649" y="1932438"/>
            <a:ext cx="10356980" cy="4083698"/>
          </a:xfrm>
        </p:spPr>
        <p:txBody>
          <a:bodyPr>
            <a:normAutofit fontScale="92500" lnSpcReduction="20000"/>
          </a:bodyPr>
          <a:lstStyle/>
          <a:p>
            <a:r>
              <a:rPr lang="en-US" sz="1800" dirty="0">
                <a:effectLst/>
                <a:latin typeface="Times New Roman" panose="02020603050405020304" pitchFamily="18" charset="0"/>
                <a:ea typeface="Times New Roman" panose="02020603050405020304" pitchFamily="18" charset="0"/>
              </a:rPr>
              <a:t> </a:t>
            </a:r>
          </a:p>
          <a:p>
            <a:r>
              <a:rPr lang="en-US" sz="1800" dirty="0">
                <a:effectLst/>
                <a:latin typeface="Times New Roman" panose="02020603050405020304" pitchFamily="18" charset="0"/>
                <a:ea typeface="Times New Roman" panose="02020603050405020304" pitchFamily="18" charset="0"/>
              </a:rPr>
              <a:t>[1</a:t>
            </a:r>
            <a:r>
              <a:rPr lang="en-US" sz="1900" dirty="0">
                <a:effectLst/>
                <a:latin typeface="Times New Roman" panose="02020603050405020304" pitchFamily="18" charset="0"/>
                <a:ea typeface="Times New Roman" panose="02020603050405020304" pitchFamily="18" charset="0"/>
              </a:rPr>
              <a:t>] V. S. </a:t>
            </a:r>
            <a:r>
              <a:rPr lang="en-US" sz="1900" dirty="0" err="1">
                <a:effectLst/>
                <a:latin typeface="Times New Roman" panose="02020603050405020304" pitchFamily="18" charset="0"/>
                <a:ea typeface="Times New Roman" panose="02020603050405020304" pitchFamily="18" charset="0"/>
              </a:rPr>
              <a:t>Nagaraju</a:t>
            </a:r>
            <a:r>
              <a:rPr lang="en-US" sz="1900" dirty="0">
                <a:effectLst/>
                <a:latin typeface="Times New Roman" panose="02020603050405020304" pitchFamily="18" charset="0"/>
                <a:ea typeface="Times New Roman" panose="02020603050405020304" pitchFamily="18" charset="0"/>
              </a:rPr>
              <a:t>, P. Ashok </a:t>
            </a:r>
            <a:r>
              <a:rPr lang="en-US" sz="1900" dirty="0" err="1">
                <a:effectLst/>
                <a:latin typeface="Times New Roman" panose="02020603050405020304" pitchFamily="18" charset="0"/>
                <a:ea typeface="Times New Roman" panose="02020603050405020304" pitchFamily="18" charset="0"/>
              </a:rPr>
              <a:t>Babu</a:t>
            </a:r>
            <a:r>
              <a:rPr lang="en-US" sz="1900" dirty="0">
                <a:effectLst/>
                <a:latin typeface="Times New Roman" panose="02020603050405020304" pitchFamily="18" charset="0"/>
                <a:ea typeface="Times New Roman" panose="02020603050405020304" pitchFamily="18" charset="0"/>
              </a:rPr>
              <a:t>, B. </a:t>
            </a:r>
            <a:r>
              <a:rPr lang="en-US" sz="1900" dirty="0" err="1">
                <a:effectLst/>
                <a:latin typeface="Times New Roman" panose="02020603050405020304" pitchFamily="18" charset="0"/>
                <a:ea typeface="Times New Roman" panose="02020603050405020304" pitchFamily="18" charset="0"/>
              </a:rPr>
              <a:t>Sadgurbabu</a:t>
            </a:r>
            <a:r>
              <a:rPr lang="en-US" sz="1900" dirty="0">
                <a:effectLst/>
                <a:latin typeface="Times New Roman" panose="02020603050405020304" pitchFamily="18" charset="0"/>
                <a:ea typeface="Times New Roman" panose="02020603050405020304" pitchFamily="18" charset="0"/>
              </a:rPr>
              <a:t>, and R. R. </a:t>
            </a:r>
            <a:r>
              <a:rPr lang="en-US" sz="1900" dirty="0" err="1">
                <a:effectLst/>
                <a:latin typeface="Times New Roman" panose="02020603050405020304" pitchFamily="18" charset="0"/>
                <a:ea typeface="Times New Roman" panose="02020603050405020304" pitchFamily="18" charset="0"/>
              </a:rPr>
              <a:t>Vallabhuni</a:t>
            </a:r>
            <a:r>
              <a:rPr lang="en-US" sz="1900" dirty="0">
                <a:effectLst/>
                <a:latin typeface="Times New Roman" panose="02020603050405020304" pitchFamily="18" charset="0"/>
                <a:ea typeface="Times New Roman" panose="02020603050405020304" pitchFamily="18" charset="0"/>
              </a:rPr>
              <a:t>, "Design and Implementation of Low power </a:t>
            </a:r>
            <a:r>
              <a:rPr lang="en-US" sz="1900" dirty="0" err="1">
                <a:effectLst/>
                <a:latin typeface="Times New Roman" panose="02020603050405020304" pitchFamily="18" charset="0"/>
                <a:ea typeface="Times New Roman" panose="02020603050405020304" pitchFamily="18" charset="0"/>
              </a:rPr>
              <a:t>FinFET</a:t>
            </a:r>
            <a:r>
              <a:rPr lang="en-US" sz="1900" dirty="0">
                <a:effectLst/>
                <a:latin typeface="Times New Roman" panose="02020603050405020304" pitchFamily="18" charset="0"/>
                <a:ea typeface="Times New Roman" panose="02020603050405020304" pitchFamily="18" charset="0"/>
              </a:rPr>
              <a:t> based Compressor," in </a:t>
            </a:r>
            <a:r>
              <a:rPr lang="en-US" sz="1900" dirty="0" err="1">
                <a:effectLst/>
                <a:latin typeface="Times New Roman" panose="02020603050405020304" pitchFamily="18" charset="0"/>
                <a:ea typeface="Times New Roman" panose="02020603050405020304" pitchFamily="18" charset="0"/>
              </a:rPr>
              <a:t>coimbatore</a:t>
            </a:r>
            <a:r>
              <a:rPr lang="en-US" sz="1900" dirty="0">
                <a:effectLst/>
                <a:latin typeface="Times New Roman" panose="02020603050405020304" pitchFamily="18" charset="0"/>
                <a:ea typeface="Times New Roman" panose="02020603050405020304" pitchFamily="18" charset="0"/>
              </a:rPr>
              <a:t>, India, 2021, at the 3rd International Conference on Signal Processing and Communication (ICPSC), pages 532–536. </a:t>
            </a:r>
            <a:r>
              <a:rPr lang="en-US" sz="1900" dirty="0" err="1">
                <a:effectLst/>
                <a:latin typeface="Times New Roman" panose="02020603050405020304" pitchFamily="18" charset="0"/>
                <a:ea typeface="Times New Roman" panose="02020603050405020304" pitchFamily="18" charset="0"/>
              </a:rPr>
              <a:t>doi</a:t>
            </a:r>
            <a:r>
              <a:rPr lang="en-US" sz="1900" dirty="0">
                <a:effectLst/>
                <a:latin typeface="Times New Roman" panose="02020603050405020304" pitchFamily="18" charset="0"/>
                <a:ea typeface="Times New Roman" panose="02020603050405020304" pitchFamily="18" charset="0"/>
              </a:rPr>
              <a:t>: 10.1109/ICSPC51351.2021.9451693.</a:t>
            </a:r>
          </a:p>
          <a:p>
            <a:r>
              <a:rPr lang="en-US" sz="1900" dirty="0">
                <a:effectLst/>
                <a:latin typeface="Times New Roman" panose="02020603050405020304" pitchFamily="18" charset="0"/>
                <a:ea typeface="Times New Roman" panose="02020603050405020304" pitchFamily="18" charset="0"/>
              </a:rPr>
              <a:t>[2] A. </a:t>
            </a:r>
            <a:r>
              <a:rPr lang="en-US" sz="1900" dirty="0" err="1">
                <a:effectLst/>
                <a:latin typeface="Times New Roman" panose="02020603050405020304" pitchFamily="18" charset="0"/>
                <a:ea typeface="Times New Roman" panose="02020603050405020304" pitchFamily="18" charset="0"/>
              </a:rPr>
              <a:t>Abhilash</a:t>
            </a:r>
            <a:r>
              <a:rPr lang="en-US" sz="1900" dirty="0">
                <a:effectLst/>
                <a:latin typeface="Times New Roman" panose="02020603050405020304" pitchFamily="18" charset="0"/>
                <a:ea typeface="Times New Roman" panose="02020603050405020304" pitchFamily="18" charset="0"/>
              </a:rPr>
              <a:t>, R., S. Dubey, and M. C. </a:t>
            </a:r>
            <a:r>
              <a:rPr lang="en-US" sz="1900" dirty="0" err="1">
                <a:effectLst/>
                <a:latin typeface="Times New Roman" panose="02020603050405020304" pitchFamily="18" charset="0"/>
                <a:ea typeface="Times New Roman" panose="02020603050405020304" pitchFamily="18" charset="0"/>
              </a:rPr>
              <a:t>Chinnaaiah</a:t>
            </a:r>
            <a:r>
              <a:rPr lang="en-US" sz="1900" dirty="0">
                <a:effectLst/>
                <a:latin typeface="Times New Roman" panose="02020603050405020304" pitchFamily="18" charset="0"/>
                <a:ea typeface="Times New Roman" panose="02020603050405020304" pitchFamily="18" charset="0"/>
              </a:rPr>
              <a:t>, "</a:t>
            </a:r>
            <a:r>
              <a:rPr lang="en-US" sz="1900" dirty="0" err="1">
                <a:effectLst/>
                <a:latin typeface="Times New Roman" panose="02020603050405020304" pitchFamily="18" charset="0"/>
                <a:ea typeface="Times New Roman" panose="02020603050405020304" pitchFamily="18" charset="0"/>
              </a:rPr>
              <a:t>Asic</a:t>
            </a:r>
            <a:r>
              <a:rPr lang="en-US" sz="1900" dirty="0">
                <a:effectLst/>
                <a:latin typeface="Times New Roman" panose="02020603050405020304" pitchFamily="18" charset="0"/>
                <a:ea typeface="Times New Roman" panose="02020603050405020304" pitchFamily="18" charset="0"/>
              </a:rPr>
              <a:t> design of low power VLSI architecture for different multiplier algorithms using compressors," in Proceedings of the 11th International Conference on Industrial and Information Systems (ICIIS), </a:t>
            </a:r>
            <a:r>
              <a:rPr lang="en-US" sz="1900" dirty="0" err="1">
                <a:effectLst/>
                <a:latin typeface="Times New Roman" panose="02020603050405020304" pitchFamily="18" charset="0"/>
                <a:ea typeface="Times New Roman" panose="02020603050405020304" pitchFamily="18" charset="0"/>
              </a:rPr>
              <a:t>Roorkee</a:t>
            </a:r>
            <a:r>
              <a:rPr lang="en-US" sz="1900" dirty="0">
                <a:effectLst/>
                <a:latin typeface="Times New Roman" panose="02020603050405020304" pitchFamily="18" charset="0"/>
                <a:ea typeface="Times New Roman" panose="02020603050405020304" pitchFamily="18" charset="0"/>
              </a:rPr>
              <a:t>, India, 2016, pp. 387-392, </a:t>
            </a:r>
            <a:r>
              <a:rPr lang="en-US" sz="1900" dirty="0" err="1">
                <a:effectLst/>
                <a:latin typeface="Times New Roman" panose="02020603050405020304" pitchFamily="18" charset="0"/>
                <a:ea typeface="Times New Roman" panose="02020603050405020304" pitchFamily="18" charset="0"/>
              </a:rPr>
              <a:t>doi</a:t>
            </a:r>
            <a:r>
              <a:rPr lang="en-US" sz="1900" dirty="0">
                <a:effectLst/>
                <a:latin typeface="Times New Roman" panose="02020603050405020304" pitchFamily="18" charset="0"/>
                <a:ea typeface="Times New Roman" panose="02020603050405020304" pitchFamily="18" charset="0"/>
              </a:rPr>
              <a:t>: 10.1109/ICIINFS.2016.8262971.</a:t>
            </a:r>
          </a:p>
          <a:p>
            <a:r>
              <a:rPr lang="en-US" sz="1900" dirty="0">
                <a:effectLst/>
                <a:latin typeface="Times New Roman" panose="02020603050405020304" pitchFamily="18" charset="0"/>
                <a:ea typeface="Times New Roman" panose="02020603050405020304" pitchFamily="18" charset="0"/>
              </a:rPr>
              <a:t>[3] Kumar and Kumar (2014) used XOR and OR logic to develop a 4-2 compressor </a:t>
            </a:r>
            <a:r>
              <a:rPr lang="en-US" sz="1900" dirty="0" err="1">
                <a:effectLst/>
                <a:latin typeface="Times New Roman" panose="02020603050405020304" pitchFamily="18" charset="0"/>
                <a:ea typeface="Times New Roman" panose="02020603050405020304" pitchFamily="18" charset="0"/>
              </a:rPr>
              <a:t>circuit.The</a:t>
            </a:r>
            <a:r>
              <a:rPr lang="en-US" sz="1900" dirty="0">
                <a:effectLst/>
                <a:latin typeface="Times New Roman" panose="02020603050405020304" pitchFamily="18" charset="0"/>
                <a:ea typeface="Times New Roman" panose="02020603050405020304" pitchFamily="18" charset="0"/>
              </a:rPr>
              <a:t> recommended circuit used energy at different rates, ranging from 718.72 </a:t>
            </a:r>
            <a:r>
              <a:rPr lang="en-US" sz="1900" dirty="0" err="1">
                <a:effectLst/>
                <a:latin typeface="Times New Roman" panose="02020603050405020304" pitchFamily="18" charset="0"/>
                <a:ea typeface="Times New Roman" panose="02020603050405020304" pitchFamily="18" charset="0"/>
              </a:rPr>
              <a:t>pW</a:t>
            </a:r>
            <a:r>
              <a:rPr lang="en-US" sz="1900" dirty="0">
                <a:effectLst/>
                <a:latin typeface="Times New Roman" panose="02020603050405020304" pitchFamily="18" charset="0"/>
                <a:ea typeface="Times New Roman" panose="02020603050405020304" pitchFamily="18" charset="0"/>
              </a:rPr>
              <a:t> to 3357.40 </a:t>
            </a:r>
            <a:r>
              <a:rPr lang="en-US" sz="1900" dirty="0" err="1">
                <a:effectLst/>
                <a:latin typeface="Times New Roman" panose="02020603050405020304" pitchFamily="18" charset="0"/>
                <a:ea typeface="Times New Roman" panose="02020603050405020304" pitchFamily="18" charset="0"/>
              </a:rPr>
              <a:t>pW.The</a:t>
            </a:r>
            <a:r>
              <a:rPr lang="en-US" sz="1900" dirty="0">
                <a:effectLst/>
                <a:latin typeface="Times New Roman" panose="02020603050405020304" pitchFamily="18" charset="0"/>
                <a:ea typeface="Times New Roman" panose="02020603050405020304" pitchFamily="18" charset="0"/>
              </a:rPr>
              <a:t> maximum output delay was between 27.74 and 43.83 </a:t>
            </a:r>
            <a:r>
              <a:rPr lang="en-US" sz="1900" dirty="0" err="1">
                <a:effectLst/>
                <a:latin typeface="Times New Roman" panose="02020603050405020304" pitchFamily="18" charset="0"/>
                <a:ea typeface="Times New Roman" panose="02020603050405020304" pitchFamily="18" charset="0"/>
              </a:rPr>
              <a:t>ps.On</a:t>
            </a:r>
            <a:r>
              <a:rPr lang="en-US" sz="1900" dirty="0">
                <a:effectLst/>
                <a:latin typeface="Times New Roman" panose="02020603050405020304" pitchFamily="18" charset="0"/>
                <a:ea typeface="Times New Roman" panose="02020603050405020304" pitchFamily="18" charset="0"/>
              </a:rPr>
              <a:t> TSMC 0.18μm CMOS technology, simulations were run using SPICE.</a:t>
            </a:r>
          </a:p>
          <a:p>
            <a:r>
              <a:rPr lang="en-US" sz="1900" dirty="0">
                <a:effectLst/>
                <a:latin typeface="Times New Roman" panose="02020603050405020304" pitchFamily="18" charset="0"/>
                <a:ea typeface="Times New Roman" panose="02020603050405020304" pitchFamily="18" charset="0"/>
              </a:rPr>
              <a:t>[4] V. </a:t>
            </a:r>
            <a:r>
              <a:rPr lang="en-US" sz="1900" dirty="0" err="1">
                <a:effectLst/>
                <a:latin typeface="Times New Roman" panose="02020603050405020304" pitchFamily="18" charset="0"/>
                <a:ea typeface="Times New Roman" panose="02020603050405020304" pitchFamily="18" charset="0"/>
              </a:rPr>
              <a:t>Anandi</a:t>
            </a:r>
            <a:r>
              <a:rPr lang="en-US" sz="1900" dirty="0">
                <a:effectLst/>
                <a:latin typeface="Times New Roman" panose="02020603050405020304" pitchFamily="18" charset="0"/>
                <a:ea typeface="Times New Roman" panose="02020603050405020304" pitchFamily="18" charset="0"/>
              </a:rPr>
              <a:t>, R. </a:t>
            </a:r>
            <a:r>
              <a:rPr lang="en-US" sz="1900" dirty="0" err="1">
                <a:effectLst/>
                <a:latin typeface="Times New Roman" panose="02020603050405020304" pitchFamily="18" charset="0"/>
                <a:ea typeface="Times New Roman" panose="02020603050405020304" pitchFamily="18" charset="0"/>
              </a:rPr>
              <a:t>Rangarajan</a:t>
            </a:r>
            <a:r>
              <a:rPr lang="en-US" sz="1900" dirty="0">
                <a:effectLst/>
                <a:latin typeface="Times New Roman" panose="02020603050405020304" pitchFamily="18" charset="0"/>
                <a:ea typeface="Times New Roman" panose="02020603050405020304" pitchFamily="18" charset="0"/>
              </a:rPr>
              <a:t>, and M. Ramesh, "Low power VLSI compressors," in Proceedings of the 2013 International Conference on Green Computing, Communication, and Conservation of Energy (ICGCE), Chennai,2013,pp.231-236,doi: 10.1109/ICGCE.2013.6823483.</a:t>
            </a:r>
          </a:p>
          <a:p>
            <a:r>
              <a:rPr lang="en-US" sz="1900" dirty="0">
                <a:effectLst/>
                <a:latin typeface="Times New Roman" panose="02020603050405020304" pitchFamily="18" charset="0"/>
                <a:ea typeface="Times New Roman" panose="02020603050405020304" pitchFamily="18" charset="0"/>
              </a:rPr>
              <a:t>[5] </a:t>
            </a:r>
            <a:r>
              <a:rPr lang="en-US" sz="1900" dirty="0" err="1">
                <a:effectLst/>
                <a:latin typeface="Times New Roman" panose="02020603050405020304" pitchFamily="18" charset="0"/>
                <a:ea typeface="Times New Roman" panose="02020603050405020304" pitchFamily="18" charset="0"/>
              </a:rPr>
              <a:t>Pishvaie</a:t>
            </a:r>
            <a:r>
              <a:rPr lang="en-US" sz="1900" dirty="0">
                <a:effectLst/>
                <a:latin typeface="Times New Roman" panose="02020603050405020304" pitchFamily="18" charset="0"/>
                <a:ea typeface="Times New Roman" panose="02020603050405020304" pitchFamily="18" charset="0"/>
              </a:rPr>
              <a:t>, G. </a:t>
            </a:r>
            <a:r>
              <a:rPr lang="en-US" sz="1900" dirty="0" err="1">
                <a:effectLst/>
                <a:latin typeface="Times New Roman" panose="02020603050405020304" pitchFamily="18" charset="0"/>
                <a:ea typeface="Times New Roman" panose="02020603050405020304" pitchFamily="18" charset="0"/>
              </a:rPr>
              <a:t>Jaberipur</a:t>
            </a:r>
            <a:r>
              <a:rPr lang="en-US" sz="1900" dirty="0">
                <a:effectLst/>
                <a:latin typeface="Times New Roman" panose="02020603050405020304" pitchFamily="18" charset="0"/>
                <a:ea typeface="Times New Roman" panose="02020603050405020304" pitchFamily="18" charset="0"/>
              </a:rPr>
              <a:t>, and A. </a:t>
            </a:r>
            <a:r>
              <a:rPr lang="en-US" sz="1900" dirty="0" err="1">
                <a:effectLst/>
                <a:latin typeface="Times New Roman" panose="02020603050405020304" pitchFamily="18" charset="0"/>
                <a:ea typeface="Times New Roman" panose="02020603050405020304" pitchFamily="18" charset="0"/>
              </a:rPr>
              <a:t>Jahanian</a:t>
            </a:r>
            <a:r>
              <a:rPr lang="en-US" sz="1900" dirty="0">
                <a:effectLst/>
                <a:latin typeface="Times New Roman" panose="02020603050405020304" pitchFamily="18" charset="0"/>
                <a:ea typeface="Times New Roman" panose="02020603050405020304" pitchFamily="18" charset="0"/>
              </a:rPr>
              <a:t>, "Redesigned CMOS (4; 2) compressor for fast binary multipliers," Canadian Journal of Electrical and Computer Engineering, vol. 36, no. 3, Summer 2013, pp. 111-115, </a:t>
            </a:r>
            <a:r>
              <a:rPr lang="en-US" sz="1900" dirty="0" err="1">
                <a:effectLst/>
                <a:latin typeface="Times New Roman" panose="02020603050405020304" pitchFamily="18" charset="0"/>
                <a:ea typeface="Times New Roman" panose="02020603050405020304" pitchFamily="18" charset="0"/>
              </a:rPr>
              <a:t>doi</a:t>
            </a:r>
            <a:r>
              <a:rPr lang="en-US" sz="1900" dirty="0">
                <a:effectLst/>
                <a:latin typeface="Times New Roman" panose="02020603050405020304" pitchFamily="18" charset="0"/>
                <a:ea typeface="Times New Roman" panose="02020603050405020304" pitchFamily="18" charset="0"/>
              </a:rPr>
              <a:t>: 10.1109/CJECE.2013.6704692.</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66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36,142 Thank You Logo Images, Stock Photos, 3D objects ...">
            <a:extLst>
              <a:ext uri="{FF2B5EF4-FFF2-40B4-BE49-F238E27FC236}">
                <a16:creationId xmlns:a16="http://schemas.microsoft.com/office/drawing/2014/main" id="{F9A47B68-06D1-848D-377E-9539483951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641"/>
          <a:stretch/>
        </p:blipFill>
        <p:spPr bwMode="auto">
          <a:xfrm>
            <a:off x="1659294" y="1376265"/>
            <a:ext cx="8873412" cy="4105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027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A6C3-D0CD-E20D-8868-C451B21CE2DD}"/>
              </a:ext>
            </a:extLst>
          </p:cNvPr>
          <p:cNvSpPr>
            <a:spLocks noGrp="1"/>
          </p:cNvSpPr>
          <p:nvPr>
            <p:ph type="title"/>
          </p:nvPr>
        </p:nvSpPr>
        <p:spPr>
          <a:xfrm>
            <a:off x="1011141" y="333855"/>
            <a:ext cx="10058400" cy="1450757"/>
          </a:xfrm>
        </p:spPr>
        <p:txBody>
          <a:bodyPr>
            <a:normAutofit/>
          </a:bodyPr>
          <a:lstStyle/>
          <a:p>
            <a:r>
              <a:rPr lang="en-IN" sz="2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AF980C4-0C02-E202-3D15-24EBD1CD6703}"/>
              </a:ext>
            </a:extLst>
          </p:cNvPr>
          <p:cNvSpPr>
            <a:spLocks noGrp="1"/>
          </p:cNvSpPr>
          <p:nvPr>
            <p:ph idx="1"/>
          </p:nvPr>
        </p:nvSpPr>
        <p:spPr>
          <a:xfrm>
            <a:off x="938254" y="2019631"/>
            <a:ext cx="9303680" cy="3645754"/>
          </a:xfrm>
        </p:spPr>
        <p:txBody>
          <a:bodyPr>
            <a:noAutofit/>
          </a:bodyPr>
          <a:lstStyle/>
          <a:p>
            <a:pPr>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rPr>
              <a:t>In VLSI circuits and systems, the compressor is a crucial component that is mainly used as a central processing unit. XOR-XNOR and multiplexer modules are used in this study's attempt to create a 4-2 compressor.</a:t>
            </a:r>
          </a:p>
          <a:p>
            <a:pPr>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rPr>
              <a:t>The compressor's performance is </a:t>
            </a:r>
            <a:r>
              <a:rPr lang="en-IN" sz="1800" dirty="0" err="1">
                <a:effectLst/>
                <a:latin typeface="Times New Roman" panose="02020603050405020304" pitchFamily="18" charset="0"/>
                <a:ea typeface="Times New Roman" panose="02020603050405020304" pitchFamily="18" charset="0"/>
              </a:rPr>
              <a:t>analyzed</a:t>
            </a:r>
            <a:r>
              <a:rPr lang="en-IN" sz="1800" dirty="0">
                <a:effectLst/>
                <a:latin typeface="Times New Roman" panose="02020603050405020304" pitchFamily="18" charset="0"/>
                <a:ea typeface="Times New Roman" panose="02020603050405020304" pitchFamily="18" charset="0"/>
              </a:rPr>
              <a:t> in detail and is implemented and simulated using </a:t>
            </a:r>
            <a:r>
              <a:rPr lang="en-IN" sz="1800" dirty="0" err="1">
                <a:latin typeface="Times New Roman" panose="02020603050405020304" pitchFamily="18" charset="0"/>
                <a:ea typeface="Times New Roman" panose="02020603050405020304" pitchFamily="18" charset="0"/>
              </a:rPr>
              <a:t>Ltspice</a:t>
            </a:r>
            <a:r>
              <a:rPr lang="en-IN" sz="1800" dirty="0">
                <a:latin typeface="Times New Roman" panose="02020603050405020304" pitchFamily="18" charset="0"/>
                <a:ea typeface="Times New Roman" panose="02020603050405020304" pitchFamily="18" charset="0"/>
              </a:rPr>
              <a:t> software  </a:t>
            </a:r>
            <a:r>
              <a:rPr lang="en-IN" sz="1800" dirty="0">
                <a:effectLst/>
                <a:latin typeface="Times New Roman" panose="02020603050405020304" pitchFamily="18" charset="0"/>
                <a:ea typeface="Times New Roman" panose="02020603050405020304" pitchFamily="18" charset="0"/>
              </a:rPr>
              <a:t>with 90 nm CMOS technology.</a:t>
            </a:r>
          </a:p>
          <a:p>
            <a:pPr algn="just">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rPr>
              <a:t>Specifically, we include pseudo n-MOS logic in this work to achieve even lower power consumption, which improves overall efficiency across a range of VLSI applications.</a:t>
            </a:r>
          </a:p>
          <a:p>
            <a:pPr marL="118745" marR="25400" algn="just">
              <a:spcBef>
                <a:spcPts val="455"/>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7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F8E38B-6E84-D95A-166F-EC5E50A6D0B6}"/>
              </a:ext>
            </a:extLst>
          </p:cNvPr>
          <p:cNvSpPr>
            <a:spLocks noGrp="1"/>
          </p:cNvSpPr>
          <p:nvPr>
            <p:ph type="title"/>
          </p:nvPr>
        </p:nvSpPr>
        <p:spPr>
          <a:xfrm>
            <a:off x="1138509" y="864042"/>
            <a:ext cx="8970519" cy="873967"/>
          </a:xfrm>
        </p:spPr>
        <p:txBody>
          <a:bodyPr>
            <a:normAutofit/>
          </a:bodyPr>
          <a:lstStyle/>
          <a:p>
            <a:r>
              <a:rPr lang="en-IN" sz="2600" b="1" dirty="0">
                <a:latin typeface="Times New Roman" panose="02020603050405020304" pitchFamily="18" charset="0"/>
                <a:cs typeface="Times New Roman" panose="02020603050405020304" pitchFamily="18" charset="0"/>
              </a:rPr>
              <a:t>PROBLEM STATEMENT</a:t>
            </a:r>
          </a:p>
        </p:txBody>
      </p:sp>
      <p:sp>
        <p:nvSpPr>
          <p:cNvPr id="7" name="Content Placeholder 6">
            <a:extLst>
              <a:ext uri="{FF2B5EF4-FFF2-40B4-BE49-F238E27FC236}">
                <a16:creationId xmlns:a16="http://schemas.microsoft.com/office/drawing/2014/main" id="{D5EC5E3C-8880-8CFA-9226-134B029AE951}"/>
              </a:ext>
            </a:extLst>
          </p:cNvPr>
          <p:cNvSpPr>
            <a:spLocks noGrp="1"/>
          </p:cNvSpPr>
          <p:nvPr>
            <p:ph idx="1"/>
          </p:nvPr>
        </p:nvSpPr>
        <p:spPr>
          <a:xfrm>
            <a:off x="930303" y="1896142"/>
            <a:ext cx="9590308" cy="4238045"/>
          </a:xfrm>
        </p:spPr>
        <p:txBody>
          <a:bodyPr>
            <a:normAutofit/>
          </a:bodyPr>
          <a:lstStyle/>
          <a:p>
            <a:pPr>
              <a:buFont typeface="Wingdings" panose="05000000000000000000" pitchFamily="2" charset="2"/>
              <a:buChar char="q"/>
            </a:pPr>
            <a:endParaRPr lang="en-US"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600" dirty="0">
                <a:solidFill>
                  <a:srgbClr val="0D0D0D"/>
                </a:solidFill>
                <a:latin typeface="Times New Roman" panose="02020603050405020304" pitchFamily="18" charset="0"/>
                <a:cs typeface="Times New Roman" panose="02020603050405020304" pitchFamily="18" charset="0"/>
              </a:rPr>
              <a:t>Create a low-power, pseudo-NMOS logic 4:2 compressor that reduces four input bits to two output   bits. Maintain performance indicators like speed and accuracy while giving power efficiency first priority. For smooth integration into digital circuits, optimize for the least amount of space required. </a:t>
            </a:r>
          </a:p>
          <a:p>
            <a:pPr lvl="1">
              <a:buFont typeface="Wingdings" panose="05000000000000000000" pitchFamily="2" charset="2"/>
              <a:buChar char="Ø"/>
            </a:pPr>
            <a:r>
              <a:rPr lang="en-US" sz="1600" dirty="0">
                <a:solidFill>
                  <a:srgbClr val="0D0D0D"/>
                </a:solidFill>
                <a:latin typeface="Times New Roman" panose="02020603050405020304" pitchFamily="18" charset="0"/>
                <a:cs typeface="Times New Roman" panose="02020603050405020304" pitchFamily="18" charset="0"/>
              </a:rPr>
              <a:t>Develop a modern VLSI technology that is energy-efficient.</a:t>
            </a:r>
          </a:p>
          <a:p>
            <a:pPr marL="0" indent="0">
              <a:buNone/>
            </a:pPr>
            <a:endParaRPr lang="en-US" dirty="0">
              <a:solidFill>
                <a:srgbClr val="0D0D0D"/>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solidFill>
                <a:srgbClr val="0D0D0D"/>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72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F8E38B-6E84-D95A-166F-EC5E50A6D0B6}"/>
              </a:ext>
            </a:extLst>
          </p:cNvPr>
          <p:cNvSpPr>
            <a:spLocks noGrp="1"/>
          </p:cNvSpPr>
          <p:nvPr>
            <p:ph type="title"/>
          </p:nvPr>
        </p:nvSpPr>
        <p:spPr>
          <a:xfrm>
            <a:off x="677333" y="609600"/>
            <a:ext cx="8970519" cy="873967"/>
          </a:xfrm>
        </p:spPr>
        <p:txBody>
          <a:bodyPr>
            <a:normAutofit/>
          </a:bodyPr>
          <a:lstStyle/>
          <a:p>
            <a:r>
              <a:rPr lang="en-IN" sz="2600" dirty="0">
                <a:latin typeface="Times New Roman" panose="02020603050405020304" pitchFamily="18" charset="0"/>
                <a:cs typeface="Times New Roman" panose="02020603050405020304" pitchFamily="18" charset="0"/>
              </a:rPr>
              <a:t>OBJECTIVE</a:t>
            </a:r>
          </a:p>
        </p:txBody>
      </p:sp>
      <p:sp>
        <p:nvSpPr>
          <p:cNvPr id="7" name="Content Placeholder 6">
            <a:extLst>
              <a:ext uri="{FF2B5EF4-FFF2-40B4-BE49-F238E27FC236}">
                <a16:creationId xmlns:a16="http://schemas.microsoft.com/office/drawing/2014/main" id="{D5EC5E3C-8880-8CFA-9226-134B029AE951}"/>
              </a:ext>
            </a:extLst>
          </p:cNvPr>
          <p:cNvSpPr>
            <a:spLocks noGrp="1"/>
          </p:cNvSpPr>
          <p:nvPr>
            <p:ph idx="1"/>
          </p:nvPr>
        </p:nvSpPr>
        <p:spPr>
          <a:xfrm>
            <a:off x="677333" y="1896142"/>
            <a:ext cx="9843278" cy="4238045"/>
          </a:xfrm>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objective of this project is to design and implement a low-power 4:2 compressor using pseudo-NMOS logic. This compressor will efficiently compress four input bits into two output bits while prioritizing power efficiency.</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The main goal is to achieve a balance between power consumption.</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ultimate aim is to provide an energy-efficient solution suitable for integration into modern VLSI technologies, thereby contributing to the development of more power-efficient digital circuits.</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842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9275-7599-CF77-DD86-A28A2FEE63EC}"/>
              </a:ext>
            </a:extLst>
          </p:cNvPr>
          <p:cNvSpPr>
            <a:spLocks noGrp="1"/>
          </p:cNvSpPr>
          <p:nvPr>
            <p:ph type="title"/>
          </p:nvPr>
        </p:nvSpPr>
        <p:spPr/>
        <p:txBody>
          <a:bodyPr>
            <a:normAutofit/>
          </a:bodyPr>
          <a:lstStyle/>
          <a:p>
            <a:r>
              <a:rPr lang="en-US" sz="2600" dirty="0">
                <a:latin typeface="Times New Roman" panose="02020603050405020304" pitchFamily="18" charset="0"/>
                <a:cs typeface="Times New Roman" panose="02020603050405020304" pitchFamily="18" charset="0"/>
              </a:rPr>
              <a:t>LITERATURE SURVEY </a:t>
            </a:r>
          </a:p>
        </p:txBody>
      </p:sp>
      <p:sp>
        <p:nvSpPr>
          <p:cNvPr id="3" name="Content Placeholder 2">
            <a:extLst>
              <a:ext uri="{FF2B5EF4-FFF2-40B4-BE49-F238E27FC236}">
                <a16:creationId xmlns:a16="http://schemas.microsoft.com/office/drawing/2014/main" id="{97AB1F70-8881-55FF-DDFD-0A64955B3DB3}"/>
              </a:ext>
            </a:extLst>
          </p:cNvPr>
          <p:cNvSpPr>
            <a:spLocks noGrp="1"/>
          </p:cNvSpPr>
          <p:nvPr>
            <p:ph idx="1"/>
          </p:nvPr>
        </p:nvSpPr>
        <p:spPr/>
        <p:txBody>
          <a:bodyPr>
            <a:noAutofit/>
          </a:bodyPr>
          <a:lstStyle/>
          <a:p>
            <a:pPr marL="377190" indent="-285750" algn="just">
              <a:lnSpc>
                <a:spcPct val="103000"/>
              </a:lnSpc>
              <a:spcBef>
                <a:spcPts val="31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V. S. </a:t>
            </a:r>
            <a:r>
              <a:rPr lang="en-US" sz="1800" dirty="0" err="1">
                <a:effectLst/>
                <a:latin typeface="Times New Roman" panose="02020603050405020304" pitchFamily="18" charset="0"/>
                <a:ea typeface="Times New Roman" panose="02020603050405020304" pitchFamily="18" charset="0"/>
              </a:rPr>
              <a:t>Nagaraju</a:t>
            </a:r>
            <a:r>
              <a:rPr lang="en-US" sz="1800" dirty="0">
                <a:effectLst/>
                <a:latin typeface="Times New Roman" panose="02020603050405020304" pitchFamily="18" charset="0"/>
                <a:ea typeface="Times New Roman" panose="02020603050405020304" pitchFamily="18" charset="0"/>
              </a:rPr>
              <a:t> et al. (2021) [1] created a variety of compressors for the Cadence Virtuoso tool, including 5:3, 10:4, 15:4, and 20:5. Compared to CMOS technology, the compressor created with </a:t>
            </a:r>
            <a:r>
              <a:rPr lang="en-US" sz="1800" dirty="0" err="1">
                <a:effectLst/>
                <a:latin typeface="Times New Roman" panose="02020603050405020304" pitchFamily="18" charset="0"/>
                <a:ea typeface="Times New Roman" panose="02020603050405020304" pitchFamily="18" charset="0"/>
              </a:rPr>
              <a:t>FinFET</a:t>
            </a:r>
            <a:r>
              <a:rPr lang="en-US" sz="1800" dirty="0">
                <a:effectLst/>
                <a:latin typeface="Times New Roman" panose="02020603050405020304" pitchFamily="18" charset="0"/>
                <a:ea typeface="Times New Roman" panose="02020603050405020304" pitchFamily="18" charset="0"/>
              </a:rPr>
              <a:t> technology will use less power. </a:t>
            </a:r>
          </a:p>
          <a:p>
            <a:pPr marL="377190" indent="-285750" algn="just">
              <a:lnSpc>
                <a:spcPct val="103000"/>
              </a:lnSpc>
              <a:spcBef>
                <a:spcPts val="310"/>
              </a:spcBef>
              <a:spcAft>
                <a:spcPts val="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rPr>
              <a:t>A.Abhilash</a:t>
            </a:r>
            <a:r>
              <a:rPr lang="en-US" sz="1800" dirty="0">
                <a:effectLst/>
                <a:latin typeface="Times New Roman" panose="02020603050405020304" pitchFamily="18" charset="0"/>
                <a:ea typeface="Times New Roman" panose="02020603050405020304" pitchFamily="18" charset="0"/>
              </a:rPr>
              <a:t> et al. (2016) [2]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presented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4-2</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5-2</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compressor topologies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low-</a:t>
            </a:r>
            <a:r>
              <a:rPr lang="en-US" sz="1800" dirty="0" err="1">
                <a:effectLst/>
                <a:latin typeface="Times New Roman" panose="02020603050405020304" pitchFamily="18" charset="0"/>
                <a:ea typeface="Times New Roman" panose="02020603050405020304" pitchFamily="18" charset="0"/>
              </a:rPr>
              <a:t>energyoperations</a:t>
            </a:r>
            <a:r>
              <a:rPr lang="en-US" sz="1800" dirty="0">
                <a:effectLst/>
                <a:latin typeface="Times New Roman" panose="02020603050405020304" pitchFamily="18" charset="0"/>
                <a:ea typeface="Times New Roman" panose="02020603050405020304" pitchFamily="18" charset="0"/>
              </a:rPr>
              <a:t>. These architectures were constructed in V</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HDL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examined with Xilinx instruments,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simulations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180nm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TSMC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 Comparative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investigation revealed that incorporating these compressors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 multiplier algorithms resulted in better power-efficient</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Overall, compressors are more efficient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terms of power usage than typical multiplier algorithms.</a:t>
            </a:r>
          </a:p>
          <a:p>
            <a:pPr marL="377190" indent="-285750" algn="just">
              <a:lnSpc>
                <a:spcPct val="103000"/>
              </a:lnSpc>
              <a:spcBef>
                <a:spcPts val="310"/>
              </a:spcBef>
              <a:spcAft>
                <a:spcPts val="0"/>
              </a:spcAft>
              <a:buFont typeface="Wingdings" panose="05000000000000000000" pitchFamily="2" charset="2"/>
              <a:buChar char="Ø"/>
            </a:pP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M.</a:t>
            </a:r>
            <a:r>
              <a:rPr lang="en-US" sz="1800" dirty="0" err="1">
                <a:effectLst/>
                <a:latin typeface="Times New Roman" panose="02020603050405020304" pitchFamily="18" charset="0"/>
                <a:ea typeface="Times New Roman" panose="02020603050405020304" pitchFamily="18" charset="0"/>
              </a:rPr>
              <a:t>Kumar</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S.Kumar</a:t>
            </a:r>
            <a:r>
              <a:rPr lang="en-US" sz="1800" dirty="0">
                <a:effectLst/>
                <a:latin typeface="Times New Roman" panose="02020603050405020304" pitchFamily="18" charset="0"/>
                <a:ea typeface="Times New Roman" panose="02020603050405020304" pitchFamily="18" charset="0"/>
              </a:rPr>
              <a:t> (2014) [3] created a 4-2 compressor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circuit utilizing OR and XOR logic which performed CMOS technology using LTSPICE. </a:t>
            </a:r>
          </a:p>
          <a:p>
            <a:pPr marL="377190" indent="-285750" algn="just">
              <a:lnSpc>
                <a:spcPct val="103000"/>
              </a:lnSpc>
              <a:spcBef>
                <a:spcPts val="310"/>
              </a:spcBef>
              <a:spcAft>
                <a:spcPts val="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rPr>
              <a:t>V.Anandi</a:t>
            </a:r>
            <a:r>
              <a:rPr lang="en-US" sz="1800" dirty="0">
                <a:effectLst/>
                <a:latin typeface="Times New Roman" panose="02020603050405020304" pitchFamily="18" charset="0"/>
                <a:ea typeface="Times New Roman" panose="02020603050405020304" pitchFamily="18" charset="0"/>
              </a:rPr>
              <a:t> et al.</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(2013) [4] developed a hybrid-CMOS 1-bit complete adder</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180nm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Top</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2013, </a:t>
            </a:r>
          </a:p>
          <a:p>
            <a:pPr marL="377190" indent="-285750" algn="just">
              <a:lnSpc>
                <a:spcPct val="103000"/>
              </a:lnSpc>
              <a:spcBef>
                <a:spcPts val="310"/>
              </a:spcBef>
              <a:spcAft>
                <a:spcPts val="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rPr>
              <a:t>Pishvaie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 [5]</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simulated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(4-2)</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compressor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HSPICE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45nm</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post-layout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CCMOS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standard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cell</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library. </a:t>
            </a:r>
            <a:endParaRPr lang="en-US" sz="1800" dirty="0"/>
          </a:p>
        </p:txBody>
      </p:sp>
    </p:spTree>
    <p:extLst>
      <p:ext uri="{BB962C8B-B14F-4D97-AF65-F5344CB8AC3E}">
        <p14:creationId xmlns:p14="http://schemas.microsoft.com/office/powerpoint/2010/main" val="1387454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CE196-78F6-BF8B-793A-8D4C555AFE73}"/>
              </a:ext>
            </a:extLst>
          </p:cNvPr>
          <p:cNvSpPr>
            <a:spLocks noGrp="1"/>
          </p:cNvSpPr>
          <p:nvPr>
            <p:ph type="title"/>
          </p:nvPr>
        </p:nvSpPr>
        <p:spPr>
          <a:xfrm>
            <a:off x="1122606" y="871993"/>
            <a:ext cx="8783907" cy="855306"/>
          </a:xfrm>
        </p:spPr>
        <p:txBody>
          <a:bodyPr>
            <a:normAutofit/>
          </a:bodyPr>
          <a:lstStyle/>
          <a:p>
            <a:r>
              <a:rPr lang="en-IN" sz="2600"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1AA6F8B4-D537-F17A-D97E-7C52D321CFC4}"/>
              </a:ext>
            </a:extLst>
          </p:cNvPr>
          <p:cNvSpPr>
            <a:spLocks noGrp="1"/>
          </p:cNvSpPr>
          <p:nvPr>
            <p:ph idx="1"/>
          </p:nvPr>
        </p:nvSpPr>
        <p:spPr>
          <a:xfrm>
            <a:off x="1122606" y="1940768"/>
            <a:ext cx="9398004" cy="4389844"/>
          </a:xfrm>
        </p:spPr>
        <p:txBody>
          <a:bodyPr>
            <a:normAutofit/>
          </a:bodyPr>
          <a:lstStyle/>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In Existing method 4-2 compressor is presented in Fig.1 (M. Zhang et al 2023) [10]. </a:t>
            </a:r>
            <a:r>
              <a:rPr lang="en-IN" sz="1800" dirty="0">
                <a:effectLst/>
                <a:latin typeface="Times New Roman" panose="02020603050405020304" pitchFamily="18" charset="0"/>
                <a:ea typeface="Times New Roman" panose="02020603050405020304" pitchFamily="18" charset="0"/>
              </a:rPr>
              <a:t>The compressor design consists of two NOR gates, one OR gate, and one XOR gate. It uses less transistors and has a probability of six faults out of sixteen input patterns, making it more competitive</a:t>
            </a:r>
            <a:r>
              <a:rPr lang="en-US" sz="1800" dirty="0">
                <a:effectLst/>
                <a:latin typeface="Times New Roman" panose="02020603050405020304" pitchFamily="18" charset="0"/>
                <a:ea typeface="Times New Roman" panose="02020603050405020304" pitchFamily="18" charset="0"/>
              </a:rPr>
              <a:t>.</a:t>
            </a: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8CFD59F-3419-6C75-7BAE-741D71273D36}"/>
              </a:ext>
            </a:extLst>
          </p:cNvPr>
          <p:cNvPicPr>
            <a:picLocks noChangeAspect="1"/>
          </p:cNvPicPr>
          <p:nvPr/>
        </p:nvPicPr>
        <p:blipFill rotWithShape="1">
          <a:blip r:embed="rId2">
            <a:extLst>
              <a:ext uri="{28A0092B-C50C-407E-A947-70E740481C1C}">
                <a14:useLocalDpi xmlns:a14="http://schemas.microsoft.com/office/drawing/2010/main" val="0"/>
              </a:ext>
            </a:extLst>
          </a:blip>
          <a:srcRect l="22784" t="32517" r="23808" b="21706"/>
          <a:stretch/>
        </p:blipFill>
        <p:spPr>
          <a:xfrm>
            <a:off x="1331817" y="2951900"/>
            <a:ext cx="4096139" cy="1968863"/>
          </a:xfrm>
          <a:prstGeom prst="rect">
            <a:avLst/>
          </a:prstGeom>
        </p:spPr>
      </p:pic>
      <p:sp>
        <p:nvSpPr>
          <p:cNvPr id="6" name="TextBox 5">
            <a:extLst>
              <a:ext uri="{FF2B5EF4-FFF2-40B4-BE49-F238E27FC236}">
                <a16:creationId xmlns:a16="http://schemas.microsoft.com/office/drawing/2014/main" id="{1CDAFD5B-D841-1393-9A53-88B14F6E06E3}"/>
              </a:ext>
            </a:extLst>
          </p:cNvPr>
          <p:cNvSpPr txBox="1"/>
          <p:nvPr/>
        </p:nvSpPr>
        <p:spPr>
          <a:xfrm>
            <a:off x="1331817" y="5025523"/>
            <a:ext cx="4162534" cy="1200329"/>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C = P1 + P2                                           (1) </a:t>
            </a:r>
          </a:p>
          <a:p>
            <a:pPr algn="just"/>
            <a:r>
              <a:rPr lang="en-IN" dirty="0">
                <a:latin typeface="Times New Roman" panose="02020603050405020304" pitchFamily="18" charset="0"/>
                <a:cs typeface="Times New Roman" panose="02020603050405020304" pitchFamily="18" charset="0"/>
              </a:rPr>
              <a:t>S = (P1 · P2 + P1 · P2)(P3 + P4) </a:t>
            </a:r>
          </a:p>
          <a:p>
            <a:pPr algn="just"/>
            <a:r>
              <a:rPr lang="en-IN" dirty="0">
                <a:latin typeface="Times New Roman" panose="02020603050405020304" pitchFamily="18" charset="0"/>
                <a:cs typeface="Times New Roman" panose="02020603050405020304" pitchFamily="18" charset="0"/>
              </a:rPr>
              <a:t>   = (P1 ⊕ P2) + (P3 + P4</a:t>
            </a:r>
            <a:r>
              <a:rPr lang="en-GB" dirty="0">
                <a:latin typeface="Times New Roman" panose="02020603050405020304" pitchFamily="18" charset="0"/>
                <a:cs typeface="Times New Roman" panose="02020603050405020304" pitchFamily="18" charset="0"/>
              </a:rPr>
              <a:t>)                  (2)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GB"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B4D071C1-7F9F-AFA3-9CD0-6DAF78A67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539" y="2800239"/>
            <a:ext cx="4003692" cy="3434944"/>
          </a:xfrm>
          <a:prstGeom prst="rect">
            <a:avLst/>
          </a:prstGeom>
        </p:spPr>
      </p:pic>
    </p:spTree>
    <p:extLst>
      <p:ext uri="{BB962C8B-B14F-4D97-AF65-F5344CB8AC3E}">
        <p14:creationId xmlns:p14="http://schemas.microsoft.com/office/powerpoint/2010/main" val="2114598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8049-22EB-F5E2-C4EF-A131A2B089F5}"/>
              </a:ext>
            </a:extLst>
          </p:cNvPr>
          <p:cNvSpPr>
            <a:spLocks noGrp="1"/>
          </p:cNvSpPr>
          <p:nvPr>
            <p:ph type="title"/>
          </p:nvPr>
        </p:nvSpPr>
        <p:spPr/>
        <p:txBody>
          <a:bodyPr>
            <a:normAutofit/>
          </a:bodyPr>
          <a:lstStyle/>
          <a:p>
            <a:r>
              <a:rPr lang="en-US" sz="2600" i="1" dirty="0">
                <a:effectLst/>
                <a:latin typeface="Times New Roman" panose="02020603050405020304" pitchFamily="18" charset="0"/>
                <a:ea typeface="Times New Roman" panose="02020603050405020304" pitchFamily="18" charset="0"/>
              </a:rPr>
              <a:t>Proposed</a:t>
            </a:r>
            <a:r>
              <a:rPr lang="en-US" sz="2600" i="1" spc="-5" dirty="0">
                <a:effectLst/>
                <a:latin typeface="Times New Roman" panose="02020603050405020304" pitchFamily="18" charset="0"/>
                <a:ea typeface="Times New Roman" panose="02020603050405020304" pitchFamily="18" charset="0"/>
              </a:rPr>
              <a:t> </a:t>
            </a:r>
            <a:r>
              <a:rPr lang="en-US" sz="2600" i="1" dirty="0">
                <a:effectLst/>
                <a:latin typeface="Times New Roman" panose="02020603050405020304" pitchFamily="18" charset="0"/>
                <a:ea typeface="Times New Roman" panose="02020603050405020304" pitchFamily="18" charset="0"/>
              </a:rPr>
              <a:t>Pseudo-NMOS</a:t>
            </a:r>
            <a:r>
              <a:rPr lang="en-US" sz="2600" i="1" spc="-5" dirty="0">
                <a:effectLst/>
                <a:latin typeface="Times New Roman" panose="02020603050405020304" pitchFamily="18" charset="0"/>
                <a:ea typeface="Times New Roman" panose="02020603050405020304" pitchFamily="18" charset="0"/>
              </a:rPr>
              <a:t> </a:t>
            </a:r>
            <a:r>
              <a:rPr lang="en-US" sz="2600" i="1" dirty="0">
                <a:effectLst/>
                <a:latin typeface="Times New Roman" panose="02020603050405020304" pitchFamily="18" charset="0"/>
                <a:ea typeface="Times New Roman" panose="02020603050405020304" pitchFamily="18" charset="0"/>
              </a:rPr>
              <a:t>Based</a:t>
            </a:r>
            <a:r>
              <a:rPr lang="en-US" sz="2600" i="1" spc="-10" dirty="0">
                <a:effectLst/>
                <a:latin typeface="Times New Roman" panose="02020603050405020304" pitchFamily="18" charset="0"/>
                <a:ea typeface="Times New Roman" panose="02020603050405020304" pitchFamily="18" charset="0"/>
              </a:rPr>
              <a:t> </a:t>
            </a:r>
            <a:r>
              <a:rPr lang="en-US" sz="2600" i="1" dirty="0">
                <a:effectLst/>
                <a:latin typeface="Times New Roman" panose="02020603050405020304" pitchFamily="18" charset="0"/>
                <a:ea typeface="Times New Roman" panose="02020603050405020304" pitchFamily="18" charset="0"/>
              </a:rPr>
              <a:t>4-2</a:t>
            </a:r>
            <a:r>
              <a:rPr lang="en-US" sz="2600" i="1" spc="-15" dirty="0">
                <a:effectLst/>
                <a:latin typeface="Times New Roman" panose="02020603050405020304" pitchFamily="18" charset="0"/>
                <a:ea typeface="Times New Roman" panose="02020603050405020304" pitchFamily="18" charset="0"/>
              </a:rPr>
              <a:t> </a:t>
            </a:r>
            <a:r>
              <a:rPr lang="en-US" sz="2600" i="1" dirty="0">
                <a:effectLst/>
                <a:latin typeface="Times New Roman" panose="02020603050405020304" pitchFamily="18" charset="0"/>
                <a:ea typeface="Times New Roman" panose="02020603050405020304" pitchFamily="18" charset="0"/>
              </a:rPr>
              <a:t>Compressor</a:t>
            </a:r>
            <a:endParaRPr lang="en-IN" sz="2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96EFE0-14CD-9ED6-B707-90D6F2374CF6}"/>
              </a:ext>
            </a:extLst>
          </p:cNvPr>
          <p:cNvSpPr>
            <a:spLocks noGrp="1"/>
          </p:cNvSpPr>
          <p:nvPr>
            <p:ph idx="1"/>
          </p:nvPr>
        </p:nvSpPr>
        <p:spPr>
          <a:xfrm>
            <a:off x="814182" y="1914609"/>
            <a:ext cx="10341498" cy="3880773"/>
          </a:xfrm>
        </p:spPr>
        <p:txBody>
          <a:bodyPr>
            <a:noAutofit/>
          </a:bodyPr>
          <a:lstStyle/>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pseudo NMOS logic, the pull down network is constructed by NMOS, while an amalgamation of NMOS- PMOS transistors are employed in pull-up network. The general structure of the </a:t>
            </a:r>
            <a:r>
              <a:rPr lang="en-US" dirty="0" err="1">
                <a:latin typeface="Times New Roman" panose="02020603050405020304" pitchFamily="18" charset="0"/>
                <a:cs typeface="Times New Roman" panose="02020603050405020304" pitchFamily="18" charset="0"/>
              </a:rPr>
              <a:t>Pseuso</a:t>
            </a:r>
            <a:r>
              <a:rPr lang="en-US" dirty="0">
                <a:latin typeface="Times New Roman" panose="02020603050405020304" pitchFamily="18" charset="0"/>
                <a:cs typeface="Times New Roman" panose="02020603050405020304" pitchFamily="18" charset="0"/>
              </a:rPr>
              <a:t>-NMOS logic is shown in Fig. 2. </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the comparison of Static and Pseudo NMOS circuits, it has more advantages in the elimination of input capacitance and area, because a N number of transistors in the Pull up network were eliminated and it have been replaced by a single PMOS transistor with ground input.</a:t>
            </a:r>
            <a:endParaRPr lang="en-IN" dirty="0">
              <a:latin typeface="Times New Roman" panose="02020603050405020304" pitchFamily="18" charset="0"/>
              <a:cs typeface="Times New Roman" panose="02020603050405020304" pitchFamily="18" charset="0"/>
            </a:endParaRPr>
          </a:p>
        </p:txBody>
      </p:sp>
      <p:pic>
        <p:nvPicPr>
          <p:cNvPr id="9" name="image2.png">
            <a:extLst>
              <a:ext uri="{FF2B5EF4-FFF2-40B4-BE49-F238E27FC236}">
                <a16:creationId xmlns:a16="http://schemas.microsoft.com/office/drawing/2014/main" id="{F77829BB-016C-F2DB-6982-86D068F68561}"/>
              </a:ext>
            </a:extLst>
          </p:cNvPr>
          <p:cNvPicPr>
            <a:picLocks noChangeAspect="1"/>
          </p:cNvPicPr>
          <p:nvPr/>
        </p:nvPicPr>
        <p:blipFill>
          <a:blip r:embed="rId2" cstate="print"/>
          <a:stretch>
            <a:fillRect/>
          </a:stretch>
        </p:blipFill>
        <p:spPr>
          <a:xfrm>
            <a:off x="4365608" y="3605809"/>
            <a:ext cx="2595675" cy="2180242"/>
          </a:xfrm>
          <a:prstGeom prst="rect">
            <a:avLst/>
          </a:prstGeom>
        </p:spPr>
      </p:pic>
      <p:sp>
        <p:nvSpPr>
          <p:cNvPr id="4" name="TextBox 3">
            <a:extLst>
              <a:ext uri="{FF2B5EF4-FFF2-40B4-BE49-F238E27FC236}">
                <a16:creationId xmlns:a16="http://schemas.microsoft.com/office/drawing/2014/main" id="{C06BDCCD-725A-BEB0-B5EC-AB55B65AC9E9}"/>
              </a:ext>
            </a:extLst>
          </p:cNvPr>
          <p:cNvSpPr txBox="1"/>
          <p:nvPr/>
        </p:nvSpPr>
        <p:spPr>
          <a:xfrm>
            <a:off x="8309113" y="5033176"/>
            <a:ext cx="3068705"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06736ACF-2B55-1CB3-3CEC-D2B3C35CB907}"/>
              </a:ext>
            </a:extLst>
          </p:cNvPr>
          <p:cNvSpPr txBox="1"/>
          <p:nvPr/>
        </p:nvSpPr>
        <p:spPr>
          <a:xfrm>
            <a:off x="3246250" y="5953969"/>
            <a:ext cx="4834393" cy="369332"/>
          </a:xfrm>
          <a:prstGeom prst="rect">
            <a:avLst/>
          </a:prstGeom>
          <a:noFill/>
        </p:spPr>
        <p:txBody>
          <a:bodyPr wrap="square" rtlCol="0">
            <a:spAutoFit/>
          </a:bodyPr>
          <a:lstStyle/>
          <a:p>
            <a:pPr marL="118745">
              <a:spcBef>
                <a:spcPts val="725"/>
              </a:spcBef>
              <a:spcAft>
                <a:spcPts val="0"/>
              </a:spcAft>
            </a:pPr>
            <a:r>
              <a:rPr lang="en-US" dirty="0">
                <a:effectLst/>
                <a:latin typeface="Times New Roman" panose="02020603050405020304" pitchFamily="18" charset="0"/>
                <a:ea typeface="Times New Roman" panose="02020603050405020304" pitchFamily="18" charset="0"/>
              </a:rPr>
              <a:t>General</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Structure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Pseudo-NMOS</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logic</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1511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jpeg">
            <a:extLst>
              <a:ext uri="{FF2B5EF4-FFF2-40B4-BE49-F238E27FC236}">
                <a16:creationId xmlns:a16="http://schemas.microsoft.com/office/drawing/2014/main" id="{171A491A-E6E1-691E-24F4-4A1C46E836BD}"/>
              </a:ext>
            </a:extLst>
          </p:cNvPr>
          <p:cNvPicPr>
            <a:picLocks noChangeAspect="1"/>
          </p:cNvPicPr>
          <p:nvPr/>
        </p:nvPicPr>
        <p:blipFill>
          <a:blip r:embed="rId2" cstate="print"/>
          <a:stretch>
            <a:fillRect/>
          </a:stretch>
        </p:blipFill>
        <p:spPr>
          <a:xfrm>
            <a:off x="3268824" y="1022237"/>
            <a:ext cx="2600130" cy="1855679"/>
          </a:xfrm>
          <a:prstGeom prst="rect">
            <a:avLst/>
          </a:prstGeom>
        </p:spPr>
      </p:pic>
      <p:sp>
        <p:nvSpPr>
          <p:cNvPr id="5" name="TextBox 4">
            <a:extLst>
              <a:ext uri="{FF2B5EF4-FFF2-40B4-BE49-F238E27FC236}">
                <a16:creationId xmlns:a16="http://schemas.microsoft.com/office/drawing/2014/main" id="{D9BAF90D-2CA4-745C-23A8-A98EA5668C53}"/>
              </a:ext>
            </a:extLst>
          </p:cNvPr>
          <p:cNvSpPr txBox="1"/>
          <p:nvPr/>
        </p:nvSpPr>
        <p:spPr>
          <a:xfrm>
            <a:off x="2858279" y="3075722"/>
            <a:ext cx="4599992" cy="369332"/>
          </a:xfrm>
          <a:prstGeom prst="rect">
            <a:avLst/>
          </a:prstGeom>
          <a:noFill/>
        </p:spPr>
        <p:txBody>
          <a:bodyPr wrap="square" rtlCol="0">
            <a:spAutoFit/>
          </a:bodyPr>
          <a:lstStyle/>
          <a:p>
            <a:pPr marL="118745">
              <a:spcBef>
                <a:spcPts val="970"/>
              </a:spcBef>
              <a:spcAft>
                <a:spcPts val="0"/>
              </a:spcAft>
            </a:pPr>
            <a:r>
              <a:rPr lang="en-US" dirty="0">
                <a:effectLst/>
                <a:latin typeface="Times New Roman" panose="02020603050405020304" pitchFamily="18" charset="0"/>
                <a:ea typeface="Times New Roman" panose="02020603050405020304" pitchFamily="18" charset="0"/>
              </a:rPr>
              <a:t>Pseudo-NMOS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based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NOR-Gate</a:t>
            </a:r>
            <a:endParaRPr lang="en-IN" dirty="0">
              <a:effectLst/>
              <a:latin typeface="Times New Roman" panose="02020603050405020304" pitchFamily="18" charset="0"/>
              <a:ea typeface="Times New Roman" panose="02020603050405020304" pitchFamily="18" charset="0"/>
            </a:endParaRPr>
          </a:p>
        </p:txBody>
      </p:sp>
      <p:pic>
        <p:nvPicPr>
          <p:cNvPr id="6" name="image4.jpeg">
            <a:extLst>
              <a:ext uri="{FF2B5EF4-FFF2-40B4-BE49-F238E27FC236}">
                <a16:creationId xmlns:a16="http://schemas.microsoft.com/office/drawing/2014/main" id="{79737C84-807D-30EB-9511-A2F9E296EC9D}"/>
              </a:ext>
            </a:extLst>
          </p:cNvPr>
          <p:cNvPicPr>
            <a:picLocks noChangeAspect="1"/>
          </p:cNvPicPr>
          <p:nvPr/>
        </p:nvPicPr>
        <p:blipFill>
          <a:blip r:embed="rId3" cstate="print"/>
          <a:stretch>
            <a:fillRect/>
          </a:stretch>
        </p:blipFill>
        <p:spPr>
          <a:xfrm>
            <a:off x="3268824" y="3583603"/>
            <a:ext cx="2481942" cy="2041754"/>
          </a:xfrm>
          <a:prstGeom prst="rect">
            <a:avLst/>
          </a:prstGeom>
        </p:spPr>
      </p:pic>
      <p:sp>
        <p:nvSpPr>
          <p:cNvPr id="7" name="TextBox 6">
            <a:extLst>
              <a:ext uri="{FF2B5EF4-FFF2-40B4-BE49-F238E27FC236}">
                <a16:creationId xmlns:a16="http://schemas.microsoft.com/office/drawing/2014/main" id="{66A12CB4-A71E-B44A-270D-EE9DE02BF76D}"/>
              </a:ext>
            </a:extLst>
          </p:cNvPr>
          <p:cNvSpPr txBox="1"/>
          <p:nvPr/>
        </p:nvSpPr>
        <p:spPr>
          <a:xfrm>
            <a:off x="2923593" y="5682343"/>
            <a:ext cx="3172407" cy="369332"/>
          </a:xfrm>
          <a:prstGeom prst="rect">
            <a:avLst/>
          </a:prstGeom>
          <a:noFill/>
        </p:spPr>
        <p:txBody>
          <a:bodyPr wrap="square" rtlCol="0">
            <a:spAutoFit/>
          </a:bodyPr>
          <a:lstStyle/>
          <a:p>
            <a:pPr marL="118745"/>
            <a:r>
              <a:rPr lang="en-US" sz="1800" dirty="0">
                <a:effectLst/>
                <a:latin typeface="Times New Roman" panose="02020603050405020304" pitchFamily="18" charset="0"/>
                <a:ea typeface="Times New Roman" panose="02020603050405020304" pitchFamily="18" charset="0"/>
              </a:rPr>
              <a:t>Pseudo-NMOS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 OR-Gate</a:t>
            </a:r>
            <a:endParaRPr lang="en-IN" sz="1800" dirty="0">
              <a:effectLst/>
              <a:latin typeface="Times New Roman" panose="02020603050405020304" pitchFamily="18" charset="0"/>
              <a:ea typeface="Times New Roman" panose="02020603050405020304" pitchFamily="18" charset="0"/>
            </a:endParaRPr>
          </a:p>
        </p:txBody>
      </p:sp>
      <p:pic>
        <p:nvPicPr>
          <p:cNvPr id="8" name="image5.jpeg" descr="International Journal of Engineering &amp; Advanced Technology (IJEAT)">
            <a:extLst>
              <a:ext uri="{FF2B5EF4-FFF2-40B4-BE49-F238E27FC236}">
                <a16:creationId xmlns:a16="http://schemas.microsoft.com/office/drawing/2014/main" id="{8954C469-F835-953A-8EA6-E9B8312C2B0C}"/>
              </a:ext>
            </a:extLst>
          </p:cNvPr>
          <p:cNvPicPr>
            <a:picLocks noChangeAspect="1"/>
          </p:cNvPicPr>
          <p:nvPr/>
        </p:nvPicPr>
        <p:blipFill>
          <a:blip r:embed="rId4" cstate="print"/>
          <a:stretch>
            <a:fillRect/>
          </a:stretch>
        </p:blipFill>
        <p:spPr>
          <a:xfrm>
            <a:off x="6993474" y="1573747"/>
            <a:ext cx="2340247" cy="2269965"/>
          </a:xfrm>
          <a:prstGeom prst="rect">
            <a:avLst/>
          </a:prstGeom>
        </p:spPr>
      </p:pic>
      <p:sp>
        <p:nvSpPr>
          <p:cNvPr id="9" name="TextBox 8">
            <a:extLst>
              <a:ext uri="{FF2B5EF4-FFF2-40B4-BE49-F238E27FC236}">
                <a16:creationId xmlns:a16="http://schemas.microsoft.com/office/drawing/2014/main" id="{5E4549B4-1270-4FD3-88B9-67B53D9F5C7E}"/>
              </a:ext>
            </a:extLst>
          </p:cNvPr>
          <p:cNvSpPr txBox="1"/>
          <p:nvPr/>
        </p:nvSpPr>
        <p:spPr>
          <a:xfrm>
            <a:off x="6823790" y="4149270"/>
            <a:ext cx="4225030"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Pseudo-NMOS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XOR-Gate</a:t>
            </a:r>
            <a:endParaRPr lang="en-IN" dirty="0"/>
          </a:p>
        </p:txBody>
      </p:sp>
      <p:sp>
        <p:nvSpPr>
          <p:cNvPr id="11" name="TextBox 10">
            <a:extLst>
              <a:ext uri="{FF2B5EF4-FFF2-40B4-BE49-F238E27FC236}">
                <a16:creationId xmlns:a16="http://schemas.microsoft.com/office/drawing/2014/main" id="{9FB7C0AB-7A7F-EBD3-58B7-01BDCBBBDAC6}"/>
              </a:ext>
            </a:extLst>
          </p:cNvPr>
          <p:cNvSpPr txBox="1"/>
          <p:nvPr/>
        </p:nvSpPr>
        <p:spPr>
          <a:xfrm>
            <a:off x="894186" y="257365"/>
            <a:ext cx="11094098" cy="461665"/>
          </a:xfrm>
          <a:prstGeom prst="rect">
            <a:avLst/>
          </a:prstGeom>
          <a:noFill/>
        </p:spPr>
        <p:txBody>
          <a:bodyPr wrap="square">
            <a:spAutoFit/>
          </a:bodyPr>
          <a:lstStyle/>
          <a:p>
            <a:r>
              <a:rPr lang="en-US" sz="2400" i="1" dirty="0">
                <a:effectLst/>
                <a:latin typeface="Times New Roman" panose="02020603050405020304" pitchFamily="18" charset="0"/>
                <a:ea typeface="Times New Roman" panose="02020603050405020304" pitchFamily="18" charset="0"/>
              </a:rPr>
              <a:t>Proposed</a:t>
            </a:r>
            <a:r>
              <a:rPr lang="en-US" sz="2400" i="1" spc="-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Pseudo-NMOS</a:t>
            </a:r>
            <a:r>
              <a:rPr lang="en-US" sz="2400" i="1" spc="-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Based</a:t>
            </a:r>
            <a:r>
              <a:rPr lang="en-US" sz="2400" i="1" spc="-10"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4-2</a:t>
            </a:r>
            <a:r>
              <a:rPr lang="en-US" sz="2400" i="1" spc="-1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Compressor</a:t>
            </a:r>
            <a:endParaRPr lang="en-IN" sz="2400" dirty="0"/>
          </a:p>
        </p:txBody>
      </p:sp>
    </p:spTree>
    <p:extLst>
      <p:ext uri="{BB962C8B-B14F-4D97-AF65-F5344CB8AC3E}">
        <p14:creationId xmlns:p14="http://schemas.microsoft.com/office/powerpoint/2010/main" val="1026277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DFB912-1C92-6F30-5E8D-678F73C4E0D1}"/>
              </a:ext>
            </a:extLst>
          </p:cNvPr>
          <p:cNvSpPr>
            <a:spLocks noGrp="1"/>
          </p:cNvSpPr>
          <p:nvPr>
            <p:ph idx="4294967295"/>
          </p:nvPr>
        </p:nvSpPr>
        <p:spPr>
          <a:xfrm>
            <a:off x="808653" y="1267765"/>
            <a:ext cx="10058400" cy="4022725"/>
          </a:xfrm>
        </p:spPr>
        <p:txBody>
          <a:bodyPr/>
          <a:lstStyle/>
          <a:p>
            <a:pPr marL="0" indent="0" algn="just">
              <a:buNone/>
            </a:pPr>
            <a:endParaRPr lang="en-US" dirty="0"/>
          </a:p>
        </p:txBody>
      </p:sp>
      <p:pic>
        <p:nvPicPr>
          <p:cNvPr id="9" name="image6.png">
            <a:extLst>
              <a:ext uri="{FF2B5EF4-FFF2-40B4-BE49-F238E27FC236}">
                <a16:creationId xmlns:a16="http://schemas.microsoft.com/office/drawing/2014/main" id="{4DE33897-74AD-1F93-C1B7-2F54D1A003C6}"/>
              </a:ext>
            </a:extLst>
          </p:cNvPr>
          <p:cNvPicPr>
            <a:picLocks noChangeAspect="1"/>
          </p:cNvPicPr>
          <p:nvPr/>
        </p:nvPicPr>
        <p:blipFill>
          <a:blip r:embed="rId2" cstate="print"/>
          <a:stretch>
            <a:fillRect/>
          </a:stretch>
        </p:blipFill>
        <p:spPr>
          <a:xfrm>
            <a:off x="3404118" y="1567510"/>
            <a:ext cx="5383764" cy="2836704"/>
          </a:xfrm>
          <a:prstGeom prst="rect">
            <a:avLst/>
          </a:prstGeom>
        </p:spPr>
      </p:pic>
      <p:sp>
        <p:nvSpPr>
          <p:cNvPr id="4" name="TextBox 3">
            <a:extLst>
              <a:ext uri="{FF2B5EF4-FFF2-40B4-BE49-F238E27FC236}">
                <a16:creationId xmlns:a16="http://schemas.microsoft.com/office/drawing/2014/main" id="{481E2FEF-460C-14A4-CD5B-1B0EAC08E7B1}"/>
              </a:ext>
            </a:extLst>
          </p:cNvPr>
          <p:cNvSpPr txBox="1"/>
          <p:nvPr/>
        </p:nvSpPr>
        <p:spPr>
          <a:xfrm>
            <a:off x="0" y="522796"/>
            <a:ext cx="6363477" cy="492443"/>
          </a:xfrm>
          <a:prstGeom prst="rect">
            <a:avLst/>
          </a:prstGeom>
          <a:noFill/>
        </p:spPr>
        <p:txBody>
          <a:bodyPr wrap="square" rtlCol="0">
            <a:spAutoFit/>
          </a:bodyPr>
          <a:lstStyle/>
          <a:p>
            <a:pPr lvl="0" algn="r">
              <a:buSzPts val="1000"/>
              <a:tabLst>
                <a:tab pos="1094740" algn="l"/>
              </a:tabLst>
            </a:pPr>
            <a:r>
              <a:rPr lang="en-US" sz="2600" dirty="0">
                <a:effectLst/>
                <a:latin typeface="Times New Roman" panose="02020603050405020304" pitchFamily="18" charset="0"/>
                <a:ea typeface="Times New Roman" panose="02020603050405020304" pitchFamily="18" charset="0"/>
              </a:rPr>
              <a:t>EXPERIMENTAL</a:t>
            </a:r>
            <a:r>
              <a:rPr lang="en-US" sz="2600" spc="-20" dirty="0">
                <a:latin typeface="Times New Roman" panose="02020603050405020304" pitchFamily="18" charset="0"/>
                <a:ea typeface="Times New Roman" panose="02020603050405020304" pitchFamily="18" charset="0"/>
              </a:rPr>
              <a:t> CIRCUIT DIAGRAM</a:t>
            </a:r>
            <a:endParaRPr lang="en-IN" sz="26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246B0C2-0882-2F69-C9B9-0A79C7A98B48}"/>
              </a:ext>
            </a:extLst>
          </p:cNvPr>
          <p:cNvSpPr txBox="1"/>
          <p:nvPr/>
        </p:nvSpPr>
        <p:spPr>
          <a:xfrm>
            <a:off x="3648269" y="5663681"/>
            <a:ext cx="5430415" cy="369332"/>
          </a:xfrm>
          <a:prstGeom prst="rect">
            <a:avLst/>
          </a:prstGeom>
          <a:noFill/>
        </p:spPr>
        <p:txBody>
          <a:bodyPr wrap="square" rtlCol="0">
            <a:spAutoFit/>
          </a:bodyPr>
          <a:lstStyle/>
          <a:p>
            <a:pPr marL="118745">
              <a:spcBef>
                <a:spcPts val="5"/>
              </a:spcBef>
              <a:spcAft>
                <a:spcPts val="0"/>
              </a:spcAft>
            </a:pPr>
            <a:r>
              <a:rPr lang="en-US" sz="1800" dirty="0">
                <a:effectLst/>
                <a:latin typeface="Times New Roman" panose="02020603050405020304" pitchFamily="18" charset="0"/>
                <a:ea typeface="Times New Roman" panose="02020603050405020304" pitchFamily="18" charset="0"/>
              </a:rPr>
              <a:t>Schematic</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Proposed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4-2</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Compressor</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934094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587</TotalTime>
  <Words>1137</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Bahnschrift SemiBold Condensed</vt:lpstr>
      <vt:lpstr>Calibri</vt:lpstr>
      <vt:lpstr>Calibri Light</vt:lpstr>
      <vt:lpstr>Söhne</vt:lpstr>
      <vt:lpstr>Times New Roman</vt:lpstr>
      <vt:lpstr>Wingdings</vt:lpstr>
      <vt:lpstr>Retrospect</vt:lpstr>
      <vt:lpstr>PowerPoint Presentation</vt:lpstr>
      <vt:lpstr>INTRODUCTION</vt:lpstr>
      <vt:lpstr>PROBLEM STATEMENT</vt:lpstr>
      <vt:lpstr>OBJECTIVE</vt:lpstr>
      <vt:lpstr>LITERATURE SURVEY </vt:lpstr>
      <vt:lpstr>EXISTING SYSTEM</vt:lpstr>
      <vt:lpstr>Proposed Pseudo-NMOS Based 4-2 Compressor</vt:lpstr>
      <vt:lpstr>PowerPoint Presentation</vt:lpstr>
      <vt:lpstr>PowerPoint Presentation</vt:lpstr>
      <vt:lpstr>PowerPoint Presentation</vt:lpstr>
      <vt:lpstr>PowerPoint Presentation</vt:lpstr>
      <vt:lpstr>CONCLUSION </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Monisha Monisha</dc:creator>
  <cp:lastModifiedBy>Monisha Monisha</cp:lastModifiedBy>
  <cp:revision>39</cp:revision>
  <dcterms:created xsi:type="dcterms:W3CDTF">2023-09-28T22:49:46Z</dcterms:created>
  <dcterms:modified xsi:type="dcterms:W3CDTF">2024-04-05T06:30:42Z</dcterms:modified>
</cp:coreProperties>
</file>