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 id="2146847056" r:id="rId16"/>
    <p:sldId id="2146847058" r:id="rId17"/>
    <p:sldId id="2146847059" r:id="rId18"/>
    <p:sldId id="2146847060" r:id="rId19"/>
    <p:sldId id="2146847061" r:id="rId20"/>
    <p:sldId id="2146847062" r:id="rId21"/>
    <p:sldId id="2146847063" r:id="rId22"/>
    <p:sldId id="2146847064" r:id="rId23"/>
    <p:sldId id="2146847065" r:id="rId24"/>
    <p:sldId id="2146847066" r:id="rId25"/>
    <p:sldId id="2146847067" r:id="rId26"/>
    <p:sldId id="21468470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KEYLOGGERS &amp; SECURITY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871664" y="4286251"/>
            <a:ext cx="845452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H.SASIREKHA</a:t>
            </a:r>
          </a:p>
          <a:p>
            <a:r>
              <a:rPr lang="en-US" sz="2000" b="1" dirty="0">
                <a:solidFill>
                  <a:schemeClr val="accent1">
                    <a:lumMod val="75000"/>
                  </a:schemeClr>
                </a:solidFill>
                <a:latin typeface="Arial"/>
                <a:cs typeface="Arial"/>
              </a:rPr>
              <a:t>APOLLO ENGINEERING COLLEGE</a:t>
            </a:r>
          </a:p>
          <a:p>
            <a:r>
              <a:rPr lang="en-US" sz="2000" b="1" dirty="0">
                <a:solidFill>
                  <a:schemeClr val="accent1">
                    <a:lumMod val="75000"/>
                  </a:schemeClr>
                </a:solidFill>
                <a:latin typeface="Arial"/>
                <a:cs typeface="Arial"/>
              </a:rPr>
              <a:t>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985837"/>
            <a:ext cx="11029615" cy="5214937"/>
          </a:xfrm>
        </p:spPr>
        <p:txBody>
          <a:bodyPr>
            <a:normAutofit/>
          </a:bodyPr>
          <a:lstStyle/>
          <a:p>
            <a:pPr marL="0" indent="0">
              <a:buNone/>
            </a:pPr>
            <a:r>
              <a:rPr lang="en-US"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Security-specific Libraries and Tools:</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Snort or Suricata: For network intrusion detection and prevention.</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YARA: For writing and matching patterns in suspicious files or network traffic.</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Data Storage and Processing:</a:t>
            </a:r>
            <a:endParaRPr lang="en-US"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Elasticsearch, Logstash, and Kibana (ELK Stack): For centralized log management and real-time data analysis.</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MongoDB or PostgreSQL: For storing and querying security-related data.</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200" b="1" dirty="0">
                <a:solidFill>
                  <a:schemeClr val="tx1">
                    <a:lumMod val="85000"/>
                    <a:lumOff val="15000"/>
                  </a:schemeClr>
                </a:solidFill>
                <a:latin typeface="Times New Roman" panose="02020603050405020304" pitchFamily="18" charset="0"/>
                <a:cs typeface="Times New Roman" panose="02020603050405020304" pitchFamily="18" charset="0"/>
              </a:rPr>
              <a:t>Integration and Deployment:</a:t>
            </a:r>
          </a:p>
          <a:p>
            <a:pPr marL="305435" indent="-305435"/>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Docker and Kubernetes: For containerization and orchestration of microservices.</a:t>
            </a:r>
          </a:p>
          <a:p>
            <a:pPr marL="305435" indent="-305435"/>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Apache Kafka Connect: For integrating with various data sources and sinks.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C529AB8-9B15-BA6B-34B8-DBF8EC418543}"/>
              </a:ext>
            </a:extLst>
          </p:cNvPr>
          <p:cNvSpPr>
            <a:spLocks noGrp="1"/>
          </p:cNvSpPr>
          <p:nvPr>
            <p:ph idx="1"/>
          </p:nvPr>
        </p:nvSpPr>
        <p:spPr/>
        <p:txBody>
          <a:bodyPr>
            <a:normAutofit/>
          </a:bodyPr>
          <a:lstStyle/>
          <a:p>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There are two main types of algorithms used in keyloggers</a:t>
            </a:r>
          </a:p>
          <a:p>
            <a:pPr marL="342900" indent="-342900">
              <a:buClr>
                <a:srgbClr val="00B0F0"/>
              </a:buClr>
              <a:buSzPct val="150000"/>
              <a:buFont typeface="Wingdings" panose="05000000000000000000" pitchFamily="2" charset="2"/>
              <a:buChar cha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Kernel-level keyloggers</a:t>
            </a:r>
          </a:p>
          <a:p>
            <a:pPr marL="0" indent="0">
              <a:buClr>
                <a:srgbClr val="00B0F0"/>
              </a:buClr>
              <a:buSzPct val="150000"/>
              <a:buNone/>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These keyloggers operate at the kernel level of the operating system, which gives them access to all keystrokes before they are processed by other applications. Kernel-level keyloggers are more difficult to detect and remove than user-level keyloggers.</a:t>
            </a:r>
          </a:p>
          <a:p>
            <a:pPr marL="342900" indent="-342900">
              <a:buClr>
                <a:srgbClr val="00B0F0"/>
              </a:buClr>
              <a:buSzPct val="150000"/>
              <a:buFont typeface="Wingdings" panose="05000000000000000000" pitchFamily="2" charset="2"/>
              <a:buChar cha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User-level keyloggers</a:t>
            </a:r>
          </a:p>
          <a:p>
            <a:pPr marL="0" indent="0">
              <a:buNone/>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These keyloggers operate at the user level of the operating system. They can only record keystrokes that are made in user-mode applications. User-level keyloggers are easier to detect and remove than kernel-level keyloggers </a:t>
            </a:r>
          </a:p>
          <a:p>
            <a:endParaRPr lang="en-IN" dirty="0"/>
          </a:p>
        </p:txBody>
      </p:sp>
      <p:sp>
        <p:nvSpPr>
          <p:cNvPr id="11" name="Title 10">
            <a:extLst>
              <a:ext uri="{FF2B5EF4-FFF2-40B4-BE49-F238E27FC236}">
                <a16:creationId xmlns:a16="http://schemas.microsoft.com/office/drawing/2014/main" id="{B95B4262-AFE5-8BCD-5C7F-69CA8460A8C8}"/>
              </a:ext>
            </a:extLst>
          </p:cNvPr>
          <p:cNvSpPr txBox="1">
            <a:spLocks noGrp="1"/>
          </p:cNvSpPr>
          <p:nvPr>
            <p:ph type="title"/>
          </p:nvPr>
        </p:nvSpPr>
        <p:spPr>
          <a:xfrm>
            <a:off x="1162050" y="771801"/>
            <a:ext cx="11029950" cy="530225"/>
          </a:xfrm>
          <a:prstGeom prst="rect">
            <a:avLst/>
          </a:prstGeom>
          <a:noFill/>
        </p:spPr>
        <p:txBody>
          <a:bodyPr wrap="square">
            <a:sp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5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134B60-6FA0-3CEB-4198-A08A9E846522}"/>
              </a:ext>
            </a:extLst>
          </p:cNvPr>
          <p:cNvSpPr>
            <a:spLocks noGrp="1"/>
          </p:cNvSpPr>
          <p:nvPr>
            <p:ph idx="1"/>
          </p:nvPr>
        </p:nvSpPr>
        <p:spPr>
          <a:xfrm>
            <a:off x="581192" y="901975"/>
            <a:ext cx="11029615" cy="5470249"/>
          </a:xfrm>
        </p:spPr>
        <p:txBody>
          <a:bodyPr>
            <a:normAutofit/>
          </a:bodyPr>
          <a:lstStyle/>
          <a:p>
            <a:pPr marL="305435" indent="-305435"/>
            <a:r>
              <a:rPr lang="en-IN" sz="2200" b="1" dirty="0">
                <a:latin typeface="Times New Roman" panose="02020603050405020304" pitchFamily="18" charset="0"/>
                <a:ea typeface="+mn-lt"/>
                <a:cs typeface="Times New Roman" panose="02020603050405020304" pitchFamily="18" charset="0"/>
              </a:rPr>
              <a:t>Alg</a:t>
            </a: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orithm Selection:</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indent="0">
              <a:lnSpc>
                <a:spcPct val="100000"/>
              </a:lnSpc>
              <a:spcBef>
                <a:spcPts val="20"/>
              </a:spcBef>
              <a:buNone/>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one suitable algorithm for keylogger detection and security implementation project is the Random Forest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lvl="1" indent="0">
              <a:spcBef>
                <a:spcPts val="20"/>
              </a:spcBef>
              <a:buNone/>
            </a:pP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 Random Forest</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lvl="1" indent="0">
              <a:buClr>
                <a:srgbClr val="00B0F0"/>
              </a:buClr>
              <a:buSzPct val="150000"/>
              <a:buNone/>
            </a:pP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Type:</a:t>
            </a: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Supervised Learning (Classification)</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667385" lvl="1" indent="-342900">
              <a:buClr>
                <a:srgbClr val="00B0F0"/>
              </a:buClr>
              <a:buSzPct val="150000"/>
              <a:buFont typeface="Wingdings" panose="05000000000000000000" pitchFamily="2" charset="2"/>
              <a:buChar char="§"/>
            </a:pPr>
            <a:r>
              <a:rPr lang="en-IN"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Strengths</a:t>
            </a: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Suitable for classification tasks with high-dimensional feature spaces.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Robust against overfitting due to the ensemble nature of the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Can handle both numerical and </a:t>
            </a:r>
            <a:r>
              <a:rPr lang="en-IN" sz="2200">
                <a:solidFill>
                  <a:schemeClr val="tx1">
                    <a:lumMod val="85000"/>
                    <a:lumOff val="15000"/>
                  </a:schemeClr>
                </a:solidFill>
                <a:latin typeface="Times New Roman" panose="02020603050405020304" pitchFamily="18" charset="0"/>
                <a:ea typeface="+mn-lt"/>
                <a:cs typeface="Times New Roman" panose="02020603050405020304" pitchFamily="18" charset="0"/>
              </a:rPr>
              <a:t>categorical features</a:t>
            </a:r>
            <a:endParaRPr lang="en-IN" sz="2200" dirty="0">
              <a:solidFill>
                <a:schemeClr val="tx1">
                  <a:lumMod val="85000"/>
                  <a:lumOff val="15000"/>
                </a:schemeClr>
              </a:solidFill>
              <a:latin typeface="Calibri"/>
              <a:ea typeface="+mn-lt"/>
              <a:cs typeface="Calibri"/>
            </a:endParaRPr>
          </a:p>
          <a:p>
            <a:pPr marL="0" indent="0">
              <a:buClr>
                <a:srgbClr val="00B0F0"/>
              </a:buClr>
              <a:buSzPct val="150000"/>
              <a:buNone/>
            </a:pPr>
            <a:endParaRPr lang="en-US" sz="29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182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A902F-2C33-F5C8-EF33-B949065FA4CA}"/>
              </a:ext>
            </a:extLst>
          </p:cNvPr>
          <p:cNvSpPr>
            <a:spLocks noGrp="1"/>
          </p:cNvSpPr>
          <p:nvPr>
            <p:ph idx="1"/>
          </p:nvPr>
        </p:nvSpPr>
        <p:spPr>
          <a:xfrm>
            <a:off x="581192" y="559075"/>
            <a:ext cx="11029615" cy="6098899"/>
          </a:xfrm>
        </p:spPr>
        <p:txBody>
          <a:bodyPr>
            <a:normAutofit/>
          </a:bodyPr>
          <a:lstStyle/>
          <a:p>
            <a:pPr marL="0" indent="0">
              <a:buNone/>
            </a:pPr>
            <a:r>
              <a:rPr lang="en-US" sz="2200" b="1" dirty="0">
                <a:solidFill>
                  <a:srgbClr val="404040"/>
                </a:solidFill>
                <a:latin typeface="Times New Roman" panose="02020603050405020304" pitchFamily="18" charset="0"/>
                <a:ea typeface="+mn-lt"/>
                <a:cs typeface="Times New Roman" panose="02020603050405020304" pitchFamily="18" charset="0"/>
              </a:rPr>
              <a:t>Implementation:</a:t>
            </a:r>
            <a:endParaRPr lang="en-US" sz="2200" b="1" dirty="0">
              <a:solidFill>
                <a:srgbClr val="404040"/>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Random Forest algorithms are available in popular machine learning libraries such as scikit-learn in Python, making them accessible for implementation in security systems.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spcBef>
                <a:spcPts val="20"/>
              </a:spcBef>
            </a:pP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Random Forest is a versatile and effective algorithm for keylogger detection and security implementation, capable of handling complex patterns in user behavior and system activities to distinguish between normal and potentially malicious behavior.</a:t>
            </a:r>
          </a:p>
          <a:p>
            <a:pPr marL="305435" indent="-305435"/>
            <a:r>
              <a:rPr lang="en-IN" sz="2200" b="1" dirty="0">
                <a:solidFill>
                  <a:schemeClr val="tx1">
                    <a:lumMod val="85000"/>
                    <a:lumOff val="15000"/>
                  </a:schemeClr>
                </a:solidFill>
                <a:latin typeface="Times New Roman" panose="02020603050405020304" pitchFamily="18" charset="0"/>
                <a:cs typeface="Times New Roman" panose="02020603050405020304" pitchFamily="18" charset="0"/>
              </a:rPr>
              <a:t>Data Input:</a:t>
            </a:r>
            <a:b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In a keylogger detection system using a Random Forest algorithm, the input features play a crucial role in distinguishing between normal user </a:t>
            </a:r>
            <a:r>
              <a:rPr lang="en-IN" sz="2200" dirty="0" err="1">
                <a:solidFill>
                  <a:schemeClr val="tx1">
                    <a:lumMod val="85000"/>
                    <a:lumOff val="15000"/>
                  </a:schemeClr>
                </a:solidFill>
                <a:latin typeface="Times New Roman" panose="02020603050405020304" pitchFamily="18" charset="0"/>
                <a:ea typeface="+mn-lt"/>
                <a:cs typeface="Times New Roman" panose="02020603050405020304" pitchFamily="18" charset="0"/>
              </a:rPr>
              <a:t>behavior</a:t>
            </a: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and potentially malicious activity. Here are some examples of input features that could be used by the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1" indent="0">
              <a:spcBef>
                <a:spcPts val="20"/>
              </a:spcBef>
              <a:buNone/>
            </a:pPr>
            <a:r>
              <a:rPr lang="en-IN" sz="2200" b="1" dirty="0">
                <a:solidFill>
                  <a:schemeClr val="tx1">
                    <a:lumMod val="85000"/>
                    <a:lumOff val="15000"/>
                  </a:schemeClr>
                </a:solidFill>
                <a:latin typeface="Times New Roman" panose="02020603050405020304" pitchFamily="18" charset="0"/>
                <a:cs typeface="Times New Roman" panose="02020603050405020304" pitchFamily="18" charset="0"/>
              </a:rPr>
              <a:t>Keystroke Dynamics: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Duration of key presses: The time duration for which each key is pressed.</a:t>
            </a: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Inter-key intervals: The time intervals between consecutive key presses.</a:t>
            </a: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Typing speed: The rate at which keys are pressed, measured in characters per minute.</a:t>
            </a:r>
          </a:p>
          <a:p>
            <a:pPr marL="305435" indent="-305435">
              <a:spcBef>
                <a:spcPts val="2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07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FF905-EB88-B178-9D27-9B4E2CE42B52}"/>
              </a:ext>
            </a:extLst>
          </p:cNvPr>
          <p:cNvSpPr>
            <a:spLocks noGrp="1"/>
          </p:cNvSpPr>
          <p:nvPr>
            <p:ph idx="1"/>
          </p:nvPr>
        </p:nvSpPr>
        <p:spPr>
          <a:xfrm>
            <a:off x="581192" y="728663"/>
            <a:ext cx="11029615" cy="6129337"/>
          </a:xfrm>
        </p:spPr>
        <p:txBody>
          <a:bodyPr/>
          <a:lstStyle/>
          <a:p>
            <a:pPr marL="0" indent="0">
              <a:lnSpc>
                <a:spcPct val="100000"/>
              </a:lnSpc>
              <a:spcBef>
                <a:spcPts val="20"/>
              </a:spcBef>
              <a:buNone/>
            </a:pPr>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System Activities:</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Process executions: Information about processes or applications launched by the user.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File system modifications: Changes made to files or directories on the system.</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Interactions: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Application usage patterns: Frequency and duration of interactions with different applications.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Mouse movements: Patterns of mouse movements and clicks.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Contextual Information:</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Time of day: The timestamp of each recorded event, providing temporal context.</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Day of the week: Information about the day on which the event occurred.</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identity: The identity or user profile associated with the recorded activity.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endParaRPr lang="en-IN" sz="2000" dirty="0">
              <a:solidFill>
                <a:srgbClr val="404040"/>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7805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58F09-F060-C57F-3DA2-7239DD5F2A3F}"/>
              </a:ext>
            </a:extLst>
          </p:cNvPr>
          <p:cNvSpPr>
            <a:spLocks noGrp="1"/>
          </p:cNvSpPr>
          <p:nvPr>
            <p:ph idx="1"/>
          </p:nvPr>
        </p:nvSpPr>
        <p:spPr>
          <a:xfrm>
            <a:off x="581192" y="685800"/>
            <a:ext cx="11029615" cy="5772150"/>
          </a:xfrm>
        </p:spPr>
        <p:txBody>
          <a:bodyPr/>
          <a:lstStyle/>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Evaluation:</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Evaluate the trained Random Forest model's performance on the testing dataset to assess its ability to generalize to unseen data.</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Deployment:</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Once satisfied with the model's performance, deploy it into the production environment for real-time monitoring and detection of keylogger activity.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964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DF95C80F-E947-58B5-5671-1F5B3E6C8D14}"/>
              </a:ext>
            </a:extLst>
          </p:cNvPr>
          <p:cNvSpPr>
            <a:spLocks noGrp="1"/>
          </p:cNvSpPr>
          <p:nvPr>
            <p:ph type="title"/>
          </p:nvPr>
        </p:nvSpPr>
        <p:spPr>
          <a:xfrm>
            <a:off x="581025" y="701675"/>
            <a:ext cx="11029950" cy="530225"/>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5" name="Content Placeholder 2" descr="A screenshot of a computer&#10;&#10;Description automatically generated">
            <a:extLst>
              <a:ext uri="{FF2B5EF4-FFF2-40B4-BE49-F238E27FC236}">
                <a16:creationId xmlns:a16="http://schemas.microsoft.com/office/drawing/2014/main" id="{0641FE6C-F4B5-A077-1B12-44F0442912B2}"/>
              </a:ext>
            </a:extLst>
          </p:cNvPr>
          <p:cNvPicPr>
            <a:picLocks noGrp="1" noChangeAspect="1"/>
          </p:cNvPicPr>
          <p:nvPr>
            <p:ph idx="1"/>
          </p:nvPr>
        </p:nvPicPr>
        <p:blipFill>
          <a:blip r:embed="rId2"/>
          <a:stretch>
            <a:fillRect/>
          </a:stretch>
        </p:blipFill>
        <p:spPr>
          <a:xfrm>
            <a:off x="581025" y="1387474"/>
            <a:ext cx="9647411" cy="5084763"/>
          </a:xfrm>
        </p:spPr>
      </p:pic>
    </p:spTree>
    <p:extLst>
      <p:ext uri="{BB962C8B-B14F-4D97-AF65-F5344CB8AC3E}">
        <p14:creationId xmlns:p14="http://schemas.microsoft.com/office/powerpoint/2010/main" val="263700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DC1ED6-7BBB-66D0-8CD1-2181A6FB45B9}"/>
              </a:ext>
            </a:extLst>
          </p:cNvPr>
          <p:cNvSpPr>
            <a:spLocks noGrp="1"/>
          </p:cNvSpPr>
          <p:nvPr>
            <p:ph type="title"/>
          </p:nvPr>
        </p:nvSpPr>
        <p:spPr/>
        <p:txBody>
          <a:bodyPr/>
          <a:lstStyle/>
          <a:p>
            <a:r>
              <a:rPr lang="en-US" dirty="0"/>
              <a:t>Keylog.txt</a:t>
            </a:r>
          </a:p>
        </p:txBody>
      </p:sp>
      <p:pic>
        <p:nvPicPr>
          <p:cNvPr id="4" name="Content Placeholder 3">
            <a:extLst>
              <a:ext uri="{FF2B5EF4-FFF2-40B4-BE49-F238E27FC236}">
                <a16:creationId xmlns:a16="http://schemas.microsoft.com/office/drawing/2014/main" id="{98191516-04F1-2782-373A-3F6F4035A77F}"/>
              </a:ext>
            </a:extLst>
          </p:cNvPr>
          <p:cNvPicPr>
            <a:picLocks noGrp="1" noChangeAspect="1"/>
          </p:cNvPicPr>
          <p:nvPr>
            <p:ph type="pic" idx="1"/>
          </p:nvPr>
        </p:nvPicPr>
        <p:blipFill rotWithShape="1">
          <a:blip r:embed="rId2"/>
          <a:srcRect t="6620" b="6620"/>
          <a:stretch/>
        </p:blipFill>
        <p:spPr/>
      </p:pic>
      <p:sp>
        <p:nvSpPr>
          <p:cNvPr id="2" name="Text Placeholder 1">
            <a:extLst>
              <a:ext uri="{FF2B5EF4-FFF2-40B4-BE49-F238E27FC236}">
                <a16:creationId xmlns:a16="http://schemas.microsoft.com/office/drawing/2014/main" id="{B5E58FE1-C4D1-4F8D-F3B3-565644DFCC58}"/>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D758CF5C-9F78-976C-18E3-5B2623250BD7}"/>
              </a:ext>
            </a:extLst>
          </p:cNvPr>
          <p:cNvPicPr>
            <a:picLocks noChangeAspect="1"/>
          </p:cNvPicPr>
          <p:nvPr/>
        </p:nvPicPr>
        <p:blipFill>
          <a:blip r:embed="rId3"/>
          <a:stretch>
            <a:fillRect/>
          </a:stretch>
        </p:blipFill>
        <p:spPr>
          <a:xfrm>
            <a:off x="861843" y="5029494"/>
            <a:ext cx="11034716" cy="999831"/>
          </a:xfrm>
          <a:prstGeom prst="rect">
            <a:avLst/>
          </a:prstGeom>
        </p:spPr>
      </p:pic>
    </p:spTree>
    <p:extLst>
      <p:ext uri="{BB962C8B-B14F-4D97-AF65-F5344CB8AC3E}">
        <p14:creationId xmlns:p14="http://schemas.microsoft.com/office/powerpoint/2010/main" val="106553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24891B-26B5-2E36-9946-AFC639160634}"/>
              </a:ext>
            </a:extLst>
          </p:cNvPr>
          <p:cNvSpPr>
            <a:spLocks noGrp="1"/>
          </p:cNvSpPr>
          <p:nvPr>
            <p:ph type="pic" idx="1"/>
          </p:nvPr>
        </p:nvSpPr>
        <p:spPr/>
      </p:sp>
      <p:sp>
        <p:nvSpPr>
          <p:cNvPr id="4" name="Text Placeholder 3">
            <a:extLst>
              <a:ext uri="{FF2B5EF4-FFF2-40B4-BE49-F238E27FC236}">
                <a16:creationId xmlns:a16="http://schemas.microsoft.com/office/drawing/2014/main" id="{3A3DCCB6-975B-C4F1-0D8B-7FDE89E7ACDC}"/>
              </a:ext>
            </a:extLst>
          </p:cNvPr>
          <p:cNvSpPr>
            <a:spLocks noGrp="1"/>
          </p:cNvSpPr>
          <p:nvPr>
            <p:ph type="body" sz="half" idx="2"/>
          </p:nvPr>
        </p:nvSpPr>
        <p:spPr/>
        <p:txBody>
          <a:bodyPr/>
          <a:lstStyle/>
          <a:p>
            <a:endParaRPr lang="en-IN" dirty="0"/>
          </a:p>
        </p:txBody>
      </p:sp>
      <p:pic>
        <p:nvPicPr>
          <p:cNvPr id="5" name="Picture Placeholder 4" descr="A screenshot of a computer&#10;&#10;Description automatically generated">
            <a:extLst>
              <a:ext uri="{FF2B5EF4-FFF2-40B4-BE49-F238E27FC236}">
                <a16:creationId xmlns:a16="http://schemas.microsoft.com/office/drawing/2014/main" id="{E5D6B240-47B2-462A-F119-E9C8DBB2EA47}"/>
              </a:ext>
            </a:extLst>
          </p:cNvPr>
          <p:cNvPicPr>
            <a:picLocks noChangeAspect="1"/>
          </p:cNvPicPr>
          <p:nvPr/>
        </p:nvPicPr>
        <p:blipFill>
          <a:blip r:embed="rId2"/>
          <a:srcRect t="12212" b="12212"/>
          <a:stretch/>
        </p:blipFill>
        <p:spPr>
          <a:xfrm>
            <a:off x="447817" y="641350"/>
            <a:ext cx="11290859" cy="3803649"/>
          </a:xfrm>
          <a:prstGeom prst="rect">
            <a:avLst/>
          </a:prstGeom>
        </p:spPr>
      </p:pic>
      <p:sp>
        <p:nvSpPr>
          <p:cNvPr id="6" name="Title 1">
            <a:extLst>
              <a:ext uri="{FF2B5EF4-FFF2-40B4-BE49-F238E27FC236}">
                <a16:creationId xmlns:a16="http://schemas.microsoft.com/office/drawing/2014/main" id="{4709447C-0A0D-E4C3-2714-962BF7800482}"/>
              </a:ext>
            </a:extLst>
          </p:cNvPr>
          <p:cNvSpPr>
            <a:spLocks noGrp="1"/>
          </p:cNvSpPr>
          <p:nvPr>
            <p:ph type="title"/>
          </p:nvPr>
        </p:nvSpPr>
        <p:spPr>
          <a:xfrm>
            <a:off x="581025" y="4692650"/>
            <a:ext cx="11029950" cy="566738"/>
          </a:xfrm>
        </p:spPr>
        <p:txBody>
          <a:bodyPr/>
          <a:lstStyle/>
          <a:p>
            <a:r>
              <a:rPr lang="en-US" dirty="0" err="1"/>
              <a:t>Keylog.json</a:t>
            </a:r>
          </a:p>
        </p:txBody>
      </p:sp>
    </p:spTree>
    <p:extLst>
      <p:ext uri="{BB962C8B-B14F-4D97-AF65-F5344CB8AC3E}">
        <p14:creationId xmlns:p14="http://schemas.microsoft.com/office/powerpoint/2010/main" val="338463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3582-BC9A-F155-CAE4-6B82DBDE0D1C}"/>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0FFEC7-5571-924B-BC2B-07FBA2FF8341}"/>
              </a:ext>
            </a:extLst>
          </p:cNvPr>
          <p:cNvSpPr>
            <a:spLocks noGrp="1"/>
          </p:cNvSpPr>
          <p:nvPr>
            <p:ph idx="1"/>
          </p:nvPr>
        </p:nvSpPr>
        <p:spPr>
          <a:xfrm>
            <a:off x="328614" y="1042988"/>
            <a:ext cx="11282194" cy="5286374"/>
          </a:xfrm>
        </p:spPr>
        <p:txBody>
          <a:bodyPr>
            <a:normAutofit lnSpcReduction="10000"/>
          </a:bodyPr>
          <a:lstStyle/>
          <a:p>
            <a:pPr marL="0" indent="0">
              <a:spcBef>
                <a:spcPts val="20"/>
              </a:spcBef>
              <a:buNone/>
            </a:pPr>
            <a:endParaRPr lang="en-IN" sz="1800" b="1" dirty="0">
              <a:solidFill>
                <a:schemeClr val="tx1">
                  <a:lumMod val="85000"/>
                  <a:lumOff val="15000"/>
                </a:schemeClr>
              </a:solidFill>
            </a:endParaRPr>
          </a:p>
          <a:p>
            <a:pPr marL="0" indent="0">
              <a:spcBef>
                <a:spcPts val="20"/>
              </a:spcBef>
              <a:buNone/>
            </a:pP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Training and Testing:</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The algorithm was trained using a dataset containing examples of both normal and malicious </a:t>
            </a:r>
            <a:r>
              <a:rPr lang="en-IN" sz="2000" dirty="0" err="1">
                <a:solidFill>
                  <a:schemeClr val="tx1">
                    <a:lumMod val="85000"/>
                    <a:lumOff val="15000"/>
                  </a:schemeClr>
                </a:solidFill>
                <a:latin typeface="Times New Roman" panose="02020603050405020304" pitchFamily="18" charset="0"/>
                <a:cs typeface="Times New Roman" panose="02020603050405020304" pitchFamily="18" charset="0"/>
              </a:rPr>
              <a:t>behavior</a:t>
            </a: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0" indent="0">
              <a:spcBef>
                <a:spcPts val="20"/>
              </a:spcBef>
              <a:buNone/>
            </a:pPr>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Performance:</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trained Random Forest algorithm demonstrated promising performance in distinguishing between normal and malicious </a:t>
            </a:r>
            <a:r>
              <a:rPr lang="en-IN" sz="2000" dirty="0" err="1">
                <a:solidFill>
                  <a:schemeClr val="tx1">
                    <a:lumMod val="85000"/>
                    <a:lumOff val="15000"/>
                  </a:schemeClr>
                </a:solidFill>
                <a:latin typeface="Times New Roman" panose="02020603050405020304" pitchFamily="18" charset="0"/>
                <a:ea typeface="+mn-lt"/>
                <a:cs typeface="Times New Roman" panose="02020603050405020304" pitchFamily="18" charset="0"/>
              </a:rPr>
              <a:t>behavior</a:t>
            </a:r>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Predictive Power:</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algorithm exhibited the ability to make accurate predictions on new, unseen data by leveraging the ensemble of decision trees built during training.</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Effectiveness of the Proposed Solution:</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Detection Accuracy:</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proposed solution effectively detected instances of potential keylogger activity by analyzing patterns and anomalies in user behavior and system activities.</a:t>
            </a:r>
            <a:endPar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96091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Problem Statement </a:t>
            </a: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(Should not include solution)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Proposed System/Solution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System Development Approach </a:t>
            </a: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(Technology Used) </a:t>
            </a:r>
            <a:endParaRPr lang="en-US"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Algorithm &amp; Deployment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Result (Output Image)</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Conclusion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Future Scope</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References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AF72A-C4FA-88CB-A537-335689E7AD4A}"/>
              </a:ext>
            </a:extLst>
          </p:cNvPr>
          <p:cNvSpPr>
            <a:spLocks noGrp="1"/>
          </p:cNvSpPr>
          <p:nvPr>
            <p:ph idx="1"/>
          </p:nvPr>
        </p:nvSpPr>
        <p:spPr>
          <a:xfrm>
            <a:off x="528638" y="128588"/>
            <a:ext cx="11082169" cy="6415087"/>
          </a:xfrm>
        </p:spPr>
        <p:txBody>
          <a:bodyPr>
            <a:normAutofit/>
          </a:bodyPr>
          <a:lstStyle/>
          <a:p>
            <a:pPr marL="0" indent="0">
              <a:buNone/>
            </a:pPr>
            <a:r>
              <a:rPr lang="en-US"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Robustness and Generalization:</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Random Forest algorithm demonstrated robustness and generalization across different datasets and scenarios.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Scalability and Efficiency:</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solution is scalable and can handle large volumes of data efficiently, making it suitable for real-time monitoring and detection of keylogger activity in diverse settings.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Adaptability and Flexibility</a:t>
            </a: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The solution can adapt to evolving threats and changes in user behavior by regularly updating the model with new data</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91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EF37-E201-1AB1-6189-BB8C40D9FE76}"/>
              </a:ext>
            </a:extLst>
          </p:cNvPr>
          <p:cNvSpPr>
            <a:spLocks noGrp="1"/>
          </p:cNvSpPr>
          <p:nvPr>
            <p:ph type="title"/>
          </p:nvPr>
        </p:nvSpPr>
        <p:spPr>
          <a:xfrm>
            <a:off x="2081379" y="1036878"/>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Future</a:t>
            </a:r>
            <a:r>
              <a:rPr lang="en-US" sz="2800" b="1" dirty="0">
                <a:solidFill>
                  <a:schemeClr val="accent1"/>
                </a:solidFill>
                <a:latin typeface="Times New Roman" panose="02020603050405020304" pitchFamily="18" charset="0"/>
                <a:cs typeface="Times New Roman" panose="02020603050405020304" pitchFamily="18" charset="0"/>
              </a:rPr>
              <a:t> </a:t>
            </a:r>
            <a:r>
              <a:rPr lang="en-US" sz="4400" b="1" dirty="0">
                <a:solidFill>
                  <a:schemeClr val="accent1"/>
                </a:solidFill>
                <a:latin typeface="Times New Roman" panose="02020603050405020304" pitchFamily="18" charset="0"/>
                <a:cs typeface="Times New Roman" panose="02020603050405020304" pitchFamily="18" charset="0"/>
              </a:rPr>
              <a:t>scope</a:t>
            </a:r>
            <a:br>
              <a:rPr lang="en-US" sz="28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5649A134-1054-5F33-1FFD-DD185F793F28}"/>
              </a:ext>
            </a:extLst>
          </p:cNvPr>
          <p:cNvSpPr>
            <a:spLocks noGrp="1"/>
          </p:cNvSpPr>
          <p:nvPr>
            <p:ph idx="1"/>
          </p:nvPr>
        </p:nvSpPr>
        <p:spPr>
          <a:xfrm>
            <a:off x="581192" y="1302026"/>
            <a:ext cx="11029615" cy="5113062"/>
          </a:xfrm>
        </p:spPr>
        <p:txBody>
          <a:bodyPr/>
          <a:lstStyle/>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Advanced Detection Techniques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Behavioral Biometrics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Real-time Monitoring and Response</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Endpoint Security Solutions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Education and Awareness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Privacy-preserving Technologies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Cross-platform Compatibility</a:t>
            </a:r>
          </a:p>
          <a:p>
            <a:endParaRPr lang="en-IN" dirty="0"/>
          </a:p>
        </p:txBody>
      </p:sp>
    </p:spTree>
    <p:extLst>
      <p:ext uri="{BB962C8B-B14F-4D97-AF65-F5344CB8AC3E}">
        <p14:creationId xmlns:p14="http://schemas.microsoft.com/office/powerpoint/2010/main" val="350616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DFD3-3511-B6E1-4231-14BCB2FD41BC}"/>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990DB-F551-BC8D-8488-E69B7AF825AB}"/>
              </a:ext>
            </a:extLst>
          </p:cNvPr>
          <p:cNvSpPr>
            <a:spLocks noGrp="1"/>
          </p:cNvSpPr>
          <p:nvPr>
            <p:ph idx="1"/>
          </p:nvPr>
        </p:nvSpPr>
        <p:spPr>
          <a:xfrm>
            <a:off x="581191" y="1457325"/>
            <a:ext cx="11029615" cy="5218254"/>
          </a:xfrm>
        </p:spPr>
        <p:txBody>
          <a:bodyPr/>
          <a:lstStyle/>
          <a:p>
            <a:pPr marL="0" indent="0">
              <a:buNone/>
            </a:pPr>
            <a:r>
              <a:rPr lang="en-IN" sz="2300" b="1" dirty="0">
                <a:solidFill>
                  <a:srgbClr val="0F0F0F"/>
                </a:solidFill>
                <a:latin typeface="Times New Roman" panose="02020603050405020304" pitchFamily="18" charset="0"/>
                <a:cs typeface="Times New Roman" panose="02020603050405020304" pitchFamily="18" charset="0"/>
              </a:rPr>
              <a:t>ResearchGate</a:t>
            </a: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a paper by </a:t>
            </a:r>
            <a:r>
              <a:rPr lang="en-IN" sz="2000" dirty="0" err="1">
                <a:solidFill>
                  <a:srgbClr val="0F0F0F"/>
                </a:solidFill>
                <a:latin typeface="Times New Roman" panose="02020603050405020304" pitchFamily="18" charset="0"/>
                <a:cs typeface="Times New Roman" panose="02020603050405020304" pitchFamily="18" charset="0"/>
              </a:rPr>
              <a:t>Dr.</a:t>
            </a: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Akashdeep</a:t>
            </a:r>
            <a:r>
              <a:rPr lang="en-IN" sz="2000" dirty="0">
                <a:solidFill>
                  <a:srgbClr val="0F0F0F"/>
                </a:solidFill>
                <a:latin typeface="Times New Roman" panose="02020603050405020304" pitchFamily="18" charset="0"/>
                <a:cs typeface="Times New Roman" panose="02020603050405020304" pitchFamily="18" charset="0"/>
              </a:rPr>
              <a:t> Bhardwaj and </a:t>
            </a:r>
            <a:r>
              <a:rPr lang="en-IN" sz="2000" dirty="0" err="1">
                <a:solidFill>
                  <a:srgbClr val="0F0F0F"/>
                </a:solidFill>
                <a:latin typeface="Times New Roman" panose="02020603050405020304" pitchFamily="18" charset="0"/>
                <a:cs typeface="Times New Roman" panose="02020603050405020304" pitchFamily="18" charset="0"/>
              </a:rPr>
              <a:t>Dr.</a:t>
            </a:r>
            <a:r>
              <a:rPr lang="en-IN" sz="2000" dirty="0">
                <a:solidFill>
                  <a:srgbClr val="0F0F0F"/>
                </a:solidFill>
                <a:latin typeface="Times New Roman" panose="02020603050405020304" pitchFamily="18" charset="0"/>
                <a:cs typeface="Times New Roman" panose="02020603050405020304" pitchFamily="18" charset="0"/>
              </a:rPr>
              <a:t> Sam </a:t>
            </a:r>
            <a:r>
              <a:rPr lang="en-IN" sz="2000" dirty="0" err="1">
                <a:solidFill>
                  <a:srgbClr val="0F0F0F"/>
                </a:solidFill>
                <a:latin typeface="Times New Roman" panose="02020603050405020304" pitchFamily="18" charset="0"/>
                <a:cs typeface="Times New Roman" panose="02020603050405020304" pitchFamily="18" charset="0"/>
              </a:rPr>
              <a:t>Goundar</a:t>
            </a:r>
            <a:r>
              <a:rPr lang="en-IN" sz="2000" dirty="0">
                <a:solidFill>
                  <a:srgbClr val="0F0F0F"/>
                </a:solidFill>
                <a:latin typeface="Times New Roman" panose="02020603050405020304" pitchFamily="18" charset="0"/>
                <a:cs typeface="Times New Roman" panose="02020603050405020304" pitchFamily="18" charset="0"/>
              </a:rPr>
              <a:t> that demonstrates how keyloggers can gather keystrokes, screenshots, and online transactions without being detected by a scanner</a:t>
            </a:r>
          </a:p>
          <a:p>
            <a:pPr marL="0" indent="0">
              <a:buNone/>
            </a:pPr>
            <a:r>
              <a:rPr lang="en-IN" sz="2300" b="1" dirty="0" err="1">
                <a:solidFill>
                  <a:srgbClr val="0F0F0F"/>
                </a:solidFill>
                <a:latin typeface="Times New Roman" panose="02020603050405020304" pitchFamily="18" charset="0"/>
                <a:cs typeface="Times New Roman" panose="02020603050405020304" pitchFamily="18" charset="0"/>
              </a:rPr>
              <a:t>Grafiati</a:t>
            </a:r>
            <a:endParaRPr lang="en-IN" sz="23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book chapters on keyloggers, including works by Seth Simms, Margot Maxwell, and Julian </a:t>
            </a:r>
            <a:r>
              <a:rPr lang="en-IN" sz="2000" dirty="0" err="1">
                <a:solidFill>
                  <a:srgbClr val="0F0F0F"/>
                </a:solidFill>
                <a:latin typeface="Times New Roman" panose="02020603050405020304" pitchFamily="18" charset="0"/>
                <a:cs typeface="Times New Roman" panose="02020603050405020304" pitchFamily="18" charset="0"/>
              </a:rPr>
              <a:t>Rrushi</a:t>
            </a:r>
            <a:r>
              <a:rPr lang="en-IN" sz="2000" dirty="0">
                <a:solidFill>
                  <a:srgbClr val="0F0F0F"/>
                </a:solidFill>
                <a:latin typeface="Times New Roman" panose="02020603050405020304" pitchFamily="18" charset="0"/>
                <a:cs typeface="Times New Roman" panose="02020603050405020304" pitchFamily="18" charset="0"/>
              </a:rPr>
              <a:t> </a:t>
            </a:r>
          </a:p>
          <a:p>
            <a:pPr marL="0" indent="0">
              <a:buNone/>
            </a:pPr>
            <a:r>
              <a:rPr lang="en-IN" sz="2400" b="1" dirty="0">
                <a:solidFill>
                  <a:srgbClr val="0F0F0F"/>
                </a:solidFill>
                <a:latin typeface="Times New Roman" panose="02020603050405020304" pitchFamily="18" charset="0"/>
                <a:cs typeface="Times New Roman" panose="02020603050405020304" pitchFamily="18" charset="0"/>
              </a:rPr>
              <a:t>ScienceDirect.com</a:t>
            </a: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27 references on keyloggers, including how </a:t>
            </a:r>
            <a:r>
              <a:rPr lang="en-IN" sz="2000" dirty="0" err="1">
                <a:solidFill>
                  <a:srgbClr val="0F0F0F"/>
                </a:solidFill>
                <a:latin typeface="Times New Roman" panose="02020603050405020304" pitchFamily="18" charset="0"/>
                <a:cs typeface="Times New Roman" panose="02020603050405020304" pitchFamily="18" charset="0"/>
              </a:rPr>
              <a:t>HawkEye</a:t>
            </a:r>
            <a:r>
              <a:rPr lang="en-IN" sz="2000" dirty="0">
                <a:solidFill>
                  <a:srgbClr val="0F0F0F"/>
                </a:solidFill>
                <a:latin typeface="Times New Roman" panose="02020603050405020304" pitchFamily="18" charset="0"/>
                <a:cs typeface="Times New Roman" panose="02020603050405020304" pitchFamily="18" charset="0"/>
              </a:rPr>
              <a:t> keylogger malware targets business users, and how Cathay Pacific data was stolen in a hack</a:t>
            </a:r>
          </a:p>
          <a:p>
            <a:pPr marL="0" indent="0">
              <a:buNone/>
            </a:pPr>
            <a:endParaRPr lang="en-IN" sz="2000" b="1" dirty="0">
              <a:solidFill>
                <a:srgbClr val="0F0F0F"/>
              </a:solidFill>
              <a:latin typeface="Calibri"/>
              <a:cs typeface="Calibri"/>
            </a:endParaRPr>
          </a:p>
          <a:p>
            <a:pPr marL="305435" indent="-305435"/>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326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7FCCF7E-9169-1AFE-97E7-A4F000FF1738}"/>
              </a:ext>
            </a:extLst>
          </p:cNvPr>
          <p:cNvSpPr txBox="1">
            <a:spLocks/>
          </p:cNvSpPr>
          <p:nvPr/>
        </p:nvSpPr>
        <p:spPr>
          <a:xfrm>
            <a:off x="1463041" y="2766218"/>
            <a:ext cx="9298744" cy="1325563"/>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6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a:t>
            </a:r>
            <a:r>
              <a:rPr lang="en-US" sz="4400" b="1" dirty="0">
                <a:solidFill>
                  <a:schemeClr val="accent1"/>
                </a:solidFill>
                <a:latin typeface="Arial" panose="020B0604020202020204" pitchFamily="34" charset="0"/>
                <a:cs typeface="Arial" panose="020B0604020202020204" pitchFamily="34" charset="0"/>
              </a:rPr>
              <a:t> </a:t>
            </a:r>
            <a:r>
              <a:rPr lang="en-US" sz="4400" b="1" dirty="0">
                <a:solidFill>
                  <a:schemeClr val="accent1"/>
                </a:solidFill>
                <a:latin typeface="Times New Roman" panose="02020603050405020304" pitchFamily="18" charset="0"/>
                <a:cs typeface="Times New Roman" panose="02020603050405020304" pitchFamily="18" charset="0"/>
              </a:rPr>
              <a:t>Statement</a:t>
            </a:r>
            <a:endParaRPr lang="en-US" sz="4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9373E1E-6065-204B-2061-D4F31255328F}"/>
              </a:ext>
            </a:extLst>
          </p:cNvPr>
          <p:cNvSpPr>
            <a:spLocks noGrp="1"/>
          </p:cNvSpPr>
          <p:nvPr>
            <p:ph idx="1"/>
          </p:nvPr>
        </p:nvSpPr>
        <p:spPr/>
        <p:txBody>
          <a:bodyPr>
            <a:normAutofit/>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Develop a robust keylogger system capable of recording keystrokes on various operating systems (Windows, macOS, Linux) without detection. Ensure the keylogger operates stealthily, avoiding detection by antivirus software and system security measures. Implement encryption protocols to securely transmit recorded keystrokes to a designated remote server. Design mechanisms to store keystroke data locally in an encrypted format to prevent unauthorized access . Address concerns regarding ethical and legal implications of keylogging activities, ensuring compliance with relevant regulations. Develop methods to periodically purge stored keystroke data to maintain user privacy and prevent data breaches. Test the keylogger system rigorously against various security protocols and antivirus software to identify vulnerabilities. Implement measures to update the keylogger system regularly to address newly discovered security vulnerabilities .Consider the potential for misuse of the keylogger system and implement safeguards to prevent unauthorized access and usage. Document all aspects of the keylogger system, including its design, implementation, security measures, and potential risks, for future reference and auditing purposes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E4537A9B-BE86-0C36-C363-45EC42DFB749}"/>
              </a:ext>
            </a:extLst>
          </p:cNvPr>
          <p:cNvSpPr>
            <a:spLocks noGrp="1"/>
          </p:cNvSpPr>
          <p:nvPr>
            <p:ph idx="1"/>
          </p:nvPr>
        </p:nvSpPr>
        <p:spPr>
          <a:xfrm>
            <a:off x="409743" y="828675"/>
            <a:ext cx="11029616" cy="5543550"/>
          </a:xfrm>
        </p:spPr>
        <p:txBody>
          <a:bodyPr>
            <a:normAutofit/>
          </a:bodyPr>
          <a:lstStyle/>
          <a:p>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Proposed Solution: </a:t>
            </a:r>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Advanced Keylogger Detection and Security Implementation</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Advanced keylogger detection and security implementation requires a multi-layered approach that combines both proactive prevention techniques and reactive detection methods.</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Behavioral Analysis: Implement a system that monitors user behavior to detect anomalies. This can include analyzing typing patterns, application usage, and deviations from normal behavior.</a:t>
            </a:r>
          </a:p>
          <a:p>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Signature-based Detection: Utilize signature-based detection techniques to identify known keylogger patterns. Regularly update signature databases to stay ahead of emerging threats</a:t>
            </a:r>
          </a:p>
          <a:p>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Anti-Malware Software: Deploy reputable anti-malware software that includes keylogger detection capabilities. Ensure that it is regularly updated to detect and remove new keylogger variants</a:t>
            </a:r>
            <a:r>
              <a:rPr lang="en-IN" sz="2000" dirty="0">
                <a:solidFill>
                  <a:schemeClr val="tx1">
                    <a:lumMod val="85000"/>
                    <a:lumOff val="15000"/>
                  </a:schemeClr>
                </a:solidFill>
              </a:rPr>
              <a:t>.</a:t>
            </a:r>
          </a:p>
          <a:p>
            <a:pPr marL="0" indent="0">
              <a:buNone/>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CFD88B-EB2D-3488-8295-75E5F23E8B64}"/>
              </a:ext>
            </a:extLst>
          </p:cNvPr>
          <p:cNvSpPr>
            <a:spLocks noGrp="1"/>
          </p:cNvSpPr>
          <p:nvPr>
            <p:ph idx="1"/>
          </p:nvPr>
        </p:nvSpPr>
        <p:spPr>
          <a:xfrm>
            <a:off x="272653" y="771524"/>
            <a:ext cx="11646693" cy="5643564"/>
          </a:xfrm>
        </p:spPr>
        <p:txBody>
          <a:bodyPr>
            <a:normAutofit/>
          </a:bodyPr>
          <a:lstStyle/>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Continuous Monitoring and Response: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Privacy-Enhancing Technologies: 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71656" y="1231899"/>
            <a:ext cx="11139319" cy="5068889"/>
          </a:xfrm>
        </p:spPr>
        <p:txBody>
          <a:bodyPr>
            <a:normAutofit/>
          </a:bodyPr>
          <a:lstStyle/>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A system approach for keylogger detection and security implementation involves a structured methodology to address the challenge comprehensively. Here's a breakdown of the system approach</a:t>
            </a:r>
          </a:p>
          <a:p>
            <a:pPr marL="305435" indent="-305435">
              <a:lnSpc>
                <a:spcPct val="10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Hardware vs Software Keyloggers   </a:t>
            </a:r>
          </a:p>
          <a:p>
            <a:pPr marL="0" indent="0">
              <a:lnSpc>
                <a:spcPct val="10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Hardware keyloggers are physical devices attached to the keyboard cable that record keystrokes. These are less common today due to the ease of software implementation.</a:t>
            </a:r>
          </a:p>
          <a:p>
            <a:pPr marL="0" indent="0">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Software keyloggers are programs installed on a computer that monitor and record keystrokes.</a:t>
            </a:r>
          </a:p>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Technology Selection</a:t>
            </a:r>
            <a:r>
              <a:rPr lang="en-IN" sz="2000" dirty="0">
                <a:solidFill>
                  <a:srgbClr val="0F0F0F"/>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Evaluate available technologies for keylogger detection, endpoint security, network monitoring, and incident </a:t>
            </a:r>
            <a:r>
              <a:rPr lang="en-IN" sz="2000" dirty="0" err="1">
                <a:solidFill>
                  <a:srgbClr val="0F0F0F"/>
                </a:solidFill>
                <a:latin typeface="Times New Roman" panose="02020603050405020304" pitchFamily="18" charset="0"/>
                <a:cs typeface="Times New Roman" panose="02020603050405020304" pitchFamily="18" charset="0"/>
              </a:rPr>
              <a:t>response.Choose</a:t>
            </a:r>
            <a:r>
              <a:rPr lang="en-IN" sz="2000" dirty="0">
                <a:solidFill>
                  <a:srgbClr val="0F0F0F"/>
                </a:solidFill>
                <a:latin typeface="Times New Roman" panose="02020603050405020304" pitchFamily="18" charset="0"/>
                <a:cs typeface="Times New Roman" panose="02020603050405020304" pitchFamily="18" charset="0"/>
              </a:rPr>
              <a:t> solutions that meet the organization's requirements for accuracy, scalability, and ease of integration.</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Title 4">
            <a:extLst>
              <a:ext uri="{FF2B5EF4-FFF2-40B4-BE49-F238E27FC236}">
                <a16:creationId xmlns:a16="http://schemas.microsoft.com/office/drawing/2014/main" id="{4C0DE2AE-0CBB-9B08-D39E-6C193E4B2F8D}"/>
              </a:ext>
            </a:extLst>
          </p:cNvPr>
          <p:cNvSpPr>
            <a:spLocks noGrp="1"/>
          </p:cNvSpPr>
          <p:nvPr>
            <p:ph type="title"/>
          </p:nvPr>
        </p:nvSpPr>
        <p:spPr>
          <a:xfrm>
            <a:off x="581025" y="701674"/>
            <a:ext cx="11029950" cy="530225"/>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04909" y="785812"/>
            <a:ext cx="11182182" cy="5614987"/>
          </a:xfrm>
        </p:spPr>
        <p:txBody>
          <a:bodyPr>
            <a:normAutofit lnSpcReduction="10000"/>
          </a:bodyPr>
          <a:lstStyle/>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      Deploy selected technologies according to the defined architecture and implementation plan. </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Configure systems for real-time monitoring, threat detection, and incident response.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Testing and Validation:</a:t>
            </a:r>
            <a:endParaRPr lang="en-IN" sz="2000" b="1"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      Conduct comprehensive testing to validate the effectiveness of the security solution.</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Perform penetration testing and simulation exercises to identify weaknesses and vulnerabilities</a:t>
            </a:r>
            <a:r>
              <a:rPr lang="en-IN" sz="2000" dirty="0">
                <a:solidFill>
                  <a:srgbClr val="0F0F0F"/>
                </a:solidFill>
                <a:latin typeface="Calibri"/>
                <a:cs typeface="Arial"/>
              </a:rPr>
              <a:t>.</a:t>
            </a:r>
          </a:p>
          <a:p>
            <a:pPr marL="0" indent="0">
              <a:lnSpc>
                <a:spcPct val="100000"/>
              </a:lnSpc>
              <a:buNone/>
            </a:pPr>
            <a:endParaRPr lang="en-IN" sz="2000" dirty="0">
              <a:solidFill>
                <a:srgbClr val="0F0F0F"/>
              </a:solidFill>
              <a:latin typeface="Calibri"/>
              <a:cs typeface="Arial"/>
            </a:endParaRPr>
          </a:p>
          <a:p>
            <a:pPr>
              <a:lnSpc>
                <a:spcPct val="10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Keyloggers can be written in various programming languages like C++, Python, or Java.</a:t>
            </a:r>
          </a:p>
          <a:p>
            <a:pPr marL="0" indent="0">
              <a:lnSpc>
                <a:spcPct val="100000"/>
              </a:lnSpc>
              <a:buNone/>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Functionality</a:t>
            </a:r>
          </a:p>
          <a:p>
            <a:pPr marL="0" indent="0">
              <a:lnSpc>
                <a:spcPct val="10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Keyloggers can record keystrokes, timestamps, and even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screenshots.They</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may be programmed to transmit stolen data over the internet.</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41637"/>
          </a:xfrm>
        </p:spPr>
        <p:txBody>
          <a:bodyPr>
            <a:normAutofit/>
          </a:bodyPr>
          <a:lstStyle/>
          <a:p>
            <a:pPr marL="305435" indent="-305435"/>
            <a:r>
              <a:rPr lang="en-US" sz="2000" b="1" dirty="0">
                <a:solidFill>
                  <a:srgbClr val="000000"/>
                </a:solidFill>
                <a:latin typeface="Times New Roman" panose="02020603050405020304" pitchFamily="18" charset="0"/>
                <a:ea typeface="+mn-lt"/>
                <a:cs typeface="Times New Roman" panose="02020603050405020304" pitchFamily="18" charset="0"/>
              </a:rPr>
              <a:t>Keylogger Detection</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Real time Monitoring</a:t>
            </a:r>
          </a:p>
          <a:p>
            <a:pPr marL="305435" indent="-305435"/>
            <a:r>
              <a:rPr lang="en-US" sz="2000" b="1" dirty="0" err="1">
                <a:solidFill>
                  <a:srgbClr val="000000"/>
                </a:solidFill>
                <a:latin typeface="Times New Roman" panose="02020603050405020304" pitchFamily="18" charset="0"/>
                <a:cs typeface="Times New Roman" panose="02020603050405020304" pitchFamily="18" charset="0"/>
              </a:rPr>
              <a:t>Anamoly</a:t>
            </a:r>
            <a:r>
              <a:rPr lang="en-US" sz="2000" b="1" dirty="0">
                <a:solidFill>
                  <a:srgbClr val="000000"/>
                </a:solidFill>
                <a:latin typeface="Times New Roman" panose="02020603050405020304" pitchFamily="18" charset="0"/>
                <a:cs typeface="Times New Roman" panose="02020603050405020304" pitchFamily="18" charset="0"/>
              </a:rPr>
              <a:t> Detection</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Incident Response</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User Education and Training</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Scalability and Performance</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Security</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Regulatory compliance</a:t>
            </a:r>
          </a:p>
          <a:p>
            <a:pPr marL="305435" indent="-305435"/>
            <a:endParaRPr lang="en-IN" sz="2000" dirty="0"/>
          </a:p>
        </p:txBody>
      </p:sp>
      <p:sp>
        <p:nvSpPr>
          <p:cNvPr id="4" name="Title 3">
            <a:extLst>
              <a:ext uri="{FF2B5EF4-FFF2-40B4-BE49-F238E27FC236}">
                <a16:creationId xmlns:a16="http://schemas.microsoft.com/office/drawing/2014/main" id="{520135F2-CB3D-0143-51C1-1C11D40F4993}"/>
              </a:ext>
            </a:extLst>
          </p:cNvPr>
          <p:cNvSpPr>
            <a:spLocks noGrp="1"/>
          </p:cNvSpPr>
          <p:nvPr>
            <p:ph type="title"/>
          </p:nvPr>
        </p:nvSpPr>
        <p:spPr>
          <a:xfrm>
            <a:off x="581192" y="1036877"/>
            <a:ext cx="11029616" cy="530296"/>
          </a:xfrm>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System requirements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14375" y="1328738"/>
            <a:ext cx="10624970" cy="5159648"/>
          </a:xfrm>
        </p:spPr>
        <p:txBody>
          <a:bodyPr/>
          <a:lstStyle/>
          <a:p>
            <a:pPr marL="0" indent="0">
              <a:spcBef>
                <a:spcPts val="20"/>
              </a:spcBef>
              <a:buNone/>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Python Libraries:</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Scikit-learn: For implementing machine learning algorithms for anomaly detection and behavior analysis.</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TensorFlow or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PyTorch</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For developing deep learning models for advanced threat detection.</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Pandas: For data manipulation and analysis.</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NumPy: For numerical computations.</a:t>
            </a:r>
          </a:p>
          <a:p>
            <a:pPr marL="0" indent="0">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JavaScript Libraries (for web-based components):</a:t>
            </a:r>
            <a:endPar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React.js, Angular, or Vue.js: For building interactive user interfaces.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D3.js or Chart.js: For data visualization and dashboard development</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1036877"/>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Libraries used to build the model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1773</Words>
  <Application>Microsoft Office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Franklin Gothic Book</vt:lpstr>
      <vt:lpstr>Franklin Gothic Demi</vt:lpstr>
      <vt:lpstr>Times New Roman</vt:lpstr>
      <vt:lpstr>Wingdings</vt:lpstr>
      <vt:lpstr>Wingdings 2</vt:lpstr>
      <vt:lpstr>DividendVTI</vt:lpstr>
      <vt:lpstr>KEYLOGGERS &amp; SECURITY IMPLEMENTATION</vt:lpstr>
      <vt:lpstr>OUTLINE</vt:lpstr>
      <vt:lpstr>Problem Statement</vt:lpstr>
      <vt:lpstr>Proposed Solution</vt:lpstr>
      <vt:lpstr>PowerPoint Presentation</vt:lpstr>
      <vt:lpstr>System  Approach</vt:lpstr>
      <vt:lpstr>PowerPoint Presentation</vt:lpstr>
      <vt:lpstr>System requirements</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27</cp:revision>
  <dcterms:created xsi:type="dcterms:W3CDTF">2021-05-26T16:50:10Z</dcterms:created>
  <dcterms:modified xsi:type="dcterms:W3CDTF">2024-04-05T04:42:22Z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