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4" r:id="rId15"/>
    <p:sldId id="275" r:id="rId16"/>
    <p:sldId id="276" r:id="rId17"/>
    <p:sldId id="278" r:id="rId18"/>
    <p:sldId id="277" r:id="rId19"/>
    <p:sldId id="279" r:id="rId20"/>
    <p:sldId id="281" r:id="rId21"/>
    <p:sldId id="280" r:id="rId22"/>
    <p:sldId id="273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>
        <p:scale>
          <a:sx n="100" d="100"/>
          <a:sy n="100" d="100"/>
        </p:scale>
        <p:origin x="-163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6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4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4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9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7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5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4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8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76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0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5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60DA-83EE-464B-A810-848D42791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615" y="1631091"/>
            <a:ext cx="7315200" cy="331161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IT7712-MINI PROJECT-2021</a:t>
            </a:r>
            <a:br>
              <a:rPr lang="en-US" sz="4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br>
              <a:rPr lang="en-US" sz="4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sz="4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  PRIVACY  PRESERVING  COMMUNICATION  BETWEEN SMART  VEHICLES  </a:t>
            </a:r>
            <a:endParaRPr lang="en-IN" sz="40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1E08B-9D35-4AA9-84BF-6FD33EA50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7653" y="1138882"/>
            <a:ext cx="2409831" cy="4545226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SUBMITTED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badi" panose="020B0604020104020204" pitchFamily="34" charset="0"/>
              </a:rPr>
              <a:t>Sasirekha A     (2018506109)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Abadi" panose="020B0604020104020204" pitchFamily="34" charset="0"/>
              </a:rPr>
              <a:t>Riyana</a:t>
            </a:r>
            <a:r>
              <a:rPr lang="en-US" sz="14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badi" panose="020B0604020104020204" pitchFamily="34" charset="0"/>
              </a:rPr>
              <a:t>Saffrin</a:t>
            </a:r>
            <a:r>
              <a:rPr lang="en-US" sz="1400" dirty="0">
                <a:solidFill>
                  <a:schemeClr val="tx1"/>
                </a:solidFill>
                <a:latin typeface="Abadi" panose="020B0604020104020204" pitchFamily="34" charset="0"/>
              </a:rPr>
              <a:t> M (2018506095)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badi" panose="020B0604020104020204" pitchFamily="34" charset="0"/>
              </a:rPr>
              <a:t>Sathish Kumar Pillay R (2018506142)</a:t>
            </a:r>
          </a:p>
          <a:p>
            <a:endParaRPr lang="en-US" sz="1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UNDER THE GUIDANCE OF</a:t>
            </a:r>
          </a:p>
          <a:p>
            <a:r>
              <a:rPr lang="en-US" sz="1400" dirty="0">
                <a:solidFill>
                  <a:schemeClr val="tx1"/>
                </a:solidFill>
                <a:latin typeface="Abadi" panose="020B0604020104020204" pitchFamily="34" charset="0"/>
              </a:rPr>
              <a:t>Dr. B. Lydia Elizabeth</a:t>
            </a:r>
            <a:endParaRPr lang="en-IN" sz="1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50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FD43-5E05-43D3-B7E7-B9B5420E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869268" cy="4601183"/>
          </a:xfrm>
        </p:spPr>
        <p:txBody>
          <a:bodyPr/>
          <a:lstStyle/>
          <a:p>
            <a:r>
              <a:rPr lang="en-US" b="1" dirty="0"/>
              <a:t>DATA PREPROCESSING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9F550-CB03-400D-8956-229582A8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badi" panose="020B0604020104020204" pitchFamily="34" charset="0"/>
              </a:rPr>
              <a:t>Deleted Blank Records </a:t>
            </a:r>
            <a:endParaRPr lang="en-IN" sz="2400" dirty="0">
              <a:latin typeface="Abadi" panose="020B0604020104020204" pitchFamily="34" charset="0"/>
            </a:endParaRPr>
          </a:p>
          <a:p>
            <a:r>
              <a:rPr lang="en-IN" sz="2400" dirty="0">
                <a:latin typeface="Abadi" panose="020B0604020104020204" pitchFamily="34" charset="0"/>
              </a:rPr>
              <a:t>Replaced Non Numerical Values</a:t>
            </a:r>
          </a:p>
          <a:p>
            <a:r>
              <a:rPr lang="en-IN" sz="2400" dirty="0">
                <a:latin typeface="Abadi" panose="020B0604020104020204" pitchFamily="34" charset="0"/>
              </a:rPr>
              <a:t>Replace </a:t>
            </a:r>
            <a:r>
              <a:rPr lang="en-IN" sz="2400" dirty="0" err="1">
                <a:latin typeface="Abadi" panose="020B0604020104020204" pitchFamily="34" charset="0"/>
              </a:rPr>
              <a:t>NaN</a:t>
            </a:r>
            <a:r>
              <a:rPr lang="en-IN" sz="2400" dirty="0">
                <a:latin typeface="Abadi" panose="020B0604020104020204" pitchFamily="34" charset="0"/>
              </a:rPr>
              <a:t> values and infinity values with -1</a:t>
            </a:r>
          </a:p>
          <a:p>
            <a:r>
              <a:rPr lang="en-IN" sz="2400" dirty="0">
                <a:latin typeface="Abadi" panose="020B0604020104020204" pitchFamily="34" charset="0"/>
              </a:rPr>
              <a:t>Convert String Characters to numbers using Label Encoder </a:t>
            </a:r>
          </a:p>
          <a:p>
            <a:r>
              <a:rPr lang="en-IN" sz="2400" dirty="0" err="1">
                <a:latin typeface="Abadi" panose="020B0604020104020204" pitchFamily="34" charset="0"/>
              </a:rPr>
              <a:t>Undersampling</a:t>
            </a:r>
            <a:r>
              <a:rPr lang="en-IN" sz="2400" dirty="0">
                <a:latin typeface="Abadi" panose="020B0604020104020204" pitchFamily="34" charset="0"/>
              </a:rPr>
              <a:t> against unbalance </a:t>
            </a:r>
          </a:p>
          <a:p>
            <a:r>
              <a:rPr lang="en-IN" sz="2400" dirty="0">
                <a:latin typeface="Abadi" panose="020B0604020104020204" pitchFamily="34" charset="0"/>
              </a:rPr>
              <a:t>Preparing data for training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60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3BF8-1B98-4C18-9927-EFFA20AF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869268" cy="4601183"/>
          </a:xfrm>
        </p:spPr>
        <p:txBody>
          <a:bodyPr>
            <a:normAutofit/>
          </a:bodyPr>
          <a:lstStyle/>
          <a:p>
            <a:r>
              <a:rPr lang="en-US" sz="3200" b="1" dirty="0"/>
              <a:t>UNDERSAMPLING </a:t>
            </a:r>
            <a:br>
              <a:rPr lang="en-US" sz="3200" b="1" dirty="0"/>
            </a:br>
            <a:r>
              <a:rPr lang="en-US" sz="3200" b="1" dirty="0"/>
              <a:t>AGAINST </a:t>
            </a:r>
            <a:br>
              <a:rPr lang="en-US" sz="3200" b="1" dirty="0"/>
            </a:br>
            <a:r>
              <a:rPr lang="en-US" sz="3200" b="1" dirty="0"/>
              <a:t>UNBALANCE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9F407-484C-4AA0-8E0D-FF76D8719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4892"/>
            <a:ext cx="7315200" cy="5819856"/>
          </a:xfrm>
        </p:spPr>
        <p:txBody>
          <a:bodyPr/>
          <a:lstStyle/>
          <a:p>
            <a:r>
              <a:rPr lang="en-US" sz="2400" dirty="0" err="1">
                <a:latin typeface="Abadi" panose="020B0604020104020204" pitchFamily="34" charset="0"/>
              </a:rPr>
              <a:t>Undersampling</a:t>
            </a:r>
            <a:r>
              <a:rPr lang="en-US" sz="2400" dirty="0">
                <a:latin typeface="Abadi" panose="020B0604020104020204" pitchFamily="34" charset="0"/>
              </a:rPr>
              <a:t> is to correct class imbalances </a:t>
            </a:r>
          </a:p>
          <a:p>
            <a:r>
              <a:rPr lang="en-US" sz="2400" dirty="0">
                <a:latin typeface="Abadi" panose="020B0604020104020204" pitchFamily="34" charset="0"/>
              </a:rPr>
              <a:t>Number of Benign records are more </a:t>
            </a:r>
          </a:p>
          <a:p>
            <a:r>
              <a:rPr lang="en-US" sz="2400" dirty="0">
                <a:latin typeface="Abadi" panose="020B0604020104020204" pitchFamily="34" charset="0"/>
              </a:rPr>
              <a:t>This method is used to remove more benign records </a:t>
            </a:r>
          </a:p>
          <a:p>
            <a:r>
              <a:rPr lang="en-US" sz="2400" dirty="0">
                <a:latin typeface="Abadi" panose="020B0604020104020204" pitchFamily="34" charset="0"/>
              </a:rPr>
              <a:t>Algorithm to form balanced dataset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enlargement = </a:t>
            </a:r>
            <a:r>
              <a:rPr lang="en-IN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1.1</a:t>
            </a:r>
            <a:endParaRPr lang="en-IN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benign_included_max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attack_total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/ </a:t>
            </a:r>
            <a:r>
              <a:rPr lang="en-IN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* </a:t>
            </a:r>
            <a:r>
              <a:rPr lang="en-IN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70</a:t>
            </a:r>
            <a:endParaRPr lang="en-IN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benign_inc_probability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(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benign_included_max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/ 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benign_total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* enlargement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benign_included_max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benign_inc_probability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IN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391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2BC8-DFB2-4CF0-81A7-6E0AF5ED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HYPERPARAMETER SELECTION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5F6AC-5512-4571-8897-8A0E422DB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Abadi" panose="020B0604020104020204" pitchFamily="34" charset="0"/>
              </a:rPr>
              <a:t>Hyperparameter tuning is choosing a set of optimal hyperparameters for a learning algorithm. A hyperparameter is a model argument whose value is set before the learning process begins. The key to machine learning algorithms is hyperparameter tuning.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Abadi" panose="020B0604020104020204" pitchFamily="34" charset="0"/>
              </a:rPr>
              <a:t>BEST ESTIMATORS USING HYPERPARAMETER TUNING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400" dirty="0" err="1">
                <a:latin typeface="Abadi" panose="020B0604020104020204" pitchFamily="34" charset="0"/>
              </a:rPr>
              <a:t>RandomForestClassifier</a:t>
            </a:r>
            <a:r>
              <a:rPr lang="en-IN" sz="2400" dirty="0">
                <a:latin typeface="Abadi" panose="020B0604020104020204" pitchFamily="34" charset="0"/>
              </a:rPr>
              <a:t>(bootstrap=True, </a:t>
            </a:r>
            <a:r>
              <a:rPr lang="en-IN" sz="2400" dirty="0" err="1">
                <a:latin typeface="Abadi" panose="020B0604020104020204" pitchFamily="34" charset="0"/>
              </a:rPr>
              <a:t>ccp_alpha</a:t>
            </a:r>
            <a:r>
              <a:rPr lang="en-IN" sz="2400" dirty="0">
                <a:latin typeface="Abadi" panose="020B0604020104020204" pitchFamily="34" charset="0"/>
              </a:rPr>
              <a:t>=0.0, </a:t>
            </a:r>
            <a:r>
              <a:rPr lang="en-IN" sz="2400" dirty="0" err="1">
                <a:latin typeface="Abadi" panose="020B0604020104020204" pitchFamily="34" charset="0"/>
              </a:rPr>
              <a:t>class_weight</a:t>
            </a:r>
            <a:r>
              <a:rPr lang="en-IN" sz="2400" dirty="0">
                <a:latin typeface="Abadi" panose="020B0604020104020204" pitchFamily="34" charset="0"/>
              </a:rPr>
              <a:t>=None, criterion='</a:t>
            </a:r>
            <a:r>
              <a:rPr lang="en-IN" sz="2400" dirty="0" err="1">
                <a:latin typeface="Abadi" panose="020B0604020104020204" pitchFamily="34" charset="0"/>
              </a:rPr>
              <a:t>gini</a:t>
            </a:r>
            <a:r>
              <a:rPr lang="en-IN" sz="2400" dirty="0">
                <a:latin typeface="Abadi" panose="020B0604020104020204" pitchFamily="34" charset="0"/>
              </a:rPr>
              <a:t>', </a:t>
            </a:r>
            <a:r>
              <a:rPr lang="en-IN" sz="2400" dirty="0" err="1">
                <a:latin typeface="Abadi" panose="020B0604020104020204" pitchFamily="34" charset="0"/>
              </a:rPr>
              <a:t>max_depth</a:t>
            </a:r>
            <a:r>
              <a:rPr lang="en-IN" sz="2400" dirty="0">
                <a:latin typeface="Abadi" panose="020B0604020104020204" pitchFamily="34" charset="0"/>
              </a:rPr>
              <a:t>=17, </a:t>
            </a:r>
            <a:r>
              <a:rPr lang="en-IN" sz="2400" dirty="0" err="1">
                <a:latin typeface="Abadi" panose="020B0604020104020204" pitchFamily="34" charset="0"/>
              </a:rPr>
              <a:t>max_features</a:t>
            </a:r>
            <a:r>
              <a:rPr lang="en-IN" sz="2400" dirty="0">
                <a:latin typeface="Abadi" panose="020B0604020104020204" pitchFamily="34" charset="0"/>
              </a:rPr>
              <a:t>=7, </a:t>
            </a:r>
            <a:r>
              <a:rPr lang="en-IN" sz="2400" dirty="0" err="1">
                <a:latin typeface="Abadi" panose="020B0604020104020204" pitchFamily="34" charset="0"/>
              </a:rPr>
              <a:t>max_leaf_nodes</a:t>
            </a:r>
            <a:r>
              <a:rPr lang="en-IN" sz="2400" dirty="0">
                <a:latin typeface="Abadi" panose="020B0604020104020204" pitchFamily="34" charset="0"/>
              </a:rPr>
              <a:t>=None, </a:t>
            </a:r>
            <a:r>
              <a:rPr lang="en-IN" sz="2400" dirty="0" err="1">
                <a:latin typeface="Abadi" panose="020B0604020104020204" pitchFamily="34" charset="0"/>
              </a:rPr>
              <a:t>max_samples</a:t>
            </a:r>
            <a:r>
              <a:rPr lang="en-IN" sz="2400" dirty="0">
                <a:latin typeface="Abadi" panose="020B0604020104020204" pitchFamily="34" charset="0"/>
              </a:rPr>
              <a:t>=None, </a:t>
            </a:r>
            <a:r>
              <a:rPr lang="en-IN" sz="2400" dirty="0" err="1">
                <a:latin typeface="Abadi" panose="020B0604020104020204" pitchFamily="34" charset="0"/>
              </a:rPr>
              <a:t>min_impurity_decrease</a:t>
            </a:r>
            <a:r>
              <a:rPr lang="en-IN" sz="2400" dirty="0">
                <a:latin typeface="Abadi" panose="020B0604020104020204" pitchFamily="34" charset="0"/>
              </a:rPr>
              <a:t>=0.0, </a:t>
            </a:r>
            <a:r>
              <a:rPr lang="en-IN" sz="2400" dirty="0" err="1">
                <a:latin typeface="Abadi" panose="020B0604020104020204" pitchFamily="34" charset="0"/>
              </a:rPr>
              <a:t>min_impurity_split</a:t>
            </a:r>
            <a:r>
              <a:rPr lang="en-IN" sz="2400" dirty="0">
                <a:latin typeface="Abadi" panose="020B0604020104020204" pitchFamily="34" charset="0"/>
              </a:rPr>
              <a:t>=None, </a:t>
            </a:r>
            <a:r>
              <a:rPr lang="en-IN" sz="2400" dirty="0" err="1">
                <a:latin typeface="Abadi" panose="020B0604020104020204" pitchFamily="34" charset="0"/>
              </a:rPr>
              <a:t>min_samples_leaf</a:t>
            </a:r>
            <a:r>
              <a:rPr lang="en-IN" sz="2400" dirty="0">
                <a:latin typeface="Abadi" panose="020B0604020104020204" pitchFamily="34" charset="0"/>
              </a:rPr>
              <a:t>=3, </a:t>
            </a:r>
            <a:r>
              <a:rPr lang="en-IN" sz="2400" dirty="0" err="1">
                <a:latin typeface="Abadi" panose="020B0604020104020204" pitchFamily="34" charset="0"/>
              </a:rPr>
              <a:t>min_samples_split</a:t>
            </a:r>
            <a:r>
              <a:rPr lang="en-IN" sz="2400" dirty="0">
                <a:latin typeface="Abadi" panose="020B0604020104020204" pitchFamily="34" charset="0"/>
              </a:rPr>
              <a:t>=2, </a:t>
            </a:r>
            <a:r>
              <a:rPr lang="en-IN" sz="2400" dirty="0" err="1">
                <a:latin typeface="Abadi" panose="020B0604020104020204" pitchFamily="34" charset="0"/>
              </a:rPr>
              <a:t>min_weight_fraction_leaf</a:t>
            </a:r>
            <a:r>
              <a:rPr lang="en-IN" sz="2400" dirty="0">
                <a:latin typeface="Abadi" panose="020B0604020104020204" pitchFamily="34" charset="0"/>
              </a:rPr>
              <a:t>=0.0, </a:t>
            </a:r>
            <a:r>
              <a:rPr lang="en-IN" sz="2400" dirty="0" err="1">
                <a:latin typeface="Abadi" panose="020B0604020104020204" pitchFamily="34" charset="0"/>
              </a:rPr>
              <a:t>n_estimators</a:t>
            </a:r>
            <a:r>
              <a:rPr lang="en-IN" sz="2400" dirty="0">
                <a:latin typeface="Abadi" panose="020B0604020104020204" pitchFamily="34" charset="0"/>
              </a:rPr>
              <a:t>=50, </a:t>
            </a:r>
            <a:r>
              <a:rPr lang="en-IN" sz="2400" dirty="0" err="1">
                <a:latin typeface="Abadi" panose="020B0604020104020204" pitchFamily="34" charset="0"/>
              </a:rPr>
              <a:t>n_jobs</a:t>
            </a:r>
            <a:r>
              <a:rPr lang="en-IN" sz="2400" dirty="0">
                <a:latin typeface="Abadi" panose="020B0604020104020204" pitchFamily="34" charset="0"/>
              </a:rPr>
              <a:t>=None, </a:t>
            </a:r>
            <a:r>
              <a:rPr lang="en-IN" sz="2400" dirty="0" err="1">
                <a:latin typeface="Abadi" panose="020B0604020104020204" pitchFamily="34" charset="0"/>
              </a:rPr>
              <a:t>oob_score</a:t>
            </a:r>
            <a:r>
              <a:rPr lang="en-IN" sz="2400" dirty="0">
                <a:latin typeface="Abadi" panose="020B0604020104020204" pitchFamily="34" charset="0"/>
              </a:rPr>
              <a:t>=False, </a:t>
            </a:r>
            <a:r>
              <a:rPr lang="en-IN" sz="2400" dirty="0" err="1">
                <a:latin typeface="Abadi" panose="020B0604020104020204" pitchFamily="34" charset="0"/>
              </a:rPr>
              <a:t>random_state</a:t>
            </a:r>
            <a:r>
              <a:rPr lang="en-IN" sz="2400" dirty="0">
                <a:latin typeface="Abadi" panose="020B0604020104020204" pitchFamily="34" charset="0"/>
              </a:rPr>
              <a:t>=1, verbose=0, </a:t>
            </a:r>
            <a:r>
              <a:rPr lang="en-IN" sz="2400" dirty="0" err="1">
                <a:latin typeface="Abadi" panose="020B0604020104020204" pitchFamily="34" charset="0"/>
              </a:rPr>
              <a:t>warm_start</a:t>
            </a:r>
            <a:r>
              <a:rPr lang="en-IN" sz="2400" dirty="0">
                <a:latin typeface="Abadi" panose="020B0604020104020204" pitchFamily="34" charset="0"/>
              </a:rPr>
              <a:t>=False)</a:t>
            </a:r>
            <a:endParaRPr lang="en-US" sz="2400" dirty="0">
              <a:latin typeface="Abadi" panose="020B06040201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986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142A-9CD8-4C13-B355-C99A5342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03FA-BC38-4E0E-BA52-2F59D06AC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badi" panose="020B0604020104020204" pitchFamily="34" charset="0"/>
              </a:rPr>
              <a:t>Random Forest gave the best result</a:t>
            </a:r>
          </a:p>
          <a:p>
            <a:endParaRPr lang="en-US" sz="2400" dirty="0">
              <a:latin typeface="Abadi" panose="020B0604020104020204" pitchFamily="34" charset="0"/>
            </a:endParaRPr>
          </a:p>
          <a:p>
            <a:r>
              <a:rPr lang="en-US" sz="2400" dirty="0">
                <a:latin typeface="Abadi" panose="020B0604020104020204" pitchFamily="34" charset="0"/>
              </a:rPr>
              <a:t>Accuracy = 0.9825767996331958 </a:t>
            </a:r>
          </a:p>
          <a:p>
            <a:r>
              <a:rPr lang="en-US" sz="2400" dirty="0">
                <a:latin typeface="Abadi" panose="020B0604020104020204" pitchFamily="34" charset="0"/>
              </a:rPr>
              <a:t>Precision = 0.966824644549763 </a:t>
            </a:r>
          </a:p>
          <a:p>
            <a:r>
              <a:rPr lang="en-US" sz="2400" dirty="0">
                <a:latin typeface="Abadi" panose="020B0604020104020204" pitchFamily="34" charset="0"/>
              </a:rPr>
              <a:t>Recall = 0.972972972972973 </a:t>
            </a:r>
          </a:p>
          <a:p>
            <a:r>
              <a:rPr lang="en-US" sz="2400" dirty="0">
                <a:latin typeface="Abadi" panose="020B0604020104020204" pitchFamily="34" charset="0"/>
              </a:rPr>
              <a:t>F1 = 0.9698890649762283</a:t>
            </a:r>
            <a:endParaRPr lang="en-IN" sz="2400" dirty="0">
              <a:latin typeface="Abadi" panose="020B06040201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013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83A3-8561-4D6F-B23F-DD40FA14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9770" cy="4601183"/>
          </a:xfrm>
        </p:spPr>
        <p:txBody>
          <a:bodyPr/>
          <a:lstStyle/>
          <a:p>
            <a:r>
              <a:rPr lang="en-US" dirty="0"/>
              <a:t>Anonymous Communication in VANET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D3776-EF6A-41D3-8635-7319CB0D2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badi" panose="020B0604020104020204" pitchFamily="34" charset="0"/>
              </a:rPr>
              <a:t>To achieve privacy in VANET, messages are send anonymously to other vehicles </a:t>
            </a:r>
          </a:p>
          <a:p>
            <a:r>
              <a:rPr lang="en-IN" sz="2400" dirty="0">
                <a:latin typeface="Abadi" panose="020B0604020104020204" pitchFamily="34" charset="0"/>
              </a:rPr>
              <a:t>It provides security by not revealing any personal details about the initiator of a event message. </a:t>
            </a:r>
          </a:p>
          <a:p>
            <a:r>
              <a:rPr lang="en-IN" sz="2400" dirty="0">
                <a:latin typeface="Abadi" panose="020B0604020104020204" pitchFamily="34" charset="0"/>
              </a:rPr>
              <a:t>It also improves the participation rate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2598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2EFC-0035-4174-9575-02B065F6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642610" cy="460118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Steps: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1. Create account in </a:t>
            </a:r>
            <a:r>
              <a:rPr lang="en-US" b="1" dirty="0" err="1">
                <a:solidFill>
                  <a:schemeClr val="bg1"/>
                </a:solidFill>
              </a:rPr>
              <a:t>Metamask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2. Install Ganache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3. Import Account in </a:t>
            </a:r>
            <a:r>
              <a:rPr lang="en-US" b="1" dirty="0" err="1">
                <a:solidFill>
                  <a:schemeClr val="bg1"/>
                </a:solidFill>
              </a:rPr>
              <a:t>Metamask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004726-FCF1-4A49-89F1-A911B3F2C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8980" y="69329"/>
            <a:ext cx="4452079" cy="342900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299295F-67CB-48AF-87D1-0287466AE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639" y="0"/>
            <a:ext cx="3769442" cy="3567659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9403CCD-C285-4281-99D2-33E8FA2E4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357" y="3563087"/>
            <a:ext cx="4452080" cy="3225584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B41D383-A922-4CA8-9EB9-50D1CFD0B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8393" y="3632416"/>
            <a:ext cx="4023607" cy="322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16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7FE4-061B-4349-9504-598ECB54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Localhost Connection with </a:t>
            </a:r>
            <a:r>
              <a:rPr lang="en-US" dirty="0" err="1"/>
              <a:t>Metamask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D5F06-9205-4CB1-97F7-9FCB19C0B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1640073-9A5F-4A05-9141-5F76146C2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134" y="1036070"/>
            <a:ext cx="2994214" cy="477671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76146C-AF3F-4A7B-94E5-4EB5211B5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281" y="1036070"/>
            <a:ext cx="3129713" cy="477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71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122A-5EEF-4E5F-824E-936FBDE2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Smart Contract in Solidity Language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FABC25-E5E2-4E89-BCE7-DC2B51143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2451" y="518984"/>
            <a:ext cx="4878382" cy="36658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F7174D-2C2A-43AC-BD71-46F1DC6B9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451" y="4184820"/>
            <a:ext cx="4878382" cy="247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78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8479-58F2-4A78-A5A2-F3D90CAE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02227" cy="4601183"/>
          </a:xfrm>
        </p:spPr>
        <p:txBody>
          <a:bodyPr/>
          <a:lstStyle/>
          <a:p>
            <a:r>
              <a:rPr lang="en-US" b="1" dirty="0"/>
              <a:t>Anonymous Communication</a:t>
            </a:r>
            <a:endParaRPr lang="en-IN" b="1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D71A7E4-80F6-4634-97B6-2DC19E308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3786" y="0"/>
            <a:ext cx="7315200" cy="3680963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6985E65-2D3D-434E-BDD6-362842CB0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785" y="2593298"/>
            <a:ext cx="7315201" cy="39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19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CFD1A-39E4-43B7-8FA9-AE1DA559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INCENTIVE MECHANISM</a:t>
            </a:r>
            <a:br>
              <a:rPr lang="en-US" b="1" dirty="0"/>
            </a:br>
            <a:r>
              <a:rPr lang="en-US" b="1" dirty="0"/>
              <a:t>ALGORITHM 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Based on Trust Meter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81340-3DE2-48E7-9648-26BF3DB7F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798" y="674638"/>
            <a:ext cx="7315200" cy="512064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500" b="1" u="sng" dirty="0"/>
              <a:t>Input:</a:t>
            </a:r>
          </a:p>
          <a:p>
            <a:r>
              <a:rPr lang="en-US" b="1" dirty="0"/>
              <a:t> Initiator account balance as </a:t>
            </a:r>
            <a:r>
              <a:rPr lang="en-US" b="1" dirty="0" err="1"/>
              <a:t>bal</a:t>
            </a:r>
            <a:endParaRPr lang="en-US" b="1" dirty="0"/>
          </a:p>
          <a:p>
            <a:r>
              <a:rPr lang="en-US" b="1" dirty="0"/>
              <a:t>Number of Votes as N</a:t>
            </a:r>
          </a:p>
          <a:p>
            <a:r>
              <a:rPr lang="en-US" b="1" dirty="0"/>
              <a:t>trust score as t </a:t>
            </a:r>
          </a:p>
          <a:p>
            <a:r>
              <a:rPr lang="en-US" b="1" dirty="0"/>
              <a:t>threshold limit for votes as VT </a:t>
            </a:r>
          </a:p>
          <a:p>
            <a:r>
              <a:rPr lang="en-US" b="1" dirty="0"/>
              <a:t>threshold limit for trust score as TT</a:t>
            </a:r>
          </a:p>
          <a:p>
            <a:pPr marL="0" indent="0">
              <a:buNone/>
            </a:pPr>
            <a:r>
              <a:rPr lang="en-US" b="1" dirty="0" err="1"/>
              <a:t>IncentiveMechanism</a:t>
            </a:r>
            <a:r>
              <a:rPr lang="en-US" b="1" dirty="0"/>
              <a:t>(</a:t>
            </a:r>
            <a:r>
              <a:rPr lang="en-US" b="1" dirty="0" err="1"/>
              <a:t>bal,N,t,VT,TT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If(N&gt;=VT and t&gt;=TT)</a:t>
            </a:r>
          </a:p>
          <a:p>
            <a:pPr marL="0" indent="0">
              <a:buNone/>
            </a:pPr>
            <a:r>
              <a:rPr lang="en-US" b="1" dirty="0"/>
              <a:t>    status = Valid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bal</a:t>
            </a:r>
            <a:r>
              <a:rPr lang="en-US" b="1" dirty="0"/>
              <a:t>+=10</a:t>
            </a:r>
          </a:p>
          <a:p>
            <a:pPr marL="0" indent="0">
              <a:buNone/>
            </a:pPr>
            <a:r>
              <a:rPr lang="en-US" b="1" dirty="0"/>
              <a:t>    t+=0.1</a:t>
            </a:r>
          </a:p>
          <a:p>
            <a:pPr marL="0" indent="0">
              <a:buNone/>
            </a:pPr>
            <a:r>
              <a:rPr lang="en-US" b="1" dirty="0"/>
              <a:t>Else if(N&lt;=VT and t&gt;=TT)</a:t>
            </a:r>
          </a:p>
          <a:p>
            <a:pPr marL="0" indent="0">
              <a:buNone/>
            </a:pPr>
            <a:r>
              <a:rPr lang="en-US" b="1" dirty="0"/>
              <a:t>   status = Valid</a:t>
            </a:r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en-US" b="1" dirty="0" err="1"/>
              <a:t>bal</a:t>
            </a:r>
            <a:r>
              <a:rPr lang="en-US" b="1" dirty="0"/>
              <a:t>+=10</a:t>
            </a:r>
          </a:p>
          <a:p>
            <a:pPr marL="0" indent="0">
              <a:buNone/>
            </a:pPr>
            <a:r>
              <a:rPr lang="en-IN" b="1" dirty="0"/>
              <a:t>Else </a:t>
            </a:r>
          </a:p>
          <a:p>
            <a:pPr marL="0" indent="0">
              <a:buNone/>
            </a:pPr>
            <a:r>
              <a:rPr lang="en-IN" b="1" dirty="0"/>
              <a:t>  status = Invalid </a:t>
            </a:r>
          </a:p>
          <a:p>
            <a:pPr marL="0" indent="0">
              <a:buNone/>
            </a:pPr>
            <a:r>
              <a:rPr lang="en-IN" b="1" dirty="0"/>
              <a:t>  </a:t>
            </a:r>
            <a:r>
              <a:rPr lang="en-IN" b="1" dirty="0" err="1"/>
              <a:t>bal</a:t>
            </a:r>
            <a:r>
              <a:rPr lang="en-IN" b="1" dirty="0"/>
              <a:t> -=10</a:t>
            </a:r>
          </a:p>
          <a:p>
            <a:pPr marL="0" indent="0">
              <a:buNone/>
            </a:pPr>
            <a:r>
              <a:rPr lang="en-IN" b="1" dirty="0"/>
              <a:t>   t-=0.2</a:t>
            </a:r>
          </a:p>
        </p:txBody>
      </p:sp>
    </p:spTree>
    <p:extLst>
      <p:ext uri="{BB962C8B-B14F-4D97-AF65-F5344CB8AC3E}">
        <p14:creationId xmlns:p14="http://schemas.microsoft.com/office/powerpoint/2010/main" val="344740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7E9D-1524-4FB7-A3D1-5A82F965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AGENDA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505F-5ADA-4B8F-890E-411D2F068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DoS Attack Detection 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Web Attack Detection 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Anonymous Communication between two nodes 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Pseudo Code for Incentive Mechanism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11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58BB-8775-45A1-8C03-8D027A75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TO INVITE REPLIERS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3967-CD1F-4EF8-BB8F-9995204BA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inviteRepliers</a:t>
            </a:r>
            <a:r>
              <a:rPr lang="en-US" dirty="0"/>
              <a:t>(</a:t>
            </a:r>
            <a:r>
              <a:rPr lang="en-US" dirty="0" err="1"/>
              <a:t>initiator_balance</a:t>
            </a:r>
            <a:r>
              <a:rPr lang="en-US" dirty="0"/>
              <a:t>, </a:t>
            </a:r>
            <a:r>
              <a:rPr lang="en-US" dirty="0" err="1"/>
              <a:t>responder_balance,amount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Values: Initiator Balance and Responder Balance </a:t>
            </a:r>
          </a:p>
          <a:p>
            <a:pPr marL="0" indent="0">
              <a:buNone/>
            </a:pPr>
            <a:r>
              <a:rPr lang="en-US" dirty="0"/>
              <a:t>Initiator balance = Initiator balance - amount </a:t>
            </a:r>
          </a:p>
          <a:p>
            <a:pPr marL="0" indent="0">
              <a:buNone/>
            </a:pPr>
            <a:r>
              <a:rPr lang="en-US" dirty="0"/>
              <a:t>Responder balance = Responder Balance + amount 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r>
              <a:rPr lang="en-US" dirty="0"/>
              <a:t>Emit : Initiator Balance , Responder Balance </a:t>
            </a:r>
          </a:p>
        </p:txBody>
      </p:sp>
    </p:spTree>
    <p:extLst>
      <p:ext uri="{BB962C8B-B14F-4D97-AF65-F5344CB8AC3E}">
        <p14:creationId xmlns:p14="http://schemas.microsoft.com/office/powerpoint/2010/main" val="3166150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4A95-01F6-47CC-A509-ECD1FF7C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56227"/>
            <a:ext cx="2947482" cy="5282108"/>
          </a:xfrm>
        </p:spPr>
        <p:txBody>
          <a:bodyPr>
            <a:normAutofit/>
          </a:bodyPr>
          <a:lstStyle/>
          <a:p>
            <a:r>
              <a:rPr lang="en-US" sz="1600" b="1" dirty="0"/>
              <a:t>IMPLEMENTATION:</a:t>
            </a:r>
            <a:br>
              <a:rPr lang="en-US" sz="1600" b="1" dirty="0"/>
            </a:br>
            <a:br>
              <a:rPr lang="en-US" sz="1600" b="1" dirty="0"/>
            </a:br>
            <a:br>
              <a:rPr lang="en-US" sz="1600" b="1" dirty="0"/>
            </a:br>
            <a:r>
              <a:rPr lang="en-US" sz="1600" b="1" dirty="0"/>
              <a:t>Case 1: When Number of votes and trust scores are less than threshold limit </a:t>
            </a:r>
            <a:br>
              <a:rPr lang="en-US" sz="1600" b="1" dirty="0"/>
            </a:br>
            <a:r>
              <a:rPr lang="en-US" sz="1600" b="1" dirty="0"/>
              <a:t> </a:t>
            </a:r>
            <a:br>
              <a:rPr lang="en-US" sz="1600" b="1" dirty="0"/>
            </a:br>
            <a:br>
              <a:rPr lang="en-US" sz="1600" b="1" dirty="0"/>
            </a:br>
            <a:br>
              <a:rPr lang="en-US" sz="1600" b="1" dirty="0"/>
            </a:br>
            <a:br>
              <a:rPr lang="en-US" sz="1600" b="1" dirty="0"/>
            </a:br>
            <a:r>
              <a:rPr lang="en-US" sz="1600" b="1" dirty="0"/>
              <a:t>Case 2: When Number of votes are greater than the threshold limit</a:t>
            </a:r>
            <a:br>
              <a:rPr lang="en-US" sz="1600" b="1" dirty="0"/>
            </a:br>
            <a:br>
              <a:rPr lang="en-US" sz="1600" b="1" dirty="0"/>
            </a:br>
            <a:br>
              <a:rPr lang="en-US" sz="1600" b="1" dirty="0"/>
            </a:br>
            <a:br>
              <a:rPr lang="en-US" sz="1600" b="1" dirty="0"/>
            </a:br>
            <a:r>
              <a:rPr lang="en-US" sz="1600" b="1" dirty="0"/>
              <a:t> </a:t>
            </a:r>
            <a:br>
              <a:rPr lang="en-US" sz="1600" b="1" dirty="0"/>
            </a:br>
            <a:br>
              <a:rPr lang="en-US" sz="1600" b="1" dirty="0"/>
            </a:br>
            <a:r>
              <a:rPr lang="en-US" sz="1600" b="1" dirty="0"/>
              <a:t>Case 3: When the number of votes are less than the threshold limit but trust score is more</a:t>
            </a:r>
            <a:endParaRPr lang="en-IN" sz="1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03AC2C-4C69-46FA-ADE0-30EDB554F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969" y="756227"/>
            <a:ext cx="4193301" cy="15672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79FC19-7CD8-4810-8BE6-7AAB553CD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969" y="2691001"/>
            <a:ext cx="3696340" cy="1475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743D5E-324D-447E-B814-0514F002A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385" y="4390146"/>
            <a:ext cx="4084468" cy="156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85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EEA6-179B-4323-95E8-3B1C3368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06FDE3-8DAD-447D-828D-15550576F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565210"/>
              </p:ext>
            </p:extLst>
          </p:nvPr>
        </p:nvGraphicFramePr>
        <p:xfrm>
          <a:off x="3665838" y="222422"/>
          <a:ext cx="7518100" cy="6564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050">
                  <a:extLst>
                    <a:ext uri="{9D8B030D-6E8A-4147-A177-3AD203B41FA5}">
                      <a16:colId xmlns:a16="http://schemas.microsoft.com/office/drawing/2014/main" val="4039189833"/>
                    </a:ext>
                  </a:extLst>
                </a:gridCol>
                <a:gridCol w="3759050">
                  <a:extLst>
                    <a:ext uri="{9D8B030D-6E8A-4147-A177-3AD203B41FA5}">
                      <a16:colId xmlns:a16="http://schemas.microsoft.com/office/drawing/2014/main" val="3751789123"/>
                    </a:ext>
                  </a:extLst>
                </a:gridCol>
              </a:tblGrid>
              <a:tr h="1052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OF WORK 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0952"/>
                  </a:ext>
                </a:extLst>
              </a:tr>
              <a:tr h="1052569">
                <a:tc>
                  <a:txBody>
                    <a:bodyPr/>
                    <a:lstStyle/>
                    <a:p>
                      <a:r>
                        <a:rPr lang="en-US" dirty="0"/>
                        <a:t>Review - 1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Manual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DDoS Attack Detection in VANET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69509"/>
                  </a:ext>
                </a:extLst>
              </a:tr>
              <a:tr h="1621421">
                <a:tc>
                  <a:txBody>
                    <a:bodyPr/>
                    <a:lstStyle/>
                    <a:p>
                      <a:r>
                        <a:rPr lang="en-US" dirty="0"/>
                        <a:t>Review - 2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DoS Attack Detection in VANET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Web Attack Detection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Anonymous Communication using Ethereum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Incentive Mechanism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598451"/>
                  </a:ext>
                </a:extLst>
              </a:tr>
              <a:tr h="2837487">
                <a:tc>
                  <a:txBody>
                    <a:bodyPr/>
                    <a:lstStyle/>
                    <a:p>
                      <a:r>
                        <a:rPr lang="en-US" dirty="0"/>
                        <a:t>Review - 2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Smart Contract For Incentive Mechanism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Algorithm for Signature Verification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Simulate VANET using simulation tools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Graphs using Ethereum and  solidity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297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451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3753-73B1-4924-9B01-384898D4C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ACDE9-8663-4093-99BC-7B1ED946E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Abadi" panose="020B0604020104020204" pitchFamily="34" charset="0"/>
              </a:rPr>
              <a:t>[1] Kang, </a:t>
            </a:r>
            <a:r>
              <a:rPr lang="en-IN" sz="2400" dirty="0" err="1">
                <a:latin typeface="Abadi" panose="020B0604020104020204" pitchFamily="34" charset="0"/>
              </a:rPr>
              <a:t>Jiawen</a:t>
            </a:r>
            <a:r>
              <a:rPr lang="en-IN" sz="2400" dirty="0">
                <a:latin typeface="Abadi" panose="020B0604020104020204" pitchFamily="34" charset="0"/>
              </a:rPr>
              <a:t> </a:t>
            </a:r>
            <a:r>
              <a:rPr lang="en-IN" sz="2400" dirty="0" err="1">
                <a:latin typeface="Abadi" panose="020B0604020104020204" pitchFamily="34" charset="0"/>
              </a:rPr>
              <a:t>Zehui</a:t>
            </a:r>
            <a:r>
              <a:rPr lang="en-IN" sz="2400" dirty="0">
                <a:latin typeface="Abadi" panose="020B0604020104020204" pitchFamily="34" charset="0"/>
              </a:rPr>
              <a:t> </a:t>
            </a:r>
            <a:r>
              <a:rPr lang="en-IN" sz="2400" dirty="0" err="1">
                <a:latin typeface="Abadi" panose="020B0604020104020204" pitchFamily="34" charset="0"/>
              </a:rPr>
              <a:t>Xiong,Duist</a:t>
            </a:r>
            <a:r>
              <a:rPr lang="en-IN" sz="2400" dirty="0">
                <a:latin typeface="Abadi" panose="020B0604020104020204" pitchFamily="34" charset="0"/>
              </a:rPr>
              <a:t> </a:t>
            </a:r>
            <a:r>
              <a:rPr lang="en-IN" sz="2400" dirty="0" err="1">
                <a:latin typeface="Abadi" panose="020B0604020104020204" pitchFamily="34" charset="0"/>
              </a:rPr>
              <a:t>Nivato</a:t>
            </a:r>
            <a:r>
              <a:rPr lang="en-IN" sz="2400" dirty="0">
                <a:latin typeface="Abadi" panose="020B0604020104020204" pitchFamily="34" charset="0"/>
              </a:rPr>
              <a:t>, </a:t>
            </a:r>
            <a:r>
              <a:rPr lang="en-IN" sz="2400" dirty="0" err="1">
                <a:latin typeface="Abadi" panose="020B0604020104020204" pitchFamily="34" charset="0"/>
              </a:rPr>
              <a:t>Dongdong</a:t>
            </a:r>
            <a:r>
              <a:rPr lang="en-IN" sz="2400" dirty="0">
                <a:latin typeface="Abadi" panose="020B0604020104020204" pitchFamily="34" charset="0"/>
              </a:rPr>
              <a:t> Ye, </a:t>
            </a:r>
            <a:r>
              <a:rPr lang="en-IN" sz="2400" dirty="0" err="1">
                <a:latin typeface="Abadi" panose="020B0604020104020204" pitchFamily="34" charset="0"/>
              </a:rPr>
              <a:t>DonIn</a:t>
            </a:r>
            <a:r>
              <a:rPr lang="en-IN" sz="2400" dirty="0">
                <a:latin typeface="Abadi" panose="020B0604020104020204" pitchFamily="34" charset="0"/>
              </a:rPr>
              <a:t> Kim and Jun Zhao.” Toward secure blockchain-enabled internet of vehicles: Optimizing consensus management using reputation and contract Theory.” IEEE Transactions on Vehicular Technology (2019) 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Abadi" panose="020B0604020104020204" pitchFamily="34" charset="0"/>
              </a:rPr>
              <a:t>[2] Y. A. O. Yu, L. E. I. Guo, Y. E. Liu, J. Zheng, and Y. U. E. </a:t>
            </a:r>
            <a:r>
              <a:rPr lang="en-IN" sz="2400" dirty="0" err="1">
                <a:latin typeface="Abadi" panose="020B0604020104020204" pitchFamily="34" charset="0"/>
              </a:rPr>
              <a:t>Zong</a:t>
            </a:r>
            <a:r>
              <a:rPr lang="en-IN" sz="2400" dirty="0">
                <a:latin typeface="Abadi" panose="020B0604020104020204" pitchFamily="34" charset="0"/>
              </a:rPr>
              <a:t>, “An Efficient SDN-Based DDoS Attack Detection and Rapid Response Platform in Vehicular Networks,” IEEE Access, vol. 6, pp. 44570–44579, 2018. 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Abadi" panose="020B0604020104020204" pitchFamily="34" charset="0"/>
              </a:rPr>
              <a:t>[3] A. </a:t>
            </a:r>
            <a:r>
              <a:rPr lang="en-IN" sz="2400" dirty="0" err="1">
                <a:latin typeface="Abadi" panose="020B0604020104020204" pitchFamily="34" charset="0"/>
              </a:rPr>
              <a:t>Haydari</a:t>
            </a:r>
            <a:r>
              <a:rPr lang="en-IN" sz="2400" dirty="0">
                <a:latin typeface="Abadi" panose="020B0604020104020204" pitchFamily="34" charset="0"/>
              </a:rPr>
              <a:t>, “Real-Time Detection and Mitigation of DDoS Attacks in Intelligent Transportation Systems,” no. September, 2018. 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Abadi" panose="020B0604020104020204" pitchFamily="34" charset="0"/>
              </a:rPr>
              <a:t>[4] Wang, </a:t>
            </a:r>
            <a:r>
              <a:rPr lang="en-IN" sz="2400" dirty="0" err="1">
                <a:latin typeface="Abadi" panose="020B0604020104020204" pitchFamily="34" charset="0"/>
              </a:rPr>
              <a:t>Yuntao</a:t>
            </a:r>
            <a:r>
              <a:rPr lang="en-IN" sz="2400" dirty="0">
                <a:latin typeface="Abadi" panose="020B0604020104020204" pitchFamily="34" charset="0"/>
              </a:rPr>
              <a:t>, Zhou </a:t>
            </a:r>
            <a:r>
              <a:rPr lang="en-IN" sz="2400" dirty="0" err="1">
                <a:latin typeface="Abadi" panose="020B0604020104020204" pitchFamily="34" charset="0"/>
              </a:rPr>
              <a:t>Su</a:t>
            </a:r>
            <a:r>
              <a:rPr lang="en-IN" sz="2400" dirty="0">
                <a:latin typeface="Abadi" panose="020B0604020104020204" pitchFamily="34" charset="0"/>
              </a:rPr>
              <a:t>, and Ning Zhang. “BSIS: Blockchain-based secure incentive scheme for energy delivery in vehicular energy network.” IEEE Transactions on Industrial Informatics 15, no. 6 (2019): 3620- 3631.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Abadi" panose="020B0604020104020204" pitchFamily="34" charset="0"/>
              </a:rPr>
              <a:t> [5] Lu, </a:t>
            </a:r>
            <a:r>
              <a:rPr lang="en-IN" sz="2400" dirty="0" err="1">
                <a:latin typeface="Abadi" panose="020B0604020104020204" pitchFamily="34" charset="0"/>
              </a:rPr>
              <a:t>Zhaojun</a:t>
            </a:r>
            <a:r>
              <a:rPr lang="en-IN" sz="2400" dirty="0">
                <a:latin typeface="Abadi" panose="020B0604020104020204" pitchFamily="34" charset="0"/>
              </a:rPr>
              <a:t>, Qian Wang, Gang Qu, </a:t>
            </a:r>
            <a:r>
              <a:rPr lang="en-IN" sz="2400" dirty="0" err="1">
                <a:latin typeface="Abadi" panose="020B0604020104020204" pitchFamily="34" charset="0"/>
              </a:rPr>
              <a:t>Haichun</a:t>
            </a:r>
            <a:r>
              <a:rPr lang="en-IN" sz="2400" dirty="0">
                <a:latin typeface="Abadi" panose="020B0604020104020204" pitchFamily="34" charset="0"/>
              </a:rPr>
              <a:t> Zhang, and </a:t>
            </a:r>
            <a:r>
              <a:rPr lang="en-IN" sz="2400" dirty="0" err="1">
                <a:latin typeface="Abadi" panose="020B0604020104020204" pitchFamily="34" charset="0"/>
              </a:rPr>
              <a:t>Zhenglin</a:t>
            </a:r>
            <a:r>
              <a:rPr lang="en-IN" sz="2400" dirty="0">
                <a:latin typeface="Abadi" panose="020B0604020104020204" pitchFamily="34" charset="0"/>
              </a:rPr>
              <a:t> Liu. “A blockchain-based </a:t>
            </a:r>
            <a:r>
              <a:rPr lang="en-IN" sz="2400" dirty="0" err="1">
                <a:latin typeface="Abadi" panose="020B0604020104020204" pitchFamily="34" charset="0"/>
              </a:rPr>
              <a:t>privacypreserving</a:t>
            </a:r>
            <a:r>
              <a:rPr lang="en-IN" sz="2400" dirty="0">
                <a:latin typeface="Abadi" panose="020B0604020104020204" pitchFamily="34" charset="0"/>
              </a:rPr>
              <a:t> authentication scheme for </a:t>
            </a:r>
            <a:r>
              <a:rPr lang="en-IN" sz="2400" dirty="0" err="1">
                <a:latin typeface="Abadi" panose="020B0604020104020204" pitchFamily="34" charset="0"/>
              </a:rPr>
              <a:t>vanets</a:t>
            </a:r>
            <a:r>
              <a:rPr lang="en-IN" sz="2400" dirty="0">
                <a:latin typeface="Abadi" panose="020B0604020104020204" pitchFamily="34" charset="0"/>
              </a:rPr>
              <a:t>.” IEEE Transactions on Very Large Scale Integration (VLSI) Systems 27, no. 12 (2019): 2792-280</a:t>
            </a:r>
          </a:p>
        </p:txBody>
      </p:sp>
    </p:spTree>
    <p:extLst>
      <p:ext uri="{BB962C8B-B14F-4D97-AF65-F5344CB8AC3E}">
        <p14:creationId xmlns:p14="http://schemas.microsoft.com/office/powerpoint/2010/main" val="52420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6E1F-87A8-43ED-886E-9164F88C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DoS Attack in VANET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02E72-0D95-47D9-878F-A1D5175BB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DoS Attack meant </a:t>
            </a:r>
            <a:r>
              <a:rPr lang="en-US" sz="3200" dirty="0" err="1"/>
              <a:t>meant</a:t>
            </a:r>
            <a:r>
              <a:rPr lang="en-US" sz="3200" dirty="0"/>
              <a:t> to shut down a machine or network </a:t>
            </a:r>
          </a:p>
          <a:p>
            <a:r>
              <a:rPr lang="en-US" sz="3200" dirty="0"/>
              <a:t>Making it inaccessible to its intended users</a:t>
            </a:r>
          </a:p>
          <a:p>
            <a:r>
              <a:rPr lang="en-US" sz="3200" dirty="0"/>
              <a:t>Flooding the target, which leads to crash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5843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563F-9ACD-46C2-8A10-5C495DE7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06195-CB7E-43B4-BFF5-CE79BAC2B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80030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badi" panose="020B0604020104020204" pitchFamily="34" charset="0"/>
              </a:rPr>
              <a:t>CICIDS2017 – Canadian Institute of Cybersecurity IDS 2017 </a:t>
            </a:r>
          </a:p>
          <a:p>
            <a:r>
              <a:rPr lang="en-IN" sz="2400" dirty="0">
                <a:latin typeface="Abadi" panose="020B0604020104020204" pitchFamily="34" charset="0"/>
              </a:rPr>
              <a:t>This dataset contains details of benign and 7 common attacks </a:t>
            </a:r>
          </a:p>
          <a:p>
            <a:r>
              <a:rPr lang="en-IN" sz="2400" dirty="0">
                <a:latin typeface="Abadi" panose="020B0604020104020204" pitchFamily="34" charset="0"/>
              </a:rPr>
              <a:t>Web  attacks details are collected in the name of  “Thursday-WorkingHours-Afternoon-WebAttack.pcap_ISCX.csv” file.</a:t>
            </a:r>
          </a:p>
          <a:p>
            <a:r>
              <a:rPr lang="en-IN" sz="2400" dirty="0">
                <a:latin typeface="Abadi" panose="020B0604020104020204" pitchFamily="34" charset="0"/>
              </a:rPr>
              <a:t>File Contains: Benign – 168,186 and Web Attack - 2180</a:t>
            </a:r>
          </a:p>
          <a:p>
            <a:r>
              <a:rPr lang="en-IN" sz="2400" dirty="0">
                <a:latin typeface="Abadi" panose="020B0604020104020204" pitchFamily="34" charset="0"/>
              </a:rPr>
              <a:t>DoS Attack details are collected in the name of “Wednesday-WorkingHours-DosAttack.pcap_ISCX.csv” file </a:t>
            </a:r>
          </a:p>
          <a:p>
            <a:r>
              <a:rPr lang="en-IN" sz="2400" dirty="0">
                <a:latin typeface="Abadi" panose="020B0604020104020204" pitchFamily="34" charset="0"/>
              </a:rPr>
              <a:t>File contains: Benign – 440031 and DoS attack - 252661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07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7079-B3BD-43EC-B6E0-D57597F9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507698" cy="4601183"/>
          </a:xfrm>
        </p:spPr>
        <p:txBody>
          <a:bodyPr/>
          <a:lstStyle/>
          <a:p>
            <a:r>
              <a:rPr lang="en-US" b="1" dirty="0"/>
              <a:t>DATA VISUALIZATION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67760C-94D1-4CD1-9911-B70AB2220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5404" y="789533"/>
            <a:ext cx="5242799" cy="40522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925735-9B31-4C09-A58E-F08FE0B51B9A}"/>
              </a:ext>
            </a:extLst>
          </p:cNvPr>
          <p:cNvSpPr/>
          <p:nvPr/>
        </p:nvSpPr>
        <p:spPr>
          <a:xfrm>
            <a:off x="5771909" y="5370755"/>
            <a:ext cx="324091" cy="1920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1C6F52-E258-48E8-BD43-6095B3008C11}"/>
              </a:ext>
            </a:extLst>
          </p:cNvPr>
          <p:cNvSpPr/>
          <p:nvPr/>
        </p:nvSpPr>
        <p:spPr>
          <a:xfrm>
            <a:off x="5788778" y="6087021"/>
            <a:ext cx="324091" cy="1920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22403-2AA0-456C-B636-F96603692CE1}"/>
              </a:ext>
            </a:extLst>
          </p:cNvPr>
          <p:cNvSpPr txBox="1"/>
          <p:nvPr/>
        </p:nvSpPr>
        <p:spPr>
          <a:xfrm>
            <a:off x="6427033" y="5279755"/>
            <a:ext cx="6198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badi" panose="020B0604020104020204" pitchFamily="34" charset="0"/>
              </a:rPr>
              <a:t>Normal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3DFB79-B07E-4E79-8AB3-59DCF9A04E63}"/>
              </a:ext>
            </a:extLst>
          </p:cNvPr>
          <p:cNvSpPr txBox="1"/>
          <p:nvPr/>
        </p:nvSpPr>
        <p:spPr>
          <a:xfrm>
            <a:off x="6427033" y="5998364"/>
            <a:ext cx="6408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badi" panose="020B0604020104020204" pitchFamily="34" charset="0"/>
              </a:rPr>
              <a:t>DoS Attack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36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9E7B-3F60-40F9-9607-7AB25129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4392117" cy="4601183"/>
          </a:xfrm>
        </p:spPr>
        <p:txBody>
          <a:bodyPr/>
          <a:lstStyle/>
          <a:p>
            <a:r>
              <a:rPr lang="en-US" b="1" dirty="0"/>
              <a:t>DATA PREPROCESSING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5ECC1-8711-41CB-9FA3-B45F20C2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badi" panose="020B0604020104020204" pitchFamily="34" charset="0"/>
              </a:rPr>
              <a:t>Replace </a:t>
            </a:r>
            <a:r>
              <a:rPr lang="en-US" sz="2400" dirty="0" err="1">
                <a:latin typeface="Abadi" panose="020B0604020104020204" pitchFamily="34" charset="0"/>
              </a:rPr>
              <a:t>NaN</a:t>
            </a:r>
            <a:r>
              <a:rPr lang="en-US" sz="2400" dirty="0">
                <a:latin typeface="Abadi" panose="020B0604020104020204" pitchFamily="34" charset="0"/>
              </a:rPr>
              <a:t> value with mean values </a:t>
            </a:r>
          </a:p>
          <a:p>
            <a:r>
              <a:rPr lang="en-US" sz="2400" dirty="0">
                <a:latin typeface="Abadi" panose="020B0604020104020204" pitchFamily="34" charset="0"/>
              </a:rPr>
              <a:t>Removed infinity floating values</a:t>
            </a:r>
          </a:p>
          <a:p>
            <a:r>
              <a:rPr lang="en-US" sz="2400" dirty="0">
                <a:latin typeface="Abadi" panose="020B0604020104020204" pitchFamily="34" charset="0"/>
              </a:rPr>
              <a:t>Feature Scaling - Min Max Scalar </a:t>
            </a:r>
          </a:p>
          <a:p>
            <a:r>
              <a:rPr lang="en-US" sz="2400" dirty="0">
                <a:latin typeface="Abadi" panose="020B0604020104020204" pitchFamily="34" charset="0"/>
              </a:rPr>
              <a:t>Splitting of dataset </a:t>
            </a:r>
          </a:p>
          <a:p>
            <a:r>
              <a:rPr lang="en-US" sz="2400" dirty="0">
                <a:latin typeface="Abadi" panose="020B0604020104020204" pitchFamily="34" charset="0"/>
              </a:rPr>
              <a:t>  80% - Training </a:t>
            </a:r>
          </a:p>
          <a:p>
            <a:r>
              <a:rPr lang="en-US" sz="2400" dirty="0">
                <a:latin typeface="Abadi" panose="020B0604020104020204" pitchFamily="34" charset="0"/>
              </a:rPr>
              <a:t>  20% - Testing </a:t>
            </a:r>
            <a:endParaRPr lang="en-IN" sz="2400" dirty="0">
              <a:latin typeface="Abadi" panose="020B06040201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017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53C2-9BED-4347-B5B6-C444E2AF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84760" cy="4601183"/>
          </a:xfrm>
        </p:spPr>
        <p:txBody>
          <a:bodyPr/>
          <a:lstStyle/>
          <a:p>
            <a:r>
              <a:rPr lang="en-US" b="1" dirty="0"/>
              <a:t>COMPARATIVE</a:t>
            </a:r>
            <a:br>
              <a:rPr lang="en-US" b="1" dirty="0"/>
            </a:br>
            <a:r>
              <a:rPr lang="en-US" b="1" dirty="0"/>
              <a:t>ANALYSIS</a:t>
            </a:r>
            <a:endParaRPr lang="en-IN" b="1" dirty="0"/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CECBEF78-CE05-43BC-A9A8-2D8218A15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2665" y="603745"/>
            <a:ext cx="7137639" cy="5121275"/>
          </a:xfrm>
        </p:spPr>
      </p:pic>
    </p:spTree>
    <p:extLst>
      <p:ext uri="{BB962C8B-B14F-4D97-AF65-F5344CB8AC3E}">
        <p14:creationId xmlns:p14="http://schemas.microsoft.com/office/powerpoint/2010/main" val="237102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88AC-2D70-44D6-B3F9-3A0C8C2F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ATTACK IN VANET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F2F95-AA4B-40EC-9113-B9C85A41A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badi" panose="020B0604020104020204" pitchFamily="34" charset="0"/>
              </a:rPr>
              <a:t>Web application attacks are the single most prevalent and devastating security threat facing organizations today. Attacks such as SQL injection and Cross-Site Scripting (XSS) are responsible for some of the largest security breaches in history. </a:t>
            </a:r>
            <a:endParaRPr lang="en-IN" sz="2400" dirty="0">
              <a:latin typeface="Abadi" panose="020B06040201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67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1B2A-2ED1-48B2-9F9F-E58419A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627619" cy="4601183"/>
          </a:xfrm>
        </p:spPr>
        <p:txBody>
          <a:bodyPr/>
          <a:lstStyle/>
          <a:p>
            <a:r>
              <a:rPr lang="en-US" b="1" dirty="0"/>
              <a:t>DATA VISUALIZATION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5E3C8D-4054-4201-B500-DF454D048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3865" y="1374281"/>
            <a:ext cx="5364945" cy="3962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D66C93-1762-41A4-8079-5C4D1791ED78}"/>
              </a:ext>
            </a:extLst>
          </p:cNvPr>
          <p:cNvSpPr txBox="1"/>
          <p:nvPr/>
        </p:nvSpPr>
        <p:spPr>
          <a:xfrm>
            <a:off x="6756816" y="5483719"/>
            <a:ext cx="61984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badi" panose="020B0604020104020204" pitchFamily="34" charset="0"/>
              </a:rPr>
              <a:t>                                                                                     Normal</a:t>
            </a:r>
          </a:p>
          <a:p>
            <a:endParaRPr lang="en-IN" dirty="0">
              <a:latin typeface="Abadi" panose="020B0604020104020204" pitchFamily="34" charset="0"/>
            </a:endParaRPr>
          </a:p>
          <a:p>
            <a:r>
              <a:rPr lang="en-IN" dirty="0">
                <a:latin typeface="Abadi" panose="020B0604020104020204" pitchFamily="34" charset="0"/>
              </a:rPr>
              <a:t>Web Attack 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24EBD-06DA-4BC8-A04C-544E270FFAF3}"/>
              </a:ext>
            </a:extLst>
          </p:cNvPr>
          <p:cNvSpPr/>
          <p:nvPr/>
        </p:nvSpPr>
        <p:spPr>
          <a:xfrm flipV="1">
            <a:off x="6354992" y="6406949"/>
            <a:ext cx="401824" cy="2770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4BDA02-3C63-42E2-8C74-E1BD58D1ECDA}"/>
              </a:ext>
            </a:extLst>
          </p:cNvPr>
          <p:cNvSpPr/>
          <p:nvPr/>
        </p:nvSpPr>
        <p:spPr>
          <a:xfrm flipV="1">
            <a:off x="6354992" y="5806785"/>
            <a:ext cx="401824" cy="277099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45259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235</TotalTime>
  <Words>1137</Words>
  <Application>Microsoft Office PowerPoint</Application>
  <PresentationFormat>Widescreen</PresentationFormat>
  <Paragraphs>134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Microsoft JhengHei UI</vt:lpstr>
      <vt:lpstr>Abadi</vt:lpstr>
      <vt:lpstr>Arial</vt:lpstr>
      <vt:lpstr>Corbel</vt:lpstr>
      <vt:lpstr>Courier New</vt:lpstr>
      <vt:lpstr>Wingdings 2</vt:lpstr>
      <vt:lpstr>Frame</vt:lpstr>
      <vt:lpstr>IT7712-MINI PROJECT-2021  A  PRIVACY  PRESERVING  COMMUNICATION  BETWEEN SMART  VEHICLES  </vt:lpstr>
      <vt:lpstr>AGENDA</vt:lpstr>
      <vt:lpstr>DoS Attack in VANET</vt:lpstr>
      <vt:lpstr>DATASET </vt:lpstr>
      <vt:lpstr>DATA VISUALIZATION</vt:lpstr>
      <vt:lpstr>DATA PREPROCESSING</vt:lpstr>
      <vt:lpstr>COMPARATIVE ANALYSIS</vt:lpstr>
      <vt:lpstr>WEB ATTACK IN VANET</vt:lpstr>
      <vt:lpstr>DATA VISUALIZATION</vt:lpstr>
      <vt:lpstr>DATA PREPROCESSING</vt:lpstr>
      <vt:lpstr>UNDERSAMPLING  AGAINST  UNBALANCE</vt:lpstr>
      <vt:lpstr>HYPERPARAMETER SELECTION</vt:lpstr>
      <vt:lpstr>OUTPUT</vt:lpstr>
      <vt:lpstr>Anonymous Communication in VANET</vt:lpstr>
      <vt:lpstr>Steps: 1. Create account in Metamask  2. Install Ganache  3. Import Account in Metamask  </vt:lpstr>
      <vt:lpstr>Localhost Connection with Metamask</vt:lpstr>
      <vt:lpstr>Smart Contract in Solidity Language</vt:lpstr>
      <vt:lpstr>Anonymous Communication</vt:lpstr>
      <vt:lpstr>INCENTIVE MECHANISM ALGORITHM   Based on Trust Meter</vt:lpstr>
      <vt:lpstr>ALGORITHM TO INVITE REPLIERS</vt:lpstr>
      <vt:lpstr>IMPLEMENTATION:   Case 1: When Number of votes and trust scores are less than threshold limit       Case 2: When Number of votes are greater than the threshold limit       Case 3: When the number of votes are less than the threshold limit but trust score is more</vt:lpstr>
      <vt:lpstr>TIMELINE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 PRIVACY  PRESERVING  INCENTIVE  MECHANISM FOR COMMUNICATION  BETWEEN SMART  VEHICLES  USING ETHEREUM  BLOCKCHAIN </dc:title>
  <dc:creator>SASIREKHA A</dc:creator>
  <cp:lastModifiedBy>SASIREKHA A</cp:lastModifiedBy>
  <cp:revision>7</cp:revision>
  <dcterms:created xsi:type="dcterms:W3CDTF">2021-10-26T15:33:20Z</dcterms:created>
  <dcterms:modified xsi:type="dcterms:W3CDTF">2021-10-27T05:24:51Z</dcterms:modified>
</cp:coreProperties>
</file>