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21" r:id="rId6"/>
    <p:sldId id="334" r:id="rId7"/>
    <p:sldId id="337" r:id="rId8"/>
    <p:sldId id="335" r:id="rId9"/>
    <p:sldId id="338" r:id="rId10"/>
    <p:sldId id="324" r:id="rId11"/>
    <p:sldId id="325" r:id="rId12"/>
    <p:sldId id="326" r:id="rId13"/>
    <p:sldId id="339" r:id="rId14"/>
    <p:sldId id="330" r:id="rId15"/>
    <p:sldId id="333" r:id="rId16"/>
    <p:sldId id="332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62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328474"/>
            <a:ext cx="6269347" cy="6402109"/>
          </a:xfrm>
        </p:spPr>
        <p:txBody>
          <a:bodyPr>
            <a:normAutofit fontScale="62500" lnSpcReduction="20000"/>
          </a:bodyPr>
          <a:lstStyle/>
          <a:p>
            <a:endParaRPr lang="en-US" sz="3200" b="1" u="sng" dirty="0">
              <a:solidFill>
                <a:schemeClr val="accent1"/>
              </a:solidFill>
              <a:latin typeface="Maiandra GD" panose="020E0502030308020204" pitchFamily="34" charset="0"/>
            </a:endParaRPr>
          </a:p>
          <a:p>
            <a:pPr algn="ctr"/>
            <a:r>
              <a:rPr lang="en-US" sz="5800" b="1" u="sng" dirty="0">
                <a:solidFill>
                  <a:schemeClr val="accent1"/>
                </a:solidFill>
                <a:latin typeface="Impact" panose="020B0806030902050204" pitchFamily="34" charset="0"/>
              </a:rPr>
              <a:t>PROJECT TITLE</a:t>
            </a: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iandra GD" panose="020E0502030308020204" pitchFamily="34" charset="0"/>
              </a:rPr>
              <a:t>IT7712 - MINI PROJECT – 2021</a:t>
            </a:r>
          </a:p>
          <a:p>
            <a:pPr algn="ctr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Maiandra GD" panose="020E0502030308020204" pitchFamily="34" charset="0"/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Privacy preserving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communications BETWEEN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smart vehicles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Microsoft PhagsPa" panose="020B0502040204020203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aiandra GD" panose="020E0502030308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aiandra GD" panose="020E0502030308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aiandra GD" panose="020E0502030308020204" pitchFamily="34" charset="0"/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aiandra GD" panose="020E0502030308020204" pitchFamily="34" charset="0"/>
            </a:endParaRPr>
          </a:p>
          <a:p>
            <a:pPr lvl="7" algn="just">
              <a:lnSpc>
                <a:spcPct val="120000"/>
              </a:lnSpc>
            </a:pPr>
            <a:r>
              <a:rPr lang="en-US" b="1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SUBMITTED BY</a:t>
            </a:r>
          </a:p>
          <a:p>
            <a:pPr marL="3543300" lvl="7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Sasirekha A(2018506109)</a:t>
            </a:r>
          </a:p>
          <a:p>
            <a:pPr marL="3543300" lvl="7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Riyana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S</a:t>
            </a:r>
            <a:r>
              <a:rPr lang="en-US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affrin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 M(2018506095)</a:t>
            </a:r>
          </a:p>
          <a:p>
            <a:pPr marL="3543300" lvl="7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Sathish </a:t>
            </a:r>
            <a:r>
              <a:rPr lang="en-US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kumar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P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illay R (2018506142)</a:t>
            </a:r>
          </a:p>
          <a:p>
            <a:pPr lvl="7" algn="just">
              <a:lnSpc>
                <a:spcPct val="120000"/>
              </a:lnSpc>
            </a:pPr>
            <a:r>
              <a:rPr lang="en-US" b="1" i="1" u="sng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Under the guidance of </a:t>
            </a:r>
          </a:p>
          <a:p>
            <a:pPr marL="3543300" lvl="7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Dr.B.Lydia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E</a:t>
            </a:r>
            <a:r>
              <a:rPr 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PhagsPa" panose="020B0502040204020203" pitchFamily="34" charset="0"/>
              </a:rPr>
              <a:t>lizabeth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08AC96E-AA33-4309-B51D-072F59E6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7D92A3-D1AE-4F97-B616-28A413C4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2881A-A258-4F81-90C4-75271E24D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Sybil attack is not detected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is not efficiently stored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Trust score is not reduced for malicious users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3552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978F94A-9ED6-46B8-987B-18B5FEC5E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727" y="-16158"/>
            <a:ext cx="1591102" cy="159110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7E99A8-020D-4C26-8E2E-79D22857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48" y="3513853"/>
            <a:ext cx="862990" cy="1049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77D2EE6-1C80-403F-8342-9F139E39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47" y="4486189"/>
            <a:ext cx="1051391" cy="84742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BEFEA63B-7023-49AF-8FB0-92545EA5BBB4}"/>
              </a:ext>
            </a:extLst>
          </p:cNvPr>
          <p:cNvCxnSpPr>
            <a:cxnSpLocks/>
          </p:cNvCxnSpPr>
          <p:nvPr/>
        </p:nvCxnSpPr>
        <p:spPr>
          <a:xfrm flipH="1">
            <a:off x="5823964" y="836335"/>
            <a:ext cx="2048578" cy="1860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6909ADF-395A-44BB-9FB9-AA11FC9465B8}"/>
              </a:ext>
            </a:extLst>
          </p:cNvPr>
          <p:cNvCxnSpPr>
            <a:cxnSpLocks/>
          </p:cNvCxnSpPr>
          <p:nvPr/>
        </p:nvCxnSpPr>
        <p:spPr>
          <a:xfrm flipH="1">
            <a:off x="4279067" y="3135621"/>
            <a:ext cx="1086424" cy="1061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19CDD497-5273-4B5C-B76F-8F20FF3A6DD8}"/>
              </a:ext>
            </a:extLst>
          </p:cNvPr>
          <p:cNvCxnSpPr>
            <a:cxnSpLocks/>
          </p:cNvCxnSpPr>
          <p:nvPr/>
        </p:nvCxnSpPr>
        <p:spPr>
          <a:xfrm>
            <a:off x="6824582" y="3171710"/>
            <a:ext cx="1185565" cy="1140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9FF849D-377E-4871-A470-EC90B44B920A}"/>
              </a:ext>
            </a:extLst>
          </p:cNvPr>
          <p:cNvSpPr/>
          <p:nvPr/>
        </p:nvSpPr>
        <p:spPr>
          <a:xfrm>
            <a:off x="4486114" y="2767258"/>
            <a:ext cx="3524034" cy="3683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PACKETS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2D42732-22AA-43C5-9A1D-1DC47ADF2D0F}"/>
              </a:ext>
            </a:extLst>
          </p:cNvPr>
          <p:cNvSpPr txBox="1"/>
          <p:nvPr/>
        </p:nvSpPr>
        <p:spPr>
          <a:xfrm>
            <a:off x="4075314" y="150176"/>
            <a:ext cx="72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OBU</a:t>
            </a:r>
            <a:endParaRPr lang="en-IN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485974-DB4C-4B7D-B06B-6BC928D53C54}"/>
              </a:ext>
            </a:extLst>
          </p:cNvPr>
          <p:cNvSpPr txBox="1"/>
          <p:nvPr/>
        </p:nvSpPr>
        <p:spPr>
          <a:xfrm>
            <a:off x="4044779" y="1933034"/>
            <a:ext cx="22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Packets are generated after verification</a:t>
            </a:r>
            <a:endParaRPr lang="en-IN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BA556FF0-CC4F-4F38-AE4E-F41D91DC7FC5}"/>
              </a:ext>
            </a:extLst>
          </p:cNvPr>
          <p:cNvSpPr txBox="1"/>
          <p:nvPr/>
        </p:nvSpPr>
        <p:spPr>
          <a:xfrm>
            <a:off x="3555445" y="3537581"/>
            <a:ext cx="199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 Information</a:t>
            </a:r>
            <a:endParaRPr lang="en-IN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1B33C46-3DAC-4741-860A-8263862CC702}"/>
              </a:ext>
            </a:extLst>
          </p:cNvPr>
          <p:cNvSpPr txBox="1"/>
          <p:nvPr/>
        </p:nvSpPr>
        <p:spPr>
          <a:xfrm>
            <a:off x="7302216" y="3394124"/>
            <a:ext cx="279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Reputation value of sender’s vehicle</a:t>
            </a:r>
            <a:endParaRPr lang="en-IN" sz="12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6380E86-69D9-4598-B0AD-401FD87DE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2810" y="242237"/>
            <a:ext cx="1012378" cy="101237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63FF4EBF-C864-41BE-BFEB-96D263A56FDC}"/>
              </a:ext>
            </a:extLst>
          </p:cNvPr>
          <p:cNvCxnSpPr>
            <a:cxnSpLocks/>
          </p:cNvCxnSpPr>
          <p:nvPr/>
        </p:nvCxnSpPr>
        <p:spPr>
          <a:xfrm>
            <a:off x="4779782" y="760193"/>
            <a:ext cx="564238" cy="4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6978C3A-E039-4F8E-84C1-89A2BBEDB1FB}"/>
              </a:ext>
            </a:extLst>
          </p:cNvPr>
          <p:cNvSpPr txBox="1"/>
          <p:nvPr/>
        </p:nvSpPr>
        <p:spPr>
          <a:xfrm>
            <a:off x="4927519" y="33692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Invites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9FB3F18-9637-462A-BBC1-C805C8BF0BF5}"/>
              </a:ext>
            </a:extLst>
          </p:cNvPr>
          <p:cNvSpPr txBox="1"/>
          <p:nvPr/>
        </p:nvSpPr>
        <p:spPr>
          <a:xfrm>
            <a:off x="9917047" y="416953"/>
            <a:ext cx="1111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Repliers</a:t>
            </a:r>
            <a:endParaRPr lang="en-IN" b="1" dirty="0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A3047C4-1D1A-46A3-8C26-23E2857636D2}"/>
              </a:ext>
            </a:extLst>
          </p:cNvPr>
          <p:cNvSpPr txBox="1"/>
          <p:nvPr/>
        </p:nvSpPr>
        <p:spPr>
          <a:xfrm>
            <a:off x="8228501" y="786583"/>
            <a:ext cx="862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Signs</a:t>
            </a:r>
            <a:endParaRPr lang="en-IN" sz="1200" dirty="0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5A18E415-86E1-458D-8E19-9B15F05ED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846" y="2057105"/>
            <a:ext cx="491000" cy="586805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5D2A7145-0917-4A87-A04E-ADF5AE12A0B7}"/>
              </a:ext>
            </a:extLst>
          </p:cNvPr>
          <p:cNvCxnSpPr>
            <a:cxnSpLocks/>
          </p:cNvCxnSpPr>
          <p:nvPr/>
        </p:nvCxnSpPr>
        <p:spPr>
          <a:xfrm>
            <a:off x="4677935" y="953400"/>
            <a:ext cx="4338131" cy="16819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801108F-6B8F-4ADE-BA26-5D3B9D1C4443}"/>
              </a:ext>
            </a:extLst>
          </p:cNvPr>
          <p:cNvSpPr txBox="1"/>
          <p:nvPr/>
        </p:nvSpPr>
        <p:spPr>
          <a:xfrm>
            <a:off x="7815383" y="2009883"/>
            <a:ext cx="138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Initialize</a:t>
            </a:r>
            <a:endParaRPr lang="en-IN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974079EE-AA9B-471C-85A1-EB57EB27615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377346" y="1173765"/>
            <a:ext cx="271611" cy="883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05FCCBAB-CE0B-4728-A85E-7C0B68E6DF19}"/>
              </a:ext>
            </a:extLst>
          </p:cNvPr>
          <p:cNvSpPr txBox="1"/>
          <p:nvPr/>
        </p:nvSpPr>
        <p:spPr>
          <a:xfrm>
            <a:off x="8403060" y="1532743"/>
            <a:ext cx="2167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verification  </a:t>
            </a:r>
            <a:endParaRPr lang="en-IN" sz="11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CBA86D0D-88C8-4D3E-87CB-704686F48A48}"/>
              </a:ext>
            </a:extLst>
          </p:cNvPr>
          <p:cNvSpPr/>
          <p:nvPr/>
        </p:nvSpPr>
        <p:spPr>
          <a:xfrm>
            <a:off x="5443285" y="517837"/>
            <a:ext cx="1695086" cy="4691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Information</a:t>
            </a:r>
            <a:endParaRPr lang="en-IN" sz="11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07D21005-8902-4477-B58F-8F04C83106ED}"/>
              </a:ext>
            </a:extLst>
          </p:cNvPr>
          <p:cNvCxnSpPr/>
          <p:nvPr/>
        </p:nvCxnSpPr>
        <p:spPr>
          <a:xfrm flipH="1">
            <a:off x="8304307" y="748426"/>
            <a:ext cx="111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7822B8F-136E-46F3-834F-AAB07D27ADB9}"/>
              </a:ext>
            </a:extLst>
          </p:cNvPr>
          <p:cNvSpPr txBox="1"/>
          <p:nvPr/>
        </p:nvSpPr>
        <p:spPr>
          <a:xfrm>
            <a:off x="9567030" y="1542280"/>
            <a:ext cx="1776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Repliers receive rewards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B0C8443-E2CE-431C-8748-56D2550CDD3C}"/>
              </a:ext>
            </a:extLst>
          </p:cNvPr>
          <p:cNvSpPr/>
          <p:nvPr/>
        </p:nvSpPr>
        <p:spPr>
          <a:xfrm>
            <a:off x="5472571" y="4756262"/>
            <a:ext cx="1551119" cy="5504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Generates Hash value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CA43ACB2-A821-4FEF-A55F-6DB4786ED6E8}"/>
              </a:ext>
            </a:extLst>
          </p:cNvPr>
          <p:cNvCxnSpPr>
            <a:cxnSpLocks/>
          </p:cNvCxnSpPr>
          <p:nvPr/>
        </p:nvCxnSpPr>
        <p:spPr>
          <a:xfrm>
            <a:off x="6163357" y="5333616"/>
            <a:ext cx="0" cy="419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8E38362-46CB-4E2A-9585-49A77DA3EF53}"/>
              </a:ext>
            </a:extLst>
          </p:cNvPr>
          <p:cNvCxnSpPr>
            <a:cxnSpLocks/>
          </p:cNvCxnSpPr>
          <p:nvPr/>
        </p:nvCxnSpPr>
        <p:spPr>
          <a:xfrm>
            <a:off x="4960267" y="5031470"/>
            <a:ext cx="405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F09F19A-0375-4CD5-ADDF-95ACFCCE18E6}"/>
              </a:ext>
            </a:extLst>
          </p:cNvPr>
          <p:cNvSpPr txBox="1"/>
          <p:nvPr/>
        </p:nvSpPr>
        <p:spPr>
          <a:xfrm>
            <a:off x="4677935" y="5474164"/>
            <a:ext cx="246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smart contract</a:t>
            </a:r>
            <a:endParaRPr lang="en-IN" sz="1200" dirty="0"/>
          </a:p>
        </p:txBody>
      </p: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ACA60198-11E2-49DB-AF45-3F49FA86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435" y="5779668"/>
            <a:ext cx="1051391" cy="5755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2B9B4463-6063-4FD6-B26E-70E4EA5BE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245" y="2662446"/>
            <a:ext cx="909901" cy="73338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283D05EC-3826-48BA-A558-379DC352C065}"/>
              </a:ext>
            </a:extLst>
          </p:cNvPr>
          <p:cNvSpPr txBox="1"/>
          <p:nvPr/>
        </p:nvSpPr>
        <p:spPr>
          <a:xfrm>
            <a:off x="9843005" y="3002505"/>
            <a:ext cx="2348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Transactions are stored in blockchain</a:t>
            </a:r>
            <a:endParaRPr lang="en-IN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962FEAE-7070-4884-933D-4C42BC376E40}"/>
              </a:ext>
            </a:extLst>
          </p:cNvPr>
          <p:cNvSpPr txBox="1"/>
          <p:nvPr/>
        </p:nvSpPr>
        <p:spPr>
          <a:xfrm>
            <a:off x="9019516" y="4038487"/>
            <a:ext cx="61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RSU</a:t>
            </a:r>
            <a:endParaRPr lang="en-IN" b="1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C3EF565-6407-41A5-B457-4CB466FCECF4}"/>
              </a:ext>
            </a:extLst>
          </p:cNvPr>
          <p:cNvSpPr txBox="1"/>
          <p:nvPr/>
        </p:nvSpPr>
        <p:spPr>
          <a:xfrm>
            <a:off x="9567030" y="2252698"/>
            <a:ext cx="181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INCENTIVES</a:t>
            </a:r>
            <a:endParaRPr lang="en-IN" b="1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E9980D7-1122-4137-B7F9-0AFBFDD8BFAE}"/>
              </a:ext>
            </a:extLst>
          </p:cNvPr>
          <p:cNvSpPr txBox="1"/>
          <p:nvPr/>
        </p:nvSpPr>
        <p:spPr>
          <a:xfrm>
            <a:off x="625164" y="336409"/>
            <a:ext cx="3584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PROPOSED METHODOLOGY</a:t>
            </a:r>
            <a:endParaRPr lang="en-IN" sz="3600" b="1" dirty="0">
              <a:solidFill>
                <a:srgbClr val="0070C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96365673-9ECF-4A37-9ED1-270AD2B6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89" y="138310"/>
            <a:ext cx="862990" cy="10492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CE8229D0-F0AE-4AFF-A064-EC1A1BB6EE2C}"/>
              </a:ext>
            </a:extLst>
          </p:cNvPr>
          <p:cNvCxnSpPr/>
          <p:nvPr/>
        </p:nvCxnSpPr>
        <p:spPr>
          <a:xfrm>
            <a:off x="6778212" y="986921"/>
            <a:ext cx="473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3682314" y="4390768"/>
            <a:ext cx="1054443" cy="1021491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STORAGE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45762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C41888-227C-48F8-AA71-634CC18C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E78D11-9E57-4DEA-876B-701C0F22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en-US" dirty="0"/>
              <a:t>It motivates users with incentives to share traffic information via announcements.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dirty="0"/>
              <a:t>The request, announcements and transactions do not leak any information about their source.</a:t>
            </a:r>
          </a:p>
          <a:p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en-US" dirty="0"/>
              <a:t>Announcements are signed by several honest witness which provides reliability </a:t>
            </a:r>
          </a:p>
          <a:p>
            <a:r>
              <a:rPr lang="en-US" b="1" dirty="0">
                <a:solidFill>
                  <a:srgbClr val="FF0000"/>
                </a:solidFill>
              </a:rPr>
              <a:t>4. </a:t>
            </a:r>
            <a:r>
              <a:rPr lang="en-US" dirty="0"/>
              <a:t>It saves lots of time by sharing timely information in VANET and it is time efficient</a:t>
            </a:r>
          </a:p>
          <a:p>
            <a:r>
              <a:rPr lang="en-US" b="1" dirty="0">
                <a:solidFill>
                  <a:srgbClr val="FF0000"/>
                </a:solidFill>
              </a:rPr>
              <a:t>5. </a:t>
            </a:r>
            <a:r>
              <a:rPr lang="en-US" dirty="0"/>
              <a:t>IPFS is used to store event information efficiently.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9321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09BFEF-3CA5-43E3-ABBE-EBAF9F51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67130-6106-49B3-A81C-A030D15B5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If someone shares a wrong information – they need to pay some amount as a fine</a:t>
            </a:r>
          </a:p>
          <a:p>
            <a:r>
              <a:rPr lang="en-US" dirty="0"/>
              <a:t>2. To detect </a:t>
            </a:r>
            <a:r>
              <a:rPr lang="en-US" dirty="0" err="1"/>
              <a:t>sybil</a:t>
            </a:r>
            <a:r>
              <a:rPr lang="en-US" dirty="0"/>
              <a:t> </a:t>
            </a:r>
            <a:r>
              <a:rPr lang="en-US" dirty="0" smtClean="0"/>
              <a:t>attack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1099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870848-38C2-4573-9E88-70510772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B5EB64-FE9C-4D2E-9BD5-6170F220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1. Lu, </a:t>
            </a:r>
            <a:r>
              <a:rPr lang="en-IN" dirty="0" err="1"/>
              <a:t>Zhaojun</a:t>
            </a:r>
            <a:r>
              <a:rPr lang="en-IN" dirty="0"/>
              <a:t>, Gang Qu, and </a:t>
            </a:r>
            <a:r>
              <a:rPr lang="en-IN" dirty="0" err="1"/>
              <a:t>Zhenglin</a:t>
            </a:r>
            <a:r>
              <a:rPr lang="en-IN" dirty="0"/>
              <a:t> Liu. “A survey on recent advances  in vehicular network security, trust, and privacy.” IEEE Transactions on  Intelligent Transportation Systems 20, no. 2 (2018)</a:t>
            </a:r>
          </a:p>
          <a:p>
            <a:r>
              <a:rPr lang="en-IN" dirty="0"/>
              <a:t>2. Feng, Qi, </a:t>
            </a:r>
            <a:r>
              <a:rPr lang="en-IN" dirty="0" err="1"/>
              <a:t>Debiao</a:t>
            </a:r>
            <a:r>
              <a:rPr lang="en-IN" dirty="0"/>
              <a:t> He, </a:t>
            </a:r>
            <a:r>
              <a:rPr lang="en-IN" dirty="0" err="1"/>
              <a:t>Sherali</a:t>
            </a:r>
            <a:r>
              <a:rPr lang="en-IN" dirty="0"/>
              <a:t> </a:t>
            </a:r>
            <a:r>
              <a:rPr lang="en-IN" dirty="0" err="1"/>
              <a:t>Zeadally</a:t>
            </a:r>
            <a:r>
              <a:rPr lang="en-IN" dirty="0"/>
              <a:t>, and </a:t>
            </a:r>
            <a:r>
              <a:rPr lang="en-IN" dirty="0" err="1"/>
              <a:t>Kaitai</a:t>
            </a:r>
            <a:r>
              <a:rPr lang="en-IN" dirty="0"/>
              <a:t> Liang. “BPAS: 630 Blockchain-Assisted Privacy-Preserving Authentication System for Vehicular Ad-Hoc Networks.” IEEE Transactions on Industrial Informatics  (2019)</a:t>
            </a:r>
          </a:p>
          <a:p>
            <a:r>
              <a:rPr lang="en-IN" dirty="0"/>
              <a:t>3. Lu, </a:t>
            </a:r>
            <a:r>
              <a:rPr lang="en-IN" dirty="0" err="1"/>
              <a:t>Zhaojun</a:t>
            </a:r>
            <a:r>
              <a:rPr lang="en-IN" dirty="0"/>
              <a:t>, Qian Wang, Gang Qu, </a:t>
            </a:r>
            <a:r>
              <a:rPr lang="en-IN" dirty="0" err="1"/>
              <a:t>Haichun</a:t>
            </a:r>
            <a:r>
              <a:rPr lang="en-IN" dirty="0"/>
              <a:t> Zhang, and </a:t>
            </a:r>
            <a:r>
              <a:rPr lang="en-IN" dirty="0" err="1"/>
              <a:t>Zhenglin</a:t>
            </a:r>
            <a:r>
              <a:rPr lang="en-IN" dirty="0"/>
              <a:t> Liu. “A blockchain-based privacy-preserving authentication scheme for </a:t>
            </a:r>
            <a:r>
              <a:rPr lang="en-IN" dirty="0" err="1"/>
              <a:t>vanets</a:t>
            </a:r>
            <a:r>
              <a:rPr lang="en-IN" dirty="0"/>
              <a:t>.”  IEEE Transactions on Very Large Scale Integration (VLSI) Systems 27, no. 12 (2019)</a:t>
            </a:r>
          </a:p>
          <a:p>
            <a:r>
              <a:rPr lang="en-IN" dirty="0"/>
              <a:t>4. Yang, </a:t>
            </a:r>
            <a:r>
              <a:rPr lang="en-IN" dirty="0" err="1"/>
              <a:t>Zhe</a:t>
            </a:r>
            <a:r>
              <a:rPr lang="en-IN" dirty="0"/>
              <a:t>, Kan Yang, Lei </a:t>
            </a:r>
            <a:r>
              <a:rPr lang="en-IN" dirty="0" err="1"/>
              <a:t>Lei</a:t>
            </a:r>
            <a:r>
              <a:rPr lang="en-IN" dirty="0"/>
              <a:t>, Kan Zheng, and Victor CM Leung. “Blockchain-based decentralized trust management in vehicular networks.” IEEE Internet of Things Journal 6, no. 2 (2018)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00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C2746-4910-40FE-B478-288F7BE3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CFA103-3E7C-4C5F-9981-A4BF5D4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048" lvl="2" indent="0">
              <a:buFont typeface="Wingdings" pitchFamily="2" charset="2"/>
              <a:buChar char="§"/>
            </a:pPr>
            <a:r>
              <a:rPr lang="en-US" sz="3200" dirty="0"/>
              <a:t>To build a privacy preserving communication between smart vehicles </a:t>
            </a:r>
          </a:p>
          <a:p>
            <a:pPr marL="384048" lvl="2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59724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C58CFA-1215-4294-95F0-1621E5B3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VEHICLES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A55FFC1-3E42-4EF3-A163-2EF2662AD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676" y="3843369"/>
            <a:ext cx="3241174" cy="2460387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65E4E0-AB9B-4646-94AF-523CC91B0DF3}"/>
              </a:ext>
            </a:extLst>
          </p:cNvPr>
          <p:cNvSpPr txBox="1"/>
          <p:nvPr/>
        </p:nvSpPr>
        <p:spPr>
          <a:xfrm>
            <a:off x="1331650" y="2077375"/>
            <a:ext cx="98240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FSBrabo"/>
              </a:rPr>
              <a:t>Smart Vehicle Functionalities:</a:t>
            </a: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FSBrabo"/>
              </a:rPr>
              <a:t>C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FSBrabo"/>
              </a:rPr>
              <a:t>ontrol</a:t>
            </a:r>
            <a:endParaRPr lang="en-US" dirty="0">
              <a:solidFill>
                <a:srgbClr val="000000"/>
              </a:solidFill>
              <a:latin typeface="FSBrabo"/>
            </a:endParaRP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FSBrabo"/>
              </a:rPr>
              <a:t>C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FSBrabo"/>
              </a:rPr>
              <a:t>ommunications</a:t>
            </a:r>
            <a:endParaRPr lang="en-US" dirty="0" smtClean="0">
              <a:solidFill>
                <a:srgbClr val="000000"/>
              </a:solidFill>
              <a:latin typeface="FSBrabo"/>
            </a:endParaRP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FSBrabo"/>
              </a:rPr>
              <a:t>C</a:t>
            </a:r>
            <a:r>
              <a:rPr lang="en-US" b="0" i="1" dirty="0" smtClean="0">
                <a:solidFill>
                  <a:srgbClr val="000000"/>
                </a:solidFill>
                <a:effectLst/>
                <a:latin typeface="FSBrabo"/>
              </a:rPr>
              <a:t>omputing</a:t>
            </a:r>
            <a:r>
              <a:rPr lang="en-US" b="0" i="0" dirty="0">
                <a:solidFill>
                  <a:srgbClr val="000000"/>
                </a:solidFill>
                <a:effectLst/>
                <a:latin typeface="FSBrabo"/>
              </a:rPr>
              <a:t> technologies, </a:t>
            </a:r>
            <a:endParaRPr lang="en-US" b="0" i="0" dirty="0" smtClean="0">
              <a:solidFill>
                <a:srgbClr val="000000"/>
              </a:solidFill>
              <a:effectLst/>
              <a:latin typeface="FSBrabo"/>
            </a:endParaRPr>
          </a:p>
          <a:p>
            <a:pPr marL="342900" indent="-342900"/>
            <a:endParaRPr lang="en-US" dirty="0" smtClean="0">
              <a:solidFill>
                <a:srgbClr val="000000"/>
              </a:solidFill>
              <a:latin typeface="FSBrabo"/>
            </a:endParaRPr>
          </a:p>
          <a:p>
            <a:pPr marL="342900" indent="-342900"/>
            <a:r>
              <a:rPr lang="en-US" dirty="0" smtClean="0">
                <a:solidFill>
                  <a:srgbClr val="000000"/>
                </a:solidFill>
                <a:latin typeface="FSBrabo"/>
              </a:rPr>
              <a:t>Smart Vehicle Communicate with each other and share information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6800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CF3F20-2AEB-492F-A053-FADC82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COMMUNICATION IS NEEDED BETWEEN VEHICLES?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6A1CB6-7504-40CF-B9C9-B329BB0B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V2V communication is the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ability of the smart vehicles to wirelessly exchange information about the speed and position of surrounding vehicles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shows great promise in helping 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void crashes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Ease traffic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congestion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Avoid accidents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217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AA7201-C23E-4147-8139-8CDD1D4E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INCENTIVE MECHANISM?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FDB228-DB34-4A06-97E0-4CB4C7168474}"/>
              </a:ext>
            </a:extLst>
          </p:cNvPr>
          <p:cNvSpPr txBox="1"/>
          <p:nvPr/>
        </p:nvSpPr>
        <p:spPr>
          <a:xfrm>
            <a:off x="1384917" y="2467992"/>
            <a:ext cx="96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Incentive mechanism is to </a:t>
            </a:r>
            <a:r>
              <a:rPr lang="en-US" b="1" dirty="0"/>
              <a:t>encourage </a:t>
            </a:r>
            <a:r>
              <a:rPr lang="en-US" dirty="0"/>
              <a:t>the vehicles to share timely information. If the vehicles share a valid information, then it will be getting a rewards after verification.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85744E96-111B-4747-A010-7821B2928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421" y="3844955"/>
            <a:ext cx="3612299" cy="2126164"/>
          </a:xfrm>
        </p:spPr>
      </p:pic>
    </p:spTree>
    <p:extLst>
      <p:ext uri="{BB962C8B-B14F-4D97-AF65-F5344CB8AC3E}">
        <p14:creationId xmlns="" xmlns:p14="http://schemas.microsoft.com/office/powerpoint/2010/main" val="339550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BF68B6-D42A-4CAF-92E6-4D18F593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BLOCKCHAIN?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3605D-76AF-4207-9268-1CAE95F07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Vehicles do not want it’s information to be shared in a fully non trusted environment. So here comes the role of blockchain. </a:t>
            </a:r>
            <a:endParaRPr lang="en-US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46412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9C104-2930-422E-8611-FE122FE9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SURVEY: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8B1D8472-8B17-49BC-832D-9B97643A2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71224207"/>
              </p:ext>
            </p:extLst>
          </p:nvPr>
        </p:nvGraphicFramePr>
        <p:xfrm>
          <a:off x="1" y="1802166"/>
          <a:ext cx="12118020" cy="627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604">
                  <a:extLst>
                    <a:ext uri="{9D8B030D-6E8A-4147-A177-3AD203B41FA5}">
                      <a16:colId xmlns="" xmlns:a16="http://schemas.microsoft.com/office/drawing/2014/main" val="3621029105"/>
                    </a:ext>
                  </a:extLst>
                </a:gridCol>
                <a:gridCol w="2423604">
                  <a:extLst>
                    <a:ext uri="{9D8B030D-6E8A-4147-A177-3AD203B41FA5}">
                      <a16:colId xmlns="" xmlns:a16="http://schemas.microsoft.com/office/drawing/2014/main" val="168052753"/>
                    </a:ext>
                  </a:extLst>
                </a:gridCol>
                <a:gridCol w="2423604">
                  <a:extLst>
                    <a:ext uri="{9D8B030D-6E8A-4147-A177-3AD203B41FA5}">
                      <a16:colId xmlns="" xmlns:a16="http://schemas.microsoft.com/office/drawing/2014/main" val="1219548600"/>
                    </a:ext>
                  </a:extLst>
                </a:gridCol>
                <a:gridCol w="2423604">
                  <a:extLst>
                    <a:ext uri="{9D8B030D-6E8A-4147-A177-3AD203B41FA5}">
                      <a16:colId xmlns="" xmlns:a16="http://schemas.microsoft.com/office/drawing/2014/main" val="2466211941"/>
                    </a:ext>
                  </a:extLst>
                </a:gridCol>
                <a:gridCol w="2423604">
                  <a:extLst>
                    <a:ext uri="{9D8B030D-6E8A-4147-A177-3AD203B41FA5}">
                      <a16:colId xmlns="" xmlns:a16="http://schemas.microsoft.com/office/drawing/2014/main" val="981323538"/>
                    </a:ext>
                  </a:extLst>
                </a:gridCol>
              </a:tblGrid>
              <a:tr h="537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Title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Author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Publication and Date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Approach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Approach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5370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A BLOCKCHAIN BASED INCENTIVE PROVISIONING SCHEME FOR TRAFFIC VALIDATION AND INFORMATION STORAGE IN VANETs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err="1" smtClean="0"/>
                        <a:t>Adia</a:t>
                      </a:r>
                      <a:r>
                        <a:rPr lang="en-IN" sz="1600" b="1" dirty="0" smtClean="0"/>
                        <a:t> Khalid , </a:t>
                      </a:r>
                      <a:r>
                        <a:rPr lang="en-IN" sz="1600" b="1" dirty="0" err="1" smtClean="0"/>
                        <a:t>A.S.Al-Mogren</a:t>
                      </a:r>
                      <a:r>
                        <a:rPr lang="en-IN" sz="1600" b="1" dirty="0" smtClean="0"/>
                        <a:t>,</a:t>
                      </a:r>
                      <a:r>
                        <a:rPr lang="en-IN" sz="1600" b="1" baseline="0" dirty="0" smtClean="0"/>
                        <a:t> Muhammad </a:t>
                      </a:r>
                      <a:r>
                        <a:rPr lang="en-IN" sz="1600" b="1" baseline="0" dirty="0" err="1" smtClean="0"/>
                        <a:t>Sohaib</a:t>
                      </a:r>
                      <a:r>
                        <a:rPr lang="en-IN" sz="1600" b="1" baseline="0" dirty="0" smtClean="0"/>
                        <a:t> </a:t>
                      </a:r>
                      <a:r>
                        <a:rPr lang="en-IN" sz="1600" b="1" baseline="0" dirty="0" err="1" smtClean="0"/>
                        <a:t>Iftikhar</a:t>
                      </a:r>
                      <a:r>
                        <a:rPr lang="en-IN" sz="1600" b="1" baseline="0" dirty="0" smtClean="0"/>
                        <a:t>, </a:t>
                      </a:r>
                      <a:r>
                        <a:rPr lang="en-IN" sz="1600" b="1" baseline="0" dirty="0" err="1" smtClean="0"/>
                        <a:t>Rabiya</a:t>
                      </a:r>
                      <a:r>
                        <a:rPr lang="en-IN" sz="1600" b="1" baseline="0" dirty="0" smtClean="0"/>
                        <a:t> Khalid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ELSEVIER –Information Processing and Management </a:t>
                      </a:r>
                    </a:p>
                    <a:p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DECEMBER 30, 2020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To tackle the issues of less data storage, IPFS is used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Selfish behavior of the vehicles are resolved using incentive mechanism.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sz="1400" b="1" dirty="0" smtClean="0"/>
                        <a:t>Sybil attack is not detected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IN" sz="1400" b="1" dirty="0" smtClean="0"/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IN" sz="1400" b="1" dirty="0" smtClean="0"/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IN" sz="1400" b="1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IN" sz="1400" b="1" dirty="0" smtClean="0"/>
                        <a:t>Trust</a:t>
                      </a:r>
                      <a:r>
                        <a:rPr lang="en-IN" sz="1400" b="1" baseline="0" dirty="0" smtClean="0"/>
                        <a:t> score for malicious users are not reduced </a:t>
                      </a:r>
                      <a:endParaRPr lang="en-IN" sz="1400" b="1" dirty="0" smtClean="0"/>
                    </a:p>
                    <a:p>
                      <a:endParaRPr lang="en-IN" sz="1600" dirty="0" smtClean="0"/>
                    </a:p>
                    <a:p>
                      <a:endParaRPr lang="en-IN" sz="1600" dirty="0" smtClean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3116494"/>
                  </a:ext>
                </a:extLst>
              </a:tr>
              <a:tr h="3528957">
                <a:tc>
                  <a:txBody>
                    <a:bodyPr/>
                    <a:lstStyle/>
                    <a:p>
                      <a:r>
                        <a:rPr lang="en-US" sz="1600" dirty="0" err="1"/>
                        <a:t>CreditCoin</a:t>
                      </a:r>
                      <a:r>
                        <a:rPr lang="en-US" sz="1600" dirty="0"/>
                        <a:t>: A Privacy Preserving Blockchain based Incentive Announcement Network for Communications of Smart Vehicles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Li, </a:t>
                      </a:r>
                      <a:r>
                        <a:rPr lang="en-IN" sz="1600" dirty="0" err="1"/>
                        <a:t>Lun</a:t>
                      </a:r>
                      <a:r>
                        <a:rPr lang="en-IN" sz="1600" dirty="0"/>
                        <a:t>; Liu, </a:t>
                      </a:r>
                      <a:r>
                        <a:rPr lang="en-IN" sz="1600" dirty="0" err="1"/>
                        <a:t>Jiqiang</a:t>
                      </a:r>
                      <a:r>
                        <a:rPr lang="en-IN" sz="1600" dirty="0"/>
                        <a:t>; Cheng, Lichen; </a:t>
                      </a:r>
                      <a:r>
                        <a:rPr lang="en-IN" sz="1600" dirty="0" err="1"/>
                        <a:t>Qiu</a:t>
                      </a:r>
                      <a:r>
                        <a:rPr lang="en-IN" sz="1600" dirty="0"/>
                        <a:t>, </a:t>
                      </a:r>
                      <a:r>
                        <a:rPr lang="en-IN" sz="1600" dirty="0" err="1"/>
                        <a:t>Shuo</a:t>
                      </a:r>
                      <a:r>
                        <a:rPr lang="en-IN" sz="1600" dirty="0"/>
                        <a:t>; Wang, Wei; Zhang, </a:t>
                      </a:r>
                      <a:r>
                        <a:rPr lang="en-IN" sz="1600" dirty="0" err="1"/>
                        <a:t>Xiangliang</a:t>
                      </a:r>
                      <a:r>
                        <a:rPr lang="en-IN" sz="1600" dirty="0"/>
                        <a:t>; Zhang, </a:t>
                      </a:r>
                      <a:r>
                        <a:rPr lang="en-IN" sz="1600" dirty="0" err="1"/>
                        <a:t>Zonghua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Institute of Electrical and Electronics Engineers</a:t>
                      </a:r>
                    </a:p>
                    <a:p>
                      <a:endParaRPr lang="en-IN" sz="1600" dirty="0"/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Year: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/>
                        <a:t>To overcome the accidents and traffic events, a privacy preserving incentive mechanism is </a:t>
                      </a:r>
                      <a:r>
                        <a:rPr lang="en-US" sz="1400" dirty="0" smtClean="0"/>
                        <a:t>designed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Data storage is not efficient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83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75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5EBB65-56B0-4FCF-87B6-D668DE71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B33BCA85-B3C4-48EE-A736-D98F29241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811131530"/>
              </p:ext>
            </p:extLst>
          </p:nvPr>
        </p:nvGraphicFramePr>
        <p:xfrm>
          <a:off x="209862" y="0"/>
          <a:ext cx="11982138" cy="665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538">
                  <a:extLst>
                    <a:ext uri="{9D8B030D-6E8A-4147-A177-3AD203B41FA5}">
                      <a16:colId xmlns="" xmlns:a16="http://schemas.microsoft.com/office/drawing/2014/main" val="357130673"/>
                    </a:ext>
                  </a:extLst>
                </a:gridCol>
                <a:gridCol w="2021870">
                  <a:extLst>
                    <a:ext uri="{9D8B030D-6E8A-4147-A177-3AD203B41FA5}">
                      <a16:colId xmlns="" xmlns:a16="http://schemas.microsoft.com/office/drawing/2014/main" val="3524268301"/>
                    </a:ext>
                  </a:extLst>
                </a:gridCol>
                <a:gridCol w="1528470">
                  <a:extLst>
                    <a:ext uri="{9D8B030D-6E8A-4147-A177-3AD203B41FA5}">
                      <a16:colId xmlns="" xmlns:a16="http://schemas.microsoft.com/office/drawing/2014/main" val="2725532548"/>
                    </a:ext>
                  </a:extLst>
                </a:gridCol>
                <a:gridCol w="3423738">
                  <a:extLst>
                    <a:ext uri="{9D8B030D-6E8A-4147-A177-3AD203B41FA5}">
                      <a16:colId xmlns="" xmlns:a16="http://schemas.microsoft.com/office/drawing/2014/main" val="279323930"/>
                    </a:ext>
                  </a:extLst>
                </a:gridCol>
                <a:gridCol w="2779522">
                  <a:extLst>
                    <a:ext uri="{9D8B030D-6E8A-4147-A177-3AD203B41FA5}">
                      <a16:colId xmlns="" xmlns:a16="http://schemas.microsoft.com/office/drawing/2014/main" val="1450714797"/>
                    </a:ext>
                  </a:extLst>
                </a:gridCol>
              </a:tblGrid>
              <a:tr h="35416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37673671"/>
                  </a:ext>
                </a:extLst>
              </a:tr>
              <a:tr h="2744739">
                <a:tc>
                  <a:txBody>
                    <a:bodyPr/>
                    <a:lstStyle/>
                    <a:p>
                      <a:r>
                        <a:rPr lang="en-US" sz="1600" dirty="0"/>
                        <a:t>A Blockchain Based Privacy-Preserving Incentive Mechanism in Crowdsensing Applications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JINGZHONG WANG1 , (Member, IEEE), MENGRU LI 1 , YUNHUA HE1 , (Member, IEEE), HONG LI2 , (Member, IEEE), KE XIAO1 , AND CHAO WANG1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Institute of Electrical and Electronics Engineers </a:t>
                      </a:r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Date: March 5,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 Proposed </a:t>
                      </a:r>
                      <a:r>
                        <a:rPr lang="en-US" sz="1400" dirty="0"/>
                        <a:t>a privacy preserving blockchain incentive mechanism in </a:t>
                      </a:r>
                      <a:r>
                        <a:rPr lang="en-US" sz="1400" dirty="0" err="1"/>
                        <a:t>crowdsensing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smtClean="0"/>
                        <a:t>applications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storage is not efficient </a:t>
                      </a:r>
                      <a:endParaRPr lang="en-US" sz="1400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1400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IN" sz="14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IN" sz="1400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4813463"/>
                  </a:ext>
                </a:extLst>
              </a:tr>
              <a:tr h="3541598">
                <a:tc>
                  <a:txBody>
                    <a:bodyPr/>
                    <a:lstStyle/>
                    <a:p>
                      <a:r>
                        <a:rPr lang="en-US" sz="1600" dirty="0"/>
                        <a:t>Towards a Smart Privacy-Preserving Incentive Mechanism for Vehicular Crowd Sensing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Lingling</a:t>
                      </a:r>
                      <a:r>
                        <a:rPr lang="en-IN" sz="1600" dirty="0"/>
                        <a:t> Wang , </a:t>
                      </a:r>
                      <a:r>
                        <a:rPr lang="en-IN" sz="1600" dirty="0" err="1"/>
                        <a:t>Zhongda</a:t>
                      </a:r>
                      <a:r>
                        <a:rPr lang="en-IN" sz="1600" dirty="0"/>
                        <a:t> Cao, Peng Zhou,  and </a:t>
                      </a:r>
                      <a:r>
                        <a:rPr lang="en-IN" sz="1600" dirty="0" err="1"/>
                        <a:t>Xueqin</a:t>
                      </a:r>
                      <a:r>
                        <a:rPr lang="en-IN" sz="1600" dirty="0"/>
                        <a:t> Zhao1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Hindawi</a:t>
                      </a:r>
                      <a:endParaRPr lang="en-US" sz="1600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Date: 17 May 2021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 Proposed </a:t>
                      </a:r>
                      <a:r>
                        <a:rPr lang="en-US" sz="1400" dirty="0"/>
                        <a:t>a smart privacy-preserving incentive mechanism (SPPIM) for vehicular crowd </a:t>
                      </a:r>
                      <a:r>
                        <a:rPr lang="en-US" sz="1400" dirty="0" smtClean="0"/>
                        <a:t>sensing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/>
                        <a:t>Fog computing can be difficult to understand and consumes more power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14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37646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4266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A3B1D0-308B-4A21-BFBF-4EC52E0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3E5D2EB8-D74A-41AA-BCB9-8BB31A256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17802000"/>
              </p:ext>
            </p:extLst>
          </p:nvPr>
        </p:nvGraphicFramePr>
        <p:xfrm>
          <a:off x="133165" y="0"/>
          <a:ext cx="12058835" cy="580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235">
                  <a:extLst>
                    <a:ext uri="{9D8B030D-6E8A-4147-A177-3AD203B41FA5}">
                      <a16:colId xmlns="" xmlns:a16="http://schemas.microsoft.com/office/drawing/2014/main" val="1205599866"/>
                    </a:ext>
                  </a:extLst>
                </a:gridCol>
                <a:gridCol w="1902896">
                  <a:extLst>
                    <a:ext uri="{9D8B030D-6E8A-4147-A177-3AD203B41FA5}">
                      <a16:colId xmlns="" xmlns:a16="http://schemas.microsoft.com/office/drawing/2014/main" val="1217816590"/>
                    </a:ext>
                  </a:extLst>
                </a:gridCol>
                <a:gridCol w="1615181">
                  <a:extLst>
                    <a:ext uri="{9D8B030D-6E8A-4147-A177-3AD203B41FA5}">
                      <a16:colId xmlns="" xmlns:a16="http://schemas.microsoft.com/office/drawing/2014/main" val="165310283"/>
                    </a:ext>
                  </a:extLst>
                </a:gridCol>
                <a:gridCol w="3797123">
                  <a:extLst>
                    <a:ext uri="{9D8B030D-6E8A-4147-A177-3AD203B41FA5}">
                      <a16:colId xmlns="" xmlns:a16="http://schemas.microsoft.com/office/drawing/2014/main" val="510300041"/>
                    </a:ext>
                  </a:extLst>
                </a:gridCol>
                <a:gridCol w="2438400">
                  <a:extLst>
                    <a:ext uri="{9D8B030D-6E8A-4147-A177-3AD203B41FA5}">
                      <a16:colId xmlns="" xmlns:a16="http://schemas.microsoft.com/office/drawing/2014/main" val="1497614031"/>
                    </a:ext>
                  </a:extLst>
                </a:gridCol>
              </a:tblGrid>
              <a:tr h="673296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Publication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3095812"/>
                  </a:ext>
                </a:extLst>
              </a:tr>
              <a:tr h="5136323">
                <a:tc>
                  <a:txBody>
                    <a:bodyPr/>
                    <a:lstStyle/>
                    <a:p>
                      <a:r>
                        <a:rPr lang="en-US" sz="1600" dirty="0"/>
                        <a:t>Blockchain-Based Secure Data Storage for Distributed Vehicular Networks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Muhammad Umar </a:t>
                      </a:r>
                      <a:r>
                        <a:rPr lang="en-IN" sz="1600" dirty="0" err="1"/>
                        <a:t>Javed</a:t>
                      </a:r>
                      <a:r>
                        <a:rPr lang="en-IN" sz="1600" dirty="0"/>
                        <a:t>  , </a:t>
                      </a:r>
                      <a:r>
                        <a:rPr lang="en-IN" sz="1600" dirty="0" err="1"/>
                        <a:t>Mubariz</a:t>
                      </a:r>
                      <a:r>
                        <a:rPr lang="en-IN" sz="1600" dirty="0"/>
                        <a:t> Rehman  , Nadeem Javaid , </a:t>
                      </a:r>
                      <a:r>
                        <a:rPr lang="en-IN" sz="1600" dirty="0" err="1"/>
                        <a:t>Abdulaziz</a:t>
                      </a:r>
                      <a:r>
                        <a:rPr lang="en-IN" sz="1600" dirty="0"/>
                        <a:t> </a:t>
                      </a:r>
                      <a:r>
                        <a:rPr lang="en-IN" sz="1600" dirty="0" err="1"/>
                        <a:t>Aldegheishem</a:t>
                      </a:r>
                      <a:r>
                        <a:rPr lang="en-IN" sz="1600" dirty="0"/>
                        <a:t>  , Nabil </a:t>
                      </a:r>
                      <a:r>
                        <a:rPr lang="en-IN" sz="1600" dirty="0" err="1"/>
                        <a:t>Alrajeh</a:t>
                      </a:r>
                      <a:r>
                        <a:rPr lang="en-IN" sz="1600" dirty="0"/>
                        <a:t>  and Muhammad Tahir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MDPI</a:t>
                      </a:r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16 March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endParaRPr lang="en-US" sz="14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To </a:t>
                      </a:r>
                      <a:r>
                        <a:rPr lang="en-US" sz="1400" dirty="0"/>
                        <a:t>optimize gas consumption and to enhance the system performance, a Proof of Authority (</a:t>
                      </a:r>
                      <a:r>
                        <a:rPr lang="en-US" sz="1400" dirty="0" err="1"/>
                        <a:t>PoA</a:t>
                      </a:r>
                      <a:r>
                        <a:rPr lang="en-US" sz="1400" dirty="0"/>
                        <a:t>) consensus mechanism is used to validate the transactions</a:t>
                      </a:r>
                      <a:r>
                        <a:rPr lang="en-US" sz="1400" dirty="0" smtClean="0"/>
                        <a:t>.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1400" dirty="0" smtClean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 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caching </a:t>
                      </a:r>
                      <a:r>
                        <a:rPr lang="en-US" sz="1400" dirty="0"/>
                        <a:t>system is introduced at the edge nodes to store frequently used services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/>
                        <a:t>Fake reviews are not detected </a:t>
                      </a:r>
                    </a:p>
                    <a:p>
                      <a:pPr>
                        <a:buFont typeface="Wingdings" pitchFamily="2" charset="2"/>
                        <a:buChar char="§"/>
                      </a:pPr>
                      <a:endParaRPr lang="en-US" sz="1400" dirty="0"/>
                    </a:p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en-US" sz="1400" dirty="0"/>
                        <a:t>Equilibrium between system’s cost and data size is not achieved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467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995916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{8E91883D-B93D-4EA4-8D39-F8003519A815}tf33845126_win32</Template>
  <TotalTime>947</TotalTime>
  <Words>854</Words>
  <Application>Microsoft Office PowerPoint</Application>
  <PresentationFormat>Custom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1_RetrospectVTI</vt:lpstr>
      <vt:lpstr>Slide 1</vt:lpstr>
      <vt:lpstr>OBJECTIVE:</vt:lpstr>
      <vt:lpstr>SMART VEHICLES </vt:lpstr>
      <vt:lpstr>WHY COMMUNICATION IS NEEDED BETWEEN VEHICLES?</vt:lpstr>
      <vt:lpstr>WHY INCENTIVE MECHANISM?</vt:lpstr>
      <vt:lpstr>WHY BLOCKCHAIN?</vt:lpstr>
      <vt:lpstr>LITERATURE SURVEY:</vt:lpstr>
      <vt:lpstr>Slide 8</vt:lpstr>
      <vt:lpstr>Slide 9</vt:lpstr>
      <vt:lpstr>DRAWBACKS:</vt:lpstr>
      <vt:lpstr>Slide 11</vt:lpstr>
      <vt:lpstr>GOALS:</vt:lpstr>
      <vt:lpstr>NOVELTY: </vt:lpstr>
      <vt:lpstr>Reference: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CreditCoin:</dc:title>
  <dc:creator>SASIREKHA A</dc:creator>
  <cp:lastModifiedBy>student</cp:lastModifiedBy>
  <cp:revision>31</cp:revision>
  <dcterms:created xsi:type="dcterms:W3CDTF">2021-08-26T17:30:58Z</dcterms:created>
  <dcterms:modified xsi:type="dcterms:W3CDTF">2021-09-14T08:19:45Z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