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0" r:id="rId3"/>
    <p:sldId id="261"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96643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391518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3468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1983239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3045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2060166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939505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314125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116919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92608-0D2A-4E1C-A0B4-C27EAD0144A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421084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092608-0D2A-4E1C-A0B4-C27EAD0144A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280217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92608-0D2A-4E1C-A0B4-C27EAD0144AE}"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313288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092608-0D2A-4E1C-A0B4-C27EAD0144AE}" type="datetimeFigureOut">
              <a:rPr lang="en-IN" smtClean="0"/>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373406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92608-0D2A-4E1C-A0B4-C27EAD0144AE}" type="datetimeFigureOut">
              <a:rPr lang="en-IN" smtClean="0"/>
              <a:t>07-04-2024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91263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092608-0D2A-4E1C-A0B4-C27EAD0144A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20257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92608-0D2A-4E1C-A0B4-C27EAD0144A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B102C-429D-4C07-9C45-598D3FCFEDC6}" type="slidenum">
              <a:rPr lang="en-IN" smtClean="0"/>
              <a:t>‹#›</a:t>
            </a:fld>
            <a:endParaRPr lang="en-IN"/>
          </a:p>
        </p:txBody>
      </p:sp>
    </p:spTree>
    <p:extLst>
      <p:ext uri="{BB962C8B-B14F-4D97-AF65-F5344CB8AC3E}">
        <p14:creationId xmlns:p14="http://schemas.microsoft.com/office/powerpoint/2010/main" val="357132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092608-0D2A-4E1C-A0B4-C27EAD0144AE}" type="datetimeFigureOut">
              <a:rPr lang="en-IN" smtClean="0"/>
              <a:t>07-04-2024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5B102C-429D-4C07-9C45-598D3FCFEDC6}" type="slidenum">
              <a:rPr lang="en-IN" smtClean="0"/>
              <a:t>‹#›</a:t>
            </a:fld>
            <a:endParaRPr lang="en-IN"/>
          </a:p>
        </p:txBody>
      </p:sp>
    </p:spTree>
    <p:extLst>
      <p:ext uri="{BB962C8B-B14F-4D97-AF65-F5344CB8AC3E}">
        <p14:creationId xmlns:p14="http://schemas.microsoft.com/office/powerpoint/2010/main" val="2688335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4B4F-E5DB-0C90-B4E2-CD33A8552D29}"/>
              </a:ext>
            </a:extLst>
          </p:cNvPr>
          <p:cNvSpPr>
            <a:spLocks noGrp="1"/>
          </p:cNvSpPr>
          <p:nvPr>
            <p:ph type="title"/>
          </p:nvPr>
        </p:nvSpPr>
        <p:spPr/>
        <p:txBody>
          <a:bodyPr/>
          <a:lstStyle/>
          <a:p>
            <a:pPr algn="ctr"/>
            <a:r>
              <a:rPr lang="en-US" dirty="0">
                <a:solidFill>
                  <a:schemeClr val="tx1"/>
                </a:solidFill>
              </a:rPr>
              <a:t>Grocery Genius: Smart Grocery Shopping Assistant with Basket Analysis</a:t>
            </a:r>
            <a:endParaRPr lang="en-IN" dirty="0">
              <a:solidFill>
                <a:schemeClr val="tx1"/>
              </a:solidFill>
            </a:endParaRPr>
          </a:p>
        </p:txBody>
      </p:sp>
      <p:sp>
        <p:nvSpPr>
          <p:cNvPr id="3" name="Content Placeholder 2">
            <a:extLst>
              <a:ext uri="{FF2B5EF4-FFF2-40B4-BE49-F238E27FC236}">
                <a16:creationId xmlns:a16="http://schemas.microsoft.com/office/drawing/2014/main" id="{243509A0-5BDC-231D-ADFD-48575F524E00}"/>
              </a:ext>
            </a:extLst>
          </p:cNvPr>
          <p:cNvSpPr>
            <a:spLocks noGrp="1"/>
          </p:cNvSpPr>
          <p:nvPr>
            <p:ph idx="1"/>
          </p:nvPr>
        </p:nvSpPr>
        <p:spPr>
          <a:xfrm>
            <a:off x="677334" y="2930013"/>
            <a:ext cx="8596668" cy="3111349"/>
          </a:xfrm>
        </p:spPr>
        <p:txBody>
          <a:bodyPr/>
          <a:lstStyle/>
          <a:p>
            <a:pPr marL="0" indent="0">
              <a:buNone/>
            </a:pPr>
            <a:r>
              <a:rPr lang="en-US" dirty="0"/>
              <a:t>     204M1A04A4                                                           204M1A0474</a:t>
            </a:r>
          </a:p>
          <a:p>
            <a:pPr marL="0" indent="0">
              <a:buNone/>
            </a:pPr>
            <a:r>
              <a:rPr lang="en-US" dirty="0"/>
              <a:t>R SASI KUMAR ACHARI                                                 M MANJUNADHA</a:t>
            </a:r>
          </a:p>
          <a:p>
            <a:pPr marL="0" indent="0">
              <a:buNone/>
            </a:pPr>
            <a:r>
              <a:rPr lang="en-US" dirty="0"/>
              <a:t>                                                   204M1A0463</a:t>
            </a:r>
          </a:p>
          <a:p>
            <a:pPr marL="0" indent="0">
              <a:buNone/>
            </a:pPr>
            <a:r>
              <a:rPr lang="en-US" dirty="0"/>
              <a:t>                                           K KOUSHIK KUMAR REDDY</a:t>
            </a:r>
            <a:endParaRPr lang="en-IN" dirty="0"/>
          </a:p>
        </p:txBody>
      </p:sp>
    </p:spTree>
    <p:extLst>
      <p:ext uri="{BB962C8B-B14F-4D97-AF65-F5344CB8AC3E}">
        <p14:creationId xmlns:p14="http://schemas.microsoft.com/office/powerpoint/2010/main" val="263118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9B13-ED3C-34A3-F8C7-173B2CF7F3B9}"/>
              </a:ext>
            </a:extLst>
          </p:cNvPr>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5B0E5270-AFA0-FBF0-6197-E04F660B7C05}"/>
              </a:ext>
            </a:extLst>
          </p:cNvPr>
          <p:cNvSpPr>
            <a:spLocks noGrp="1"/>
          </p:cNvSpPr>
          <p:nvPr>
            <p:ph idx="1"/>
          </p:nvPr>
        </p:nvSpPr>
        <p:spPr>
          <a:xfrm>
            <a:off x="677334" y="1488613"/>
            <a:ext cx="8596668" cy="3880773"/>
          </a:xfrm>
        </p:spPr>
        <p:txBody>
          <a:bodyPr>
            <a:normAutofit lnSpcReduction="10000"/>
          </a:bodyPr>
          <a:lstStyle/>
          <a:p>
            <a:pPr algn="just"/>
            <a:r>
              <a:rPr lang="en-US" sz="2000" dirty="0"/>
              <a:t>In conclusion, this market basket analysis project has provided valuable insights into customer purchasing patterns and product associations within our dataset.</a:t>
            </a:r>
          </a:p>
          <a:p>
            <a:pPr algn="just"/>
            <a:r>
              <a:rPr lang="en-US" sz="2000" dirty="0"/>
              <a:t> By identifying frequently co-occurring items, we have uncovered actionable strategies for optimizing product placement, cross-selling opportunities, and targeted marketing campaigns. </a:t>
            </a:r>
          </a:p>
          <a:p>
            <a:pPr algn="just"/>
            <a:r>
              <a:rPr lang="en-US" sz="2000" dirty="0"/>
              <a:t>However, further exploration could enhance our understanding by considering additional factors such as customer demographics and seasonal trends.</a:t>
            </a:r>
          </a:p>
          <a:p>
            <a:pPr algn="just"/>
            <a:r>
              <a:rPr lang="en-US" sz="2000" dirty="0"/>
              <a:t> Overall, leveraging market basket analysis has proven instrumental in driving data-driven decision-making and enhancing the overall customer experience.</a:t>
            </a:r>
            <a:endParaRPr lang="en-IN" sz="2000" dirty="0"/>
          </a:p>
        </p:txBody>
      </p:sp>
    </p:spTree>
    <p:extLst>
      <p:ext uri="{BB962C8B-B14F-4D97-AF65-F5344CB8AC3E}">
        <p14:creationId xmlns:p14="http://schemas.microsoft.com/office/powerpoint/2010/main" val="63543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4E07-1389-2E04-30B2-5D322D1EB6BB}"/>
              </a:ext>
            </a:extLst>
          </p:cNvPr>
          <p:cNvSpPr>
            <a:spLocks noGrp="1"/>
          </p:cNvSpPr>
          <p:nvPr>
            <p:ph type="title"/>
          </p:nvPr>
        </p:nvSpPr>
        <p:spPr/>
        <p:txBody>
          <a:bodyPr/>
          <a:lstStyle/>
          <a:p>
            <a:r>
              <a:rPr lang="en-US"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411B4E88-906D-38D6-DA5C-268928931BDE}"/>
              </a:ext>
            </a:extLst>
          </p:cNvPr>
          <p:cNvSpPr>
            <a:spLocks noGrp="1"/>
          </p:cNvSpPr>
          <p:nvPr>
            <p:ph idx="1"/>
          </p:nvPr>
        </p:nvSpPr>
        <p:spPr/>
        <p:txBody>
          <a:bodyPr>
            <a:normAutofit/>
          </a:bodyPr>
          <a:lstStyle/>
          <a:p>
            <a:pPr algn="just"/>
            <a:r>
              <a:rPr lang="en-US" sz="2000" dirty="0"/>
              <a:t>A Smart Grocery Shopping Assistant with Basket Analysis utilizes technology to enhance the shopping experience. </a:t>
            </a:r>
          </a:p>
          <a:p>
            <a:pPr algn="just"/>
            <a:r>
              <a:rPr lang="en-US" sz="2000" dirty="0"/>
              <a:t>It offers personalized recommendations, real-time suggestions, and analyzes shopping baskets to understand customer behavior.</a:t>
            </a:r>
          </a:p>
          <a:p>
            <a:pPr algn="just"/>
            <a:r>
              <a:rPr lang="en-US" sz="2000" dirty="0"/>
              <a:t>This data-driven approach helps optimize inventory, tailor promotions, and improve overall customer satisfaction.</a:t>
            </a:r>
          </a:p>
          <a:p>
            <a:pPr algn="just"/>
            <a:r>
              <a:rPr lang="en-US" sz="2000" dirty="0"/>
              <a:t>while providing valuable insights to retailers for better decision-making.</a:t>
            </a:r>
            <a:endParaRPr lang="en-IN" sz="2000" dirty="0"/>
          </a:p>
        </p:txBody>
      </p:sp>
    </p:spTree>
    <p:extLst>
      <p:ext uri="{BB962C8B-B14F-4D97-AF65-F5344CB8AC3E}">
        <p14:creationId xmlns:p14="http://schemas.microsoft.com/office/powerpoint/2010/main" val="273676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5BC1-E7E0-0DE3-800E-8B16A4395052}"/>
              </a:ext>
            </a:extLst>
          </p:cNvPr>
          <p:cNvSpPr>
            <a:spLocks noGrp="1"/>
          </p:cNvSpPr>
          <p:nvPr>
            <p:ph type="title"/>
          </p:nvPr>
        </p:nvSpPr>
        <p:spPr/>
        <p:txBody>
          <a:bodyPr/>
          <a:lstStyle/>
          <a:p>
            <a:r>
              <a:rPr lang="en-IN" dirty="0">
                <a:solidFill>
                  <a:schemeClr val="tx1"/>
                </a:solidFill>
              </a:rPr>
              <a:t>IMPORTANCE AND APPLICATION:</a:t>
            </a:r>
          </a:p>
        </p:txBody>
      </p:sp>
      <p:sp>
        <p:nvSpPr>
          <p:cNvPr id="3" name="Content Placeholder 2">
            <a:extLst>
              <a:ext uri="{FF2B5EF4-FFF2-40B4-BE49-F238E27FC236}">
                <a16:creationId xmlns:a16="http://schemas.microsoft.com/office/drawing/2014/main" id="{93339D5D-1509-5045-2B0D-4E98D5F9529C}"/>
              </a:ext>
            </a:extLst>
          </p:cNvPr>
          <p:cNvSpPr>
            <a:spLocks noGrp="1"/>
          </p:cNvSpPr>
          <p:nvPr>
            <p:ph idx="1"/>
          </p:nvPr>
        </p:nvSpPr>
        <p:spPr/>
        <p:txBody>
          <a:bodyPr>
            <a:normAutofit/>
          </a:bodyPr>
          <a:lstStyle/>
          <a:p>
            <a:pPr algn="just"/>
            <a:r>
              <a:rPr lang="en-US" sz="1700" dirty="0"/>
              <a:t>The Smart Grocery Shopping Assistant with Basket Analysis is crucial in retail and e-commerce for personalized recommendations.</a:t>
            </a:r>
          </a:p>
          <a:p>
            <a:pPr algn="just"/>
            <a:r>
              <a:rPr lang="en-US" sz="1700" dirty="0"/>
              <a:t>optimizing inventory, and enhancing customer experience.</a:t>
            </a:r>
          </a:p>
          <a:p>
            <a:pPr algn="just"/>
            <a:r>
              <a:rPr lang="en-US" sz="1700" dirty="0"/>
              <a:t>It enables targeted marketing, efficient operations, and strategic upselling, ultimately fostering customer loyalty.</a:t>
            </a:r>
          </a:p>
          <a:p>
            <a:pPr algn="just"/>
            <a:r>
              <a:rPr lang="en-US" sz="1700" dirty="0"/>
              <a:t>providing a competitive edge through data-driven insights into shopping behaviors and preferences.</a:t>
            </a:r>
            <a:endParaRPr lang="en-IN" sz="1700" dirty="0"/>
          </a:p>
        </p:txBody>
      </p:sp>
    </p:spTree>
    <p:extLst>
      <p:ext uri="{BB962C8B-B14F-4D97-AF65-F5344CB8AC3E}">
        <p14:creationId xmlns:p14="http://schemas.microsoft.com/office/powerpoint/2010/main" val="18683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7442-3CE7-0CFC-A754-6300D8D3924B}"/>
              </a:ext>
            </a:extLst>
          </p:cNvPr>
          <p:cNvSpPr>
            <a:spLocks noGrp="1"/>
          </p:cNvSpPr>
          <p:nvPr>
            <p:ph type="title"/>
          </p:nvPr>
        </p:nvSpPr>
        <p:spPr/>
        <p:txBody>
          <a:bodyPr/>
          <a:lstStyle/>
          <a:p>
            <a:r>
              <a:rPr lang="en-US" dirty="0">
                <a:solidFill>
                  <a:schemeClr val="tx1"/>
                </a:solidFill>
              </a:rPr>
              <a:t>OBJECTIVE OF THE PROJECT:-</a:t>
            </a:r>
            <a:endParaRPr lang="en-IN" dirty="0"/>
          </a:p>
        </p:txBody>
      </p:sp>
      <p:sp>
        <p:nvSpPr>
          <p:cNvPr id="3" name="Content Placeholder 2">
            <a:extLst>
              <a:ext uri="{FF2B5EF4-FFF2-40B4-BE49-F238E27FC236}">
                <a16:creationId xmlns:a16="http://schemas.microsoft.com/office/drawing/2014/main" id="{41BBF003-0C0C-0B0C-7931-03248FD423ED}"/>
              </a:ext>
            </a:extLst>
          </p:cNvPr>
          <p:cNvSpPr>
            <a:spLocks noGrp="1"/>
          </p:cNvSpPr>
          <p:nvPr>
            <p:ph idx="1"/>
          </p:nvPr>
        </p:nvSpPr>
        <p:spPr>
          <a:xfrm>
            <a:off x="677333" y="2160589"/>
            <a:ext cx="9715363" cy="3880773"/>
          </a:xfrm>
        </p:spPr>
        <p:txBody>
          <a:bodyPr>
            <a:normAutofit/>
          </a:bodyPr>
          <a:lstStyle/>
          <a:p>
            <a:pPr algn="just"/>
            <a:r>
              <a:rPr lang="en-US" b="1" dirty="0"/>
              <a:t>Personalized Recommendations:-</a:t>
            </a:r>
            <a:r>
              <a:rPr lang="en-US" dirty="0"/>
              <a:t> Provide tailored product suggestions based on individual shopping habits and basket contents.</a:t>
            </a:r>
          </a:p>
          <a:p>
            <a:pPr algn="just"/>
            <a:r>
              <a:rPr lang="en-US" b="1" dirty="0"/>
              <a:t>Optimized Inventory Management:- </a:t>
            </a:r>
            <a:r>
              <a:rPr lang="en-US" dirty="0"/>
              <a:t>Analyze basket data to optimize inventory levels, reduce wastage, and ensure popular items are adequately stocked.</a:t>
            </a:r>
          </a:p>
          <a:p>
            <a:pPr algn="just"/>
            <a:r>
              <a:rPr lang="en-US" b="1" dirty="0"/>
              <a:t>Enhanced Customer Engagement:-</a:t>
            </a:r>
            <a:r>
              <a:rPr lang="en-US" dirty="0"/>
              <a:t> Improve customer satisfaction by offering relevant promotions, discounts, and product bundles based on basket analysis.</a:t>
            </a:r>
          </a:p>
          <a:p>
            <a:pPr algn="just"/>
            <a:r>
              <a:rPr lang="en-US" b="1" dirty="0"/>
              <a:t>Operational Efficiency:-</a:t>
            </a:r>
            <a:r>
              <a:rPr lang="en-US" dirty="0"/>
              <a:t>Streamline store operations by understanding customer preferences and optimizing layout, staffing, and checkout processes.</a:t>
            </a:r>
          </a:p>
          <a:p>
            <a:pPr algn="just"/>
            <a:r>
              <a:rPr lang="en-US" b="1" dirty="0"/>
              <a:t>Data-Driven Decision Making:- </a:t>
            </a:r>
            <a:r>
              <a:rPr lang="en-US" dirty="0"/>
              <a:t>Enable retailers to make informed decisions on pricing, marketing strategies, and product assortment based on comprehensive basket analysis insights.</a:t>
            </a:r>
            <a:endParaRPr lang="en-IN" dirty="0"/>
          </a:p>
        </p:txBody>
      </p:sp>
    </p:spTree>
    <p:extLst>
      <p:ext uri="{BB962C8B-B14F-4D97-AF65-F5344CB8AC3E}">
        <p14:creationId xmlns:p14="http://schemas.microsoft.com/office/powerpoint/2010/main" val="1702442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75DE-C6F7-7016-5C52-FC354AF778A0}"/>
              </a:ext>
            </a:extLst>
          </p:cNvPr>
          <p:cNvSpPr>
            <a:spLocks noGrp="1"/>
          </p:cNvSpPr>
          <p:nvPr>
            <p:ph type="title"/>
          </p:nvPr>
        </p:nvSpPr>
        <p:spPr>
          <a:xfrm>
            <a:off x="677334" y="609599"/>
            <a:ext cx="8596668" cy="1553497"/>
          </a:xfrm>
        </p:spPr>
        <p:txBody>
          <a:bodyPr>
            <a:normAutofit/>
          </a:bodyPr>
          <a:lstStyle/>
          <a:p>
            <a:r>
              <a:rPr lang="en-US" dirty="0">
                <a:solidFill>
                  <a:schemeClr val="tx1"/>
                </a:solidFill>
              </a:rPr>
              <a:t>DATA DESCRIPTION:-</a:t>
            </a:r>
            <a:br>
              <a:rPr lang="en-US" dirty="0">
                <a:solidFill>
                  <a:schemeClr val="tx1"/>
                </a:solidFill>
              </a:rPr>
            </a:br>
            <a:br>
              <a:rPr lang="en-US" dirty="0"/>
            </a:br>
            <a:r>
              <a:rPr lang="en-US" sz="2000" dirty="0">
                <a:solidFill>
                  <a:schemeClr val="tx1"/>
                </a:solidFill>
              </a:rPr>
              <a:t>sample transaction data structure</a:t>
            </a:r>
            <a:endParaRPr lang="en-IN" sz="2000" dirty="0">
              <a:solidFill>
                <a:schemeClr val="tx1"/>
              </a:solidFill>
            </a:endParaRPr>
          </a:p>
        </p:txBody>
      </p:sp>
      <p:pic>
        <p:nvPicPr>
          <p:cNvPr id="5" name="Content Placeholder 4">
            <a:extLst>
              <a:ext uri="{FF2B5EF4-FFF2-40B4-BE49-F238E27FC236}">
                <a16:creationId xmlns:a16="http://schemas.microsoft.com/office/drawing/2014/main" id="{9636A095-6970-00F1-F140-81418D92C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276211"/>
            <a:ext cx="9065905" cy="4399892"/>
          </a:xfrm>
        </p:spPr>
      </p:pic>
    </p:spTree>
    <p:extLst>
      <p:ext uri="{BB962C8B-B14F-4D97-AF65-F5344CB8AC3E}">
        <p14:creationId xmlns:p14="http://schemas.microsoft.com/office/powerpoint/2010/main" val="193525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4FFF-EE43-67AC-4051-8181F92BB83B}"/>
              </a:ext>
            </a:extLst>
          </p:cNvPr>
          <p:cNvSpPr>
            <a:spLocks noGrp="1"/>
          </p:cNvSpPr>
          <p:nvPr>
            <p:ph type="title"/>
          </p:nvPr>
        </p:nvSpPr>
        <p:spPr/>
        <p:txBody>
          <a:bodyPr/>
          <a:lstStyle/>
          <a:p>
            <a:r>
              <a:rPr lang="en-US" dirty="0">
                <a:solidFill>
                  <a:schemeClr val="tx1"/>
                </a:solidFill>
              </a:rPr>
              <a:t>IMPLIMENTATION:-</a:t>
            </a:r>
            <a:br>
              <a:rPr lang="en-US" sz="2800" dirty="0">
                <a:solidFill>
                  <a:schemeClr val="tx1"/>
                </a:solidFill>
              </a:rPr>
            </a:br>
            <a:r>
              <a:rPr lang="en-US" sz="2800" dirty="0">
                <a:solidFill>
                  <a:schemeClr val="tx1"/>
                </a:solidFill>
              </a:rPr>
              <a:t>tools and  technologies used</a:t>
            </a:r>
            <a:r>
              <a:rPr lang="en-US" dirty="0">
                <a:solidFill>
                  <a:schemeClr val="tx1"/>
                </a:solidFill>
              </a:rPr>
              <a:t>:-</a:t>
            </a:r>
            <a:endParaRPr lang="en-IN" dirty="0">
              <a:solidFill>
                <a:schemeClr val="tx1"/>
              </a:solidFill>
            </a:endParaRPr>
          </a:p>
        </p:txBody>
      </p:sp>
      <p:sp>
        <p:nvSpPr>
          <p:cNvPr id="3" name="Content Placeholder 2">
            <a:extLst>
              <a:ext uri="{FF2B5EF4-FFF2-40B4-BE49-F238E27FC236}">
                <a16:creationId xmlns:a16="http://schemas.microsoft.com/office/drawing/2014/main" id="{37700A91-4962-4523-EA71-413DAC3B4C88}"/>
              </a:ext>
            </a:extLst>
          </p:cNvPr>
          <p:cNvSpPr>
            <a:spLocks noGrp="1"/>
          </p:cNvSpPr>
          <p:nvPr>
            <p:ph idx="1"/>
          </p:nvPr>
        </p:nvSpPr>
        <p:spPr/>
        <p:txBody>
          <a:bodyPr>
            <a:normAutofit/>
          </a:bodyPr>
          <a:lstStyle/>
          <a:p>
            <a:r>
              <a:rPr lang="en-US" sz="2000" dirty="0"/>
              <a:t>Python library like pandas, </a:t>
            </a:r>
            <a:r>
              <a:rPr lang="en-US" sz="2000" dirty="0" err="1"/>
              <a:t>mlxtend</a:t>
            </a:r>
            <a:r>
              <a:rPr lang="en-US" sz="2000" dirty="0"/>
              <a:t> and</a:t>
            </a:r>
          </a:p>
          <a:p>
            <a:r>
              <a:rPr lang="en-US" sz="2000" dirty="0"/>
              <a:t>For Database management system SQL</a:t>
            </a:r>
          </a:p>
          <a:p>
            <a:r>
              <a:rPr lang="en-US" sz="2000" dirty="0"/>
              <a:t>For data collection </a:t>
            </a:r>
            <a:r>
              <a:rPr lang="en-US" sz="2000" dirty="0" err="1"/>
              <a:t>kaggle</a:t>
            </a:r>
            <a:endParaRPr lang="en-IN" sz="2000" dirty="0"/>
          </a:p>
        </p:txBody>
      </p:sp>
    </p:spTree>
    <p:extLst>
      <p:ext uri="{BB962C8B-B14F-4D97-AF65-F5344CB8AC3E}">
        <p14:creationId xmlns:p14="http://schemas.microsoft.com/office/powerpoint/2010/main" val="181344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BA0B-8581-9E38-7FAD-565D970DA52E}"/>
              </a:ext>
            </a:extLst>
          </p:cNvPr>
          <p:cNvSpPr>
            <a:spLocks noGrp="1"/>
          </p:cNvSpPr>
          <p:nvPr>
            <p:ph type="title"/>
          </p:nvPr>
        </p:nvSpPr>
        <p:spPr>
          <a:xfrm>
            <a:off x="677334" y="609600"/>
            <a:ext cx="8596668" cy="757084"/>
          </a:xfrm>
        </p:spPr>
        <p:txBody>
          <a:bodyPr/>
          <a:lstStyle/>
          <a:p>
            <a:r>
              <a:rPr lang="en-IN" dirty="0">
                <a:solidFill>
                  <a:schemeClr val="tx1"/>
                </a:solidFill>
              </a:rPr>
              <a:t>ASSOCIATION RULES:-</a:t>
            </a:r>
          </a:p>
        </p:txBody>
      </p:sp>
      <p:sp>
        <p:nvSpPr>
          <p:cNvPr id="3" name="Content Placeholder 2">
            <a:extLst>
              <a:ext uri="{FF2B5EF4-FFF2-40B4-BE49-F238E27FC236}">
                <a16:creationId xmlns:a16="http://schemas.microsoft.com/office/drawing/2014/main" id="{D56E3E3B-257D-905B-853B-1DB6514F50F0}"/>
              </a:ext>
            </a:extLst>
          </p:cNvPr>
          <p:cNvSpPr>
            <a:spLocks noGrp="1"/>
          </p:cNvSpPr>
          <p:nvPr>
            <p:ph idx="1"/>
          </p:nvPr>
        </p:nvSpPr>
        <p:spPr>
          <a:xfrm>
            <a:off x="677334" y="1524001"/>
            <a:ext cx="8596668" cy="4517362"/>
          </a:xfrm>
        </p:spPr>
        <p:txBody>
          <a:bodyPr>
            <a:normAutofit lnSpcReduction="10000"/>
          </a:bodyPr>
          <a:lstStyle/>
          <a:p>
            <a:pPr algn="just"/>
            <a:r>
              <a:rPr lang="en-US" sz="2000" b="1" dirty="0"/>
              <a:t>Introduction</a:t>
            </a:r>
            <a:r>
              <a:rPr lang="en-US" b="1" dirty="0"/>
              <a:t>: </a:t>
            </a:r>
            <a:r>
              <a:rPr lang="en-US" dirty="0"/>
              <a:t>Briefly explain the purpose of the analysis and the dataset used.</a:t>
            </a:r>
          </a:p>
          <a:p>
            <a:pPr algn="just"/>
            <a:r>
              <a:rPr lang="en-US" b="1" dirty="0"/>
              <a:t>Key Metrics: </a:t>
            </a:r>
            <a:r>
              <a:rPr lang="en-US" dirty="0"/>
              <a:t>Highlight key metrics like support, confidence, and lift that were used to evaluate the association rules.</a:t>
            </a:r>
          </a:p>
          <a:p>
            <a:pPr algn="just"/>
            <a:r>
              <a:rPr lang="en-US" b="1" dirty="0"/>
              <a:t>Top Rules: </a:t>
            </a:r>
            <a:r>
              <a:rPr lang="en-US" dirty="0"/>
              <a:t>Present a few impactful rules with high support and confidence, focusing on meaningful item combinations.</a:t>
            </a:r>
          </a:p>
          <a:p>
            <a:pPr algn="just"/>
            <a:r>
              <a:rPr lang="en-US" b="1" dirty="0"/>
              <a:t>Visualization: </a:t>
            </a:r>
            <a:r>
              <a:rPr lang="en-US" dirty="0"/>
              <a:t>Use visual aids like tables or charts to illustrate the rules and their metrics.</a:t>
            </a:r>
          </a:p>
          <a:p>
            <a:pPr algn="just"/>
            <a:r>
              <a:rPr lang="en-US" b="1" dirty="0"/>
              <a:t>Interpretation: </a:t>
            </a:r>
            <a:r>
              <a:rPr lang="en-US" dirty="0"/>
              <a:t>Provide concise interpretations of the rules and their implications for product placement or marketing strategies.</a:t>
            </a:r>
          </a:p>
          <a:p>
            <a:pPr algn="just"/>
            <a:r>
              <a:rPr lang="en-US" b="1" dirty="0"/>
              <a:t>Recommendations:</a:t>
            </a:r>
            <a:r>
              <a:rPr lang="en-US" dirty="0"/>
              <a:t> Suggest actionable recommendations based on the insights gained from the association rules.</a:t>
            </a:r>
          </a:p>
          <a:p>
            <a:pPr algn="just"/>
            <a:r>
              <a:rPr lang="en-US" b="1" dirty="0"/>
              <a:t>Conclusion</a:t>
            </a:r>
            <a:r>
              <a:rPr lang="en-US" dirty="0"/>
              <a:t>: Summarize the findings and emphasize the value of the analysis for optimizing business decisions.</a:t>
            </a:r>
            <a:endParaRPr lang="en-IN" dirty="0"/>
          </a:p>
        </p:txBody>
      </p:sp>
    </p:spTree>
    <p:extLst>
      <p:ext uri="{BB962C8B-B14F-4D97-AF65-F5344CB8AC3E}">
        <p14:creationId xmlns:p14="http://schemas.microsoft.com/office/powerpoint/2010/main" val="29062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7C47-91F5-34F2-0D9B-C6F1BF823EB3}"/>
              </a:ext>
            </a:extLst>
          </p:cNvPr>
          <p:cNvSpPr>
            <a:spLocks noGrp="1"/>
          </p:cNvSpPr>
          <p:nvPr>
            <p:ph type="title"/>
          </p:nvPr>
        </p:nvSpPr>
        <p:spPr>
          <a:xfrm>
            <a:off x="677334" y="363794"/>
            <a:ext cx="8596668" cy="609600"/>
          </a:xfrm>
        </p:spPr>
        <p:txBody>
          <a:bodyPr>
            <a:normAutofit fontScale="90000"/>
          </a:bodyPr>
          <a:lstStyle/>
          <a:p>
            <a:r>
              <a:rPr lang="en-US" dirty="0">
                <a:solidFill>
                  <a:schemeClr val="tx1"/>
                </a:solidFill>
              </a:rPr>
              <a:t>INSITES &amp; VISUALIZATION:-</a:t>
            </a:r>
            <a:br>
              <a:rPr lang="en-US" dirty="0">
                <a:solidFill>
                  <a:schemeClr val="tx1"/>
                </a:solidFill>
              </a:rPr>
            </a:br>
            <a:br>
              <a:rPr lang="en-US" dirty="0">
                <a:solidFill>
                  <a:schemeClr val="tx1"/>
                </a:solidFill>
              </a:rPr>
            </a:br>
            <a:endParaRPr lang="en-IN" dirty="0">
              <a:solidFill>
                <a:schemeClr val="tx1"/>
              </a:solidFill>
            </a:endParaRPr>
          </a:p>
        </p:txBody>
      </p:sp>
      <p:pic>
        <p:nvPicPr>
          <p:cNvPr id="5" name="Content Placeholder 4">
            <a:extLst>
              <a:ext uri="{FF2B5EF4-FFF2-40B4-BE49-F238E27FC236}">
                <a16:creationId xmlns:a16="http://schemas.microsoft.com/office/drawing/2014/main" id="{98077D8A-DED1-4193-DBE2-D9A32735B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332534"/>
            <a:ext cx="3589337" cy="2314678"/>
          </a:xfrm>
        </p:spPr>
      </p:pic>
      <p:pic>
        <p:nvPicPr>
          <p:cNvPr id="7" name="Picture 6">
            <a:extLst>
              <a:ext uri="{FF2B5EF4-FFF2-40B4-BE49-F238E27FC236}">
                <a16:creationId xmlns:a16="http://schemas.microsoft.com/office/drawing/2014/main" id="{D3B74492-C03D-020D-D975-FDC50284D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315" y="1332534"/>
            <a:ext cx="3470787" cy="2314679"/>
          </a:xfrm>
          <a:prstGeom prst="rect">
            <a:avLst/>
          </a:prstGeom>
        </p:spPr>
      </p:pic>
      <p:pic>
        <p:nvPicPr>
          <p:cNvPr id="9" name="Picture 8">
            <a:extLst>
              <a:ext uri="{FF2B5EF4-FFF2-40B4-BE49-F238E27FC236}">
                <a16:creationId xmlns:a16="http://schemas.microsoft.com/office/drawing/2014/main" id="{FD03ACF2-B75E-E2E2-321F-94991D6C3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907" y="3755922"/>
            <a:ext cx="7812139" cy="2861186"/>
          </a:xfrm>
          <a:prstGeom prst="rect">
            <a:avLst/>
          </a:prstGeom>
        </p:spPr>
      </p:pic>
    </p:spTree>
    <p:extLst>
      <p:ext uri="{BB962C8B-B14F-4D97-AF65-F5344CB8AC3E}">
        <p14:creationId xmlns:p14="http://schemas.microsoft.com/office/powerpoint/2010/main" val="263371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36E9-0091-806D-7020-02691DB02B9D}"/>
              </a:ext>
            </a:extLst>
          </p:cNvPr>
          <p:cNvSpPr>
            <a:spLocks noGrp="1"/>
          </p:cNvSpPr>
          <p:nvPr>
            <p:ph type="title"/>
          </p:nvPr>
        </p:nvSpPr>
        <p:spPr>
          <a:xfrm>
            <a:off x="677334" y="609600"/>
            <a:ext cx="8596668" cy="698090"/>
          </a:xfrm>
        </p:spPr>
        <p:txBody>
          <a:bodyPr/>
          <a:lstStyle/>
          <a:p>
            <a:r>
              <a:rPr lang="en-US" dirty="0"/>
              <a:t>LIMITATIONS &amp; SUGGESTION</a:t>
            </a:r>
            <a:endParaRPr lang="en-IN" dirty="0"/>
          </a:p>
        </p:txBody>
      </p:sp>
      <p:sp>
        <p:nvSpPr>
          <p:cNvPr id="3" name="Content Placeholder 2">
            <a:extLst>
              <a:ext uri="{FF2B5EF4-FFF2-40B4-BE49-F238E27FC236}">
                <a16:creationId xmlns:a16="http://schemas.microsoft.com/office/drawing/2014/main" id="{7B5F45C6-C65B-4A8D-09BA-38108CA1CB14}"/>
              </a:ext>
            </a:extLst>
          </p:cNvPr>
          <p:cNvSpPr>
            <a:spLocks noGrp="1"/>
          </p:cNvSpPr>
          <p:nvPr>
            <p:ph idx="1"/>
          </p:nvPr>
        </p:nvSpPr>
        <p:spPr>
          <a:xfrm>
            <a:off x="677334" y="1435511"/>
            <a:ext cx="8596668" cy="4605852"/>
          </a:xfrm>
        </p:spPr>
        <p:txBody>
          <a:bodyPr>
            <a:noAutofit/>
          </a:bodyPr>
          <a:lstStyle/>
          <a:p>
            <a:pPr algn="just"/>
            <a:r>
              <a:rPr lang="en-US" sz="2000" dirty="0"/>
              <a:t>By observing the </a:t>
            </a:r>
            <a:r>
              <a:rPr lang="en-US" sz="2000" dirty="0" err="1"/>
              <a:t>insites</a:t>
            </a:r>
            <a:r>
              <a:rPr lang="en-US" sz="2000" dirty="0"/>
              <a:t> of  customer purchasing behavior by identifying relationships between products frequently purchased together. </a:t>
            </a:r>
          </a:p>
          <a:p>
            <a:pPr algn="just"/>
            <a:r>
              <a:rPr lang="en-US" sz="2000" dirty="0"/>
              <a:t>This analysis can guide retailers in optimizing product placement, promotions, and cross-selling strategies.</a:t>
            </a:r>
          </a:p>
          <a:p>
            <a:pPr algn="just"/>
            <a:r>
              <a:rPr lang="en-US" sz="2000" dirty="0"/>
              <a:t> However, it has limitations such as the inability to explain why certain products are purchased together, its sensitivity to outliers or infrequent items, and the challenge of interpreting results without context or additional data on customer preferences or demographics.</a:t>
            </a:r>
          </a:p>
          <a:p>
            <a:pPr algn="just"/>
            <a:r>
              <a:rPr lang="en-US" sz="2000" dirty="0"/>
              <a:t> It's also important to note that market basket analysis is most effective with transactional data and may not capture more complex customer behaviors or evolving trends without supplementary techniques.</a:t>
            </a:r>
            <a:endParaRPr lang="en-IN" sz="2000" dirty="0"/>
          </a:p>
        </p:txBody>
      </p:sp>
    </p:spTree>
    <p:extLst>
      <p:ext uri="{BB962C8B-B14F-4D97-AF65-F5344CB8AC3E}">
        <p14:creationId xmlns:p14="http://schemas.microsoft.com/office/powerpoint/2010/main" val="156096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TotalTime>
  <Words>626</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Grocery Genius: Smart Grocery Shopping Assistant with Basket Analysis</vt:lpstr>
      <vt:lpstr>INTRODUCTION:-</vt:lpstr>
      <vt:lpstr>IMPORTANCE AND APPLICATION:</vt:lpstr>
      <vt:lpstr>OBJECTIVE OF THE PROJECT:-</vt:lpstr>
      <vt:lpstr>DATA DESCRIPTION:-  sample transaction data structure</vt:lpstr>
      <vt:lpstr>IMPLIMENTATION:- tools and  technologies used:-</vt:lpstr>
      <vt:lpstr>ASSOCIATION RULES:-</vt:lpstr>
      <vt:lpstr>INSITES &amp; VISUALIZATION:-  </vt:lpstr>
      <vt:lpstr>LIMITATIONS &amp; SUGGESTION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 nadha</dc:creator>
  <cp:lastModifiedBy>manju nadha</cp:lastModifiedBy>
  <cp:revision>2</cp:revision>
  <dcterms:created xsi:type="dcterms:W3CDTF">2024-04-07T08:25:55Z</dcterms:created>
  <dcterms:modified xsi:type="dcterms:W3CDTF">2024-04-07T10:42:14Z</dcterms:modified>
</cp:coreProperties>
</file>