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4"/>
    <p:sldMasterId id="2147483706" r:id="rId5"/>
  </p:sldMasterIdLst>
  <p:notesMasterIdLst>
    <p:notesMasterId r:id="rId22"/>
  </p:notesMasterIdLst>
  <p:sldIdLst>
    <p:sldId id="256" r:id="rId6"/>
    <p:sldId id="352" r:id="rId7"/>
    <p:sldId id="419" r:id="rId8"/>
    <p:sldId id="668" r:id="rId9"/>
    <p:sldId id="577" r:id="rId10"/>
    <p:sldId id="579" r:id="rId11"/>
    <p:sldId id="581" r:id="rId12"/>
    <p:sldId id="614" r:id="rId13"/>
    <p:sldId id="669" r:id="rId14"/>
    <p:sldId id="617" r:id="rId15"/>
    <p:sldId id="383" r:id="rId16"/>
    <p:sldId id="653" r:id="rId17"/>
    <p:sldId id="393" r:id="rId18"/>
    <p:sldId id="652" r:id="rId19"/>
    <p:sldId id="386" r:id="rId20"/>
    <p:sldId id="377" r:id="rId21"/>
  </p:sldIdLst>
  <p:sldSz cx="9144000" cy="6858000" type="screen4x3"/>
  <p:notesSz cx="6807200" cy="9939338"/>
  <p:embeddedFontLst>
    <p:embeddedFont>
      <p:font typeface="Merriweather Sans" panose="020B0604020202020204" charset="0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 Young" initials="" lastIdx="1" clrIdx="0"/>
  <p:cmAuthor id="1" name="Jerry Ponialou" initials="JP" lastIdx="1" clrIdx="1">
    <p:extLst>
      <p:ext uri="{19B8F6BF-5375-455C-9EA6-DF929625EA0E}">
        <p15:presenceInfo xmlns:p15="http://schemas.microsoft.com/office/powerpoint/2012/main" userId="S::n9643257@qut.edu.au::19fb29b6-1fc6-4fe9-a3cb-d035af11e9c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FF9900"/>
    <a:srgbClr val="FFFF99"/>
    <a:srgbClr val="33CCFF"/>
    <a:srgbClr val="66CCFF"/>
    <a:srgbClr val="00CC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9A4BEF-3E82-4853-BEE4-157A31D0528F}">
  <a:tblStyle styleId="{B49A4BEF-3E82-4853-BEE4-157A31D0528F}" styleName="Table_0"/>
  <a:tblStyle styleId="{20BDEAD1-3035-49DC-B953-F82DBEB00C74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364" autoAdjust="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6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2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30T20:35:02.111" idx="1">
    <p:pos x="6000" y="0"/>
    <p:text>Must change again - wrong chapters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07199" cy="9939336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07199" cy="9939336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6807199" cy="9939336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6807199" cy="9939336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6807199" cy="9939336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6807199" cy="9939336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6807199" cy="9939336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6807199" cy="9939336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0"/>
            <a:ext cx="2949575" cy="496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3856037" y="0"/>
            <a:ext cx="2940049" cy="487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922337" y="746125"/>
            <a:ext cx="4949825" cy="37131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1037" y="4721225"/>
            <a:ext cx="5432424" cy="4459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0" y="9440861"/>
            <a:ext cx="2949575" cy="496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3856037" y="9440861"/>
            <a:ext cx="2936874" cy="482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6165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3856037" y="9440861"/>
            <a:ext cx="2936874" cy="482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1</a:t>
            </a:fld>
            <a:endParaRPr lang="en-US" sz="2400" b="0" i="0" u="none" strike="noStrike" cap="none" dirty="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3856037" y="9440861"/>
            <a:ext cx="2940049" cy="4857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1</a:t>
            </a:fld>
            <a:endParaRPr lang="en-US" sz="2400" b="0" i="0" u="none" strike="noStrike" cap="none" dirty="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Shape 165"/>
          <p:cNvSpPr txBox="1"/>
          <p:nvPr/>
        </p:nvSpPr>
        <p:spPr>
          <a:xfrm>
            <a:off x="681037" y="4721225"/>
            <a:ext cx="5445124" cy="4471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3856037" y="9440861"/>
            <a:ext cx="2949575" cy="4968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1</a:t>
            </a:fld>
            <a:endParaRPr lang="en-US" sz="2400" b="0" i="0" u="none" strike="noStrike" cap="none" dirty="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1037" y="4721225"/>
            <a:ext cx="5432424" cy="445928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267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746125"/>
            <a:ext cx="4949825" cy="3713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4136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3856037" y="9440861"/>
            <a:ext cx="2936874" cy="482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  <a:tabLst/>
                <a:defRPr/>
              </a:pPr>
              <a:t>13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3856037" y="9440861"/>
            <a:ext cx="2940049" cy="4857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  <a:tabLst/>
                <a:defRPr/>
              </a:pPr>
              <a:t>13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922338" y="746125"/>
            <a:ext cx="4949825" cy="3713163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777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746125"/>
            <a:ext cx="4949825" cy="3713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US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4065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49825" cy="37131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1037" y="4721225"/>
            <a:ext cx="5432399" cy="445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3856037" y="9440861"/>
            <a:ext cx="2936999" cy="482699"/>
          </a:xfrm>
          <a:prstGeom prst="rect">
            <a:avLst/>
          </a:prstGeom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  <a:tabLst/>
                <a:defRPr/>
              </a:pPr>
              <a:t>15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742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/>
        </p:nvSpPr>
        <p:spPr>
          <a:xfrm>
            <a:off x="3902799" y="9519271"/>
            <a:ext cx="2967669" cy="481806"/>
          </a:xfrm>
          <a:prstGeom prst="rect">
            <a:avLst/>
          </a:prstGeom>
          <a:noFill/>
          <a:ln>
            <a:noFill/>
          </a:ln>
        </p:spPr>
        <p:txBody>
          <a:bodyPr lIns="90882" tIns="47259" rIns="90882" bIns="47259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fld id="{00000000-1234-1234-1234-123412341234}" type="slidenum"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</a:pPr>
              <a:t>16</a:t>
            </a:fld>
            <a:endParaRPr lang="en-US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3902799" y="9519272"/>
            <a:ext cx="2972489" cy="486607"/>
          </a:xfrm>
          <a:prstGeom prst="rect">
            <a:avLst/>
          </a:prstGeom>
          <a:noFill/>
          <a:ln>
            <a:noFill/>
          </a:ln>
        </p:spPr>
        <p:txBody>
          <a:bodyPr lIns="90882" tIns="47259" rIns="90882" bIns="47259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fld id="{00000000-1234-1234-1234-123412341234}" type="slidenum"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</a:pPr>
              <a:t>16</a:t>
            </a:fld>
            <a:endParaRPr lang="en-US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3902799" y="9519271"/>
            <a:ext cx="2975703" cy="489810"/>
          </a:xfrm>
          <a:prstGeom prst="rect">
            <a:avLst/>
          </a:prstGeom>
          <a:noFill/>
          <a:ln>
            <a:noFill/>
          </a:ln>
        </p:spPr>
        <p:txBody>
          <a:bodyPr lIns="90882" tIns="47259" rIns="90882" bIns="47259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fld id="{00000000-1234-1234-1234-123412341234}" type="slidenum"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</a:pPr>
              <a:t>16</a:t>
            </a:fld>
            <a:endParaRPr lang="en-US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52475"/>
            <a:ext cx="5006975" cy="3756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85" name="Shape 585"/>
          <p:cNvSpPr/>
          <p:nvPr/>
        </p:nvSpPr>
        <p:spPr>
          <a:xfrm>
            <a:off x="689296" y="4760437"/>
            <a:ext cx="5511156" cy="4509129"/>
          </a:xfrm>
          <a:prstGeom prst="rect">
            <a:avLst/>
          </a:prstGeom>
          <a:noFill/>
          <a:ln>
            <a:noFill/>
          </a:ln>
        </p:spPr>
        <p:txBody>
          <a:bodyPr lIns="92321" tIns="46148" rIns="92321" bIns="46148" anchor="ctr" anchorCtr="0">
            <a:noAutofit/>
          </a:bodyPr>
          <a:lstStyle/>
          <a:p>
            <a:endParaRPr sz="240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3902799" y="9519271"/>
            <a:ext cx="2985344" cy="501013"/>
          </a:xfrm>
          <a:prstGeom prst="rect">
            <a:avLst/>
          </a:prstGeom>
          <a:noFill/>
          <a:ln>
            <a:noFill/>
          </a:ln>
        </p:spPr>
        <p:txBody>
          <a:bodyPr lIns="90882" tIns="47259" rIns="90882" bIns="47259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fld id="{00000000-1234-1234-1234-123412341234}" type="slidenum">
              <a:rPr lang="en-US" sz="1200">
                <a:latin typeface="Merriweather Sans"/>
                <a:ea typeface="Merriweather Sans"/>
                <a:cs typeface="Merriweather Sans"/>
                <a:sym typeface="Merriweather Sans"/>
              </a:rPr>
              <a:pPr algn="r">
                <a:buClr>
                  <a:srgbClr val="000000"/>
                </a:buClr>
                <a:buSzPct val="25000"/>
              </a:pPr>
              <a:t>16</a:t>
            </a:fld>
            <a:endParaRPr lang="en-US" sz="12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9296" y="4760437"/>
            <a:ext cx="5491875" cy="4489919"/>
          </a:xfrm>
          <a:prstGeom prst="rect">
            <a:avLst/>
          </a:prstGeom>
        </p:spPr>
        <p:txBody>
          <a:bodyPr lIns="92321" tIns="92321" rIns="92321" bIns="92321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49825" cy="37131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1037" y="4721225"/>
            <a:ext cx="5432399" cy="445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3856037" y="9440861"/>
            <a:ext cx="2936999" cy="482699"/>
          </a:xfrm>
          <a:prstGeom prst="rect">
            <a:avLst/>
          </a:prstGeom>
        </p:spPr>
        <p:txBody>
          <a:bodyPr lIns="90000" tIns="46800" rIns="90000" bIns="468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5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49825" cy="37131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1037" y="4721225"/>
            <a:ext cx="5432399" cy="445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3856037" y="9440861"/>
            <a:ext cx="2936999" cy="482699"/>
          </a:xfrm>
          <a:prstGeom prst="rect">
            <a:avLst/>
          </a:prstGeom>
        </p:spPr>
        <p:txBody>
          <a:bodyPr lIns="90000" tIns="46800" rIns="90000" bIns="468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746125"/>
            <a:ext cx="4949825" cy="3713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560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746125"/>
            <a:ext cx="4949825" cy="3713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327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746125"/>
            <a:ext cx="4949825" cy="3713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  <a:tabLst/>
                <a:defRPr/>
              </a:pPr>
              <a:t>6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8523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746125"/>
            <a:ext cx="4949825" cy="3713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5634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746125"/>
            <a:ext cx="4949825" cy="3713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0353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746125"/>
            <a:ext cx="4949825" cy="3713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088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W Content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19919" y="405013"/>
            <a:ext cx="8704163" cy="9839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r">
              <a:defRPr lang="en-US" sz="4800" dirty="0" smtClean="0">
                <a:solidFill>
                  <a:srgbClr val="FFFFFF"/>
                </a:solidFill>
              </a:defRPr>
            </a:lvl1pPr>
            <a:lvl2pPr>
              <a:defRPr lang="en-US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dirty="0"/>
            </a:lvl5pPr>
          </a:lstStyle>
          <a:p>
            <a:pPr marL="0" lvl="0" indent="0" algn="r">
              <a:buClr>
                <a:srgbClr val="FFFFFF"/>
              </a:buClr>
              <a:buSzPct val="25000"/>
              <a:buFont typeface="Arial"/>
            </a:pPr>
            <a:r>
              <a:rPr lang="en-US" dirty="0"/>
              <a:t>Click to edit Master text styles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22960" y="1574800"/>
            <a:ext cx="7881303" cy="458311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  <a:lvl4pPr marL="285750" indent="-285750">
              <a:buFont typeface="Arial" panose="020B0604020202020204" pitchFamily="34" charset="0"/>
              <a:buChar char="•"/>
              <a:defRPr/>
            </a:lvl4pPr>
            <a:lvl5pPr marL="285750" indent="-285750">
              <a:buFont typeface="Arial" panose="020B0604020202020204" pitchFamily="34" charset="0"/>
              <a:buChar char="•"/>
              <a:defRPr/>
            </a:lvl5pPr>
            <a:lvl6pPr marL="0" indent="0">
              <a:buFont typeface="Arial" panose="020B0604020202020204" pitchFamily="34" charset="0"/>
              <a:buNone/>
              <a:defRPr sz="2800"/>
            </a:lvl6pPr>
            <a:lvl7pPr marL="0" indent="0">
              <a:buFont typeface="Arial" panose="020B0604020202020204" pitchFamily="34" charset="0"/>
              <a:buNone/>
              <a:defRPr sz="2800"/>
            </a:lvl7pPr>
            <a:lvl8pPr marL="0" indent="0">
              <a:buFont typeface="Arial" panose="020B0604020202020204" pitchFamily="34" charset="0"/>
              <a:buNone/>
              <a:defRPr sz="2800"/>
            </a:lvl8pPr>
            <a:lvl9pPr marL="0" indent="0">
              <a:buFont typeface="Arial" panose="020B0604020202020204" pitchFamily="34" charset="0"/>
              <a:buNone/>
              <a:defRPr sz="2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5"/>
            <a:r>
              <a:rPr lang="en-US" dirty="0"/>
              <a:t>Second level</a:t>
            </a:r>
          </a:p>
          <a:p>
            <a:pPr lvl="6"/>
            <a:r>
              <a:rPr lang="en-US" dirty="0"/>
              <a:t>Third level</a:t>
            </a:r>
          </a:p>
          <a:p>
            <a:pPr lvl="7"/>
            <a:r>
              <a:rPr lang="en-US" dirty="0"/>
              <a:t>Fourth level</a:t>
            </a:r>
          </a:p>
          <a:p>
            <a:pPr lvl="8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438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2462" y="0"/>
            <a:ext cx="771525" cy="20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93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80356" y="1427165"/>
            <a:ext cx="8389643" cy="4668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0355" y="321733"/>
            <a:ext cx="8389643" cy="8395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710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825" y="6215037"/>
            <a:ext cx="35052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/>
        </p:nvSpPr>
        <p:spPr>
          <a:xfrm>
            <a:off x="192024" y="415275"/>
            <a:ext cx="8723399" cy="96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dirty="0"/>
          </a:p>
        </p:txBody>
      </p:sp>
      <p:pic>
        <p:nvPicPr>
          <p:cNvPr id="21" name="Shape 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2462" y="0"/>
            <a:ext cx="771525" cy="2095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71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275" y="6267450"/>
            <a:ext cx="35052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192024" y="415275"/>
            <a:ext cx="8723400" cy="96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2143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rince2.wiki/Process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261475" y="1544800"/>
            <a:ext cx="8611799" cy="4048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2437" lvl="0" algn="ctr" rtl="0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endParaRPr lang="en-AU" sz="3600" b="1" dirty="0">
              <a:solidFill>
                <a:srgbClr val="0000CC"/>
              </a:solidFill>
            </a:endParaRPr>
          </a:p>
          <a:p>
            <a:pPr marL="452437" lvl="0" algn="ctr" rtl="0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lang="en-AU" sz="3600" b="1" dirty="0">
                <a:solidFill>
                  <a:srgbClr val="0000CC"/>
                </a:solidFill>
              </a:rPr>
              <a:t>Week 11 – Tutorial No. 10 </a:t>
            </a:r>
          </a:p>
          <a:p>
            <a:pPr marL="452437" lvl="0" algn="ctr">
              <a:buClr>
                <a:srgbClr val="FFFF00"/>
              </a:buClr>
              <a:buSzPct val="25000"/>
            </a:pPr>
            <a:r>
              <a:rPr lang="en-AU" sz="3600" b="1" dirty="0">
                <a:solidFill>
                  <a:srgbClr val="0000CC"/>
                </a:solidFill>
              </a:rPr>
              <a:t>PRINCE2</a:t>
            </a:r>
          </a:p>
          <a:p>
            <a:pPr marL="452437" lvl="0" algn="ctr" rtl="0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endParaRPr lang="en-AU" sz="2400" b="1" dirty="0">
              <a:solidFill>
                <a:srgbClr val="0000CC"/>
              </a:solidFill>
            </a:endParaRPr>
          </a:p>
          <a:p>
            <a:pPr marL="452437" lvl="0" algn="ctr" rtl="0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endParaRPr lang="en-AU" sz="2400" b="1" dirty="0">
              <a:solidFill>
                <a:srgbClr val="0000CC"/>
              </a:solidFill>
            </a:endParaRPr>
          </a:p>
          <a:p>
            <a:pPr marL="452437" lvl="0" algn="ctr" rtl="0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lang="en-AU" sz="3600" b="1" dirty="0">
                <a:solidFill>
                  <a:srgbClr val="0000CC"/>
                </a:solidFill>
              </a:rPr>
              <a:t>6th – 9th October 2020  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2843718" y="5729562"/>
            <a:ext cx="4210762" cy="4457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 Sans"/>
              <a:buNone/>
            </a:pPr>
            <a:r>
              <a:rPr lang="en-US" sz="2400" b="1" dirty="0">
                <a:solidFill>
                  <a:srgbClr val="0000CC"/>
                </a:solidFill>
              </a:rPr>
              <a:t>Tutor: &lt;insert name here&gt;</a:t>
            </a:r>
            <a:endParaRPr lang="en-US" sz="2400" b="1" i="0" u="none" dirty="0">
              <a:solidFill>
                <a:srgbClr val="0000CC"/>
              </a:solidFill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208762" y="440137"/>
            <a:ext cx="8574000" cy="9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IFB295 – IT Project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 dirty="0"/>
              <a:t>Example: Project with 6 tasks (U to Z)</a:t>
            </a:r>
          </a:p>
          <a:p>
            <a:pPr algn="ctr"/>
            <a:r>
              <a:rPr lang="en-AU" sz="2800" b="1" dirty="0"/>
              <a:t>Create a Resource load chart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3149" y="2256281"/>
            <a:ext cx="360373" cy="25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250228"/>
            <a:ext cx="91272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Rule1, Task X has Slack, rearrange activity within the slack to create a more level profile. Splitting Task X creates a more level resource profile.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000" dirty="0"/>
              <a:t>Resource (R</a:t>
            </a:r>
            <a:r>
              <a:rPr lang="en-AU" sz="2000" baseline="-25000" dirty="0"/>
              <a:t>1</a:t>
            </a:r>
            <a:r>
              <a:rPr lang="en-AU" sz="2000" dirty="0"/>
              <a:t>) loading chart now shows peak load of 7 resources</a:t>
            </a:r>
          </a:p>
          <a:p>
            <a:pPr>
              <a:spcBef>
                <a:spcPts val="600"/>
              </a:spcBef>
            </a:pPr>
            <a:r>
              <a:rPr lang="en-AU" sz="2000" dirty="0"/>
              <a:t>	 on days 5 to 9.  </a:t>
            </a:r>
          </a:p>
          <a:p>
            <a:r>
              <a:rPr lang="en-AU" sz="2400" dirty="0"/>
              <a:t>			Question: is this an improvement?</a:t>
            </a:r>
          </a:p>
          <a:p>
            <a:endParaRPr lang="en-A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8317" y="1581531"/>
          <a:ext cx="3761787" cy="2470132"/>
        </p:xfrm>
        <a:graphic>
          <a:graphicData uri="http://schemas.openxmlformats.org/drawingml/2006/table">
            <a:tbl>
              <a:tblPr/>
              <a:tblGrid>
                <a:gridCol w="272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34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2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ID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Task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Expected Time (ET)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ES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LF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Slack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Resource</a:t>
                      </a:r>
                    </a:p>
                    <a:p>
                      <a:pPr algn="ctr" rtl="0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(R</a:t>
                      </a:r>
                      <a:r>
                        <a:rPr lang="en-AU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Z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Y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5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X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600" b="1" u="none" strike="noStrike" dirty="0">
                          <a:effectLst/>
                        </a:rPr>
                        <a:t>4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W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5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7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5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V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U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295" t="3973" r="3315" b="5981"/>
          <a:stretch/>
        </p:blipFill>
        <p:spPr>
          <a:xfrm>
            <a:off x="4053633" y="1539196"/>
            <a:ext cx="5073650" cy="2704736"/>
          </a:xfrm>
          <a:prstGeom prst="rect">
            <a:avLst/>
          </a:prstGeom>
        </p:spPr>
      </p:pic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7D0D762-81F1-455F-98A3-0C62F8A1582E}"/>
              </a:ext>
            </a:extLst>
          </p:cNvPr>
          <p:cNvSpPr txBox="1">
            <a:spLocks/>
          </p:cNvSpPr>
          <p:nvPr/>
        </p:nvSpPr>
        <p:spPr>
          <a:xfrm>
            <a:off x="8601364" y="6516600"/>
            <a:ext cx="542636" cy="2760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 Sans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 Sans"/>
                <a:ea typeface="Merriweather Sans"/>
                <a:cs typeface="Merriweather Sans"/>
                <a:sym typeface="Merriweather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Merriweather Sans"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43590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66">
            <a:extLst>
              <a:ext uri="{FF2B5EF4-FFF2-40B4-BE49-F238E27FC236}">
                <a16:creationId xmlns:a16="http://schemas.microsoft.com/office/drawing/2014/main" id="{AE37FBDD-ED11-4906-8756-4EB96E06606A}"/>
              </a:ext>
            </a:extLst>
          </p:cNvPr>
          <p:cNvSpPr txBox="1"/>
          <p:nvPr/>
        </p:nvSpPr>
        <p:spPr>
          <a:xfrm>
            <a:off x="-71451" y="559566"/>
            <a:ext cx="8561400" cy="7709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1" dirty="0">
                <a:solidFill>
                  <a:srgbClr val="FFFFFF"/>
                </a:solidFill>
              </a:rPr>
              <a:t>Assessment 3 - Queries</a:t>
            </a:r>
            <a:endParaRPr lang="en-US" sz="3600" b="1" i="0" u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DEC3A-CE42-4D25-870D-9A4695E0848C}"/>
              </a:ext>
            </a:extLst>
          </p:cNvPr>
          <p:cNvSpPr txBox="1"/>
          <p:nvPr/>
        </p:nvSpPr>
        <p:spPr>
          <a:xfrm>
            <a:off x="466581" y="1936369"/>
            <a:ext cx="7757652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2450" lvl="1">
              <a:lnSpc>
                <a:spcPct val="150000"/>
              </a:lnSpc>
            </a:pPr>
            <a:endParaRPr lang="en-AU" sz="2000" dirty="0"/>
          </a:p>
          <a:p>
            <a:pPr marL="552450" lvl="1">
              <a:lnSpc>
                <a:spcPct val="150000"/>
              </a:lnSpc>
            </a:pPr>
            <a:endParaRPr lang="en-AU" sz="2000" dirty="0"/>
          </a:p>
          <a:p>
            <a:pPr marL="8953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000" dirty="0"/>
          </a:p>
          <a:p>
            <a:pPr>
              <a:lnSpc>
                <a:spcPct val="150000"/>
              </a:lnSpc>
            </a:pPr>
            <a:r>
              <a:rPr lang="en-AU" sz="2000" dirty="0"/>
              <a:t>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7646DB-5511-47EA-BA81-23692D2C1D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21368" y="65113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371E4A-6AAE-4B36-9542-B159C37A653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hape 169">
            <a:extLst>
              <a:ext uri="{FF2B5EF4-FFF2-40B4-BE49-F238E27FC236}">
                <a16:creationId xmlns:a16="http://schemas.microsoft.com/office/drawing/2014/main" id="{38208F66-9073-467E-905C-52A3843D2AA9}"/>
              </a:ext>
            </a:extLst>
          </p:cNvPr>
          <p:cNvSpPr txBox="1"/>
          <p:nvPr/>
        </p:nvSpPr>
        <p:spPr>
          <a:xfrm>
            <a:off x="84869" y="2475256"/>
            <a:ext cx="8611799" cy="77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2437" lvl="0" algn="ctr" rtl="0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lang="en-AU" sz="4000" b="1" dirty="0">
                <a:solidFill>
                  <a:srgbClr val="0000CC"/>
                </a:solidFill>
              </a:rPr>
              <a:t>Any Questions?</a:t>
            </a:r>
            <a:endParaRPr lang="en-AU" sz="2000" b="1" dirty="0">
              <a:solidFill>
                <a:srgbClr val="0000CC"/>
              </a:solidFill>
            </a:endParaRPr>
          </a:p>
          <a:p>
            <a:pPr marL="909637" lvl="0" indent="-457200" rtl="0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AutoNum type="arabicPeriod"/>
            </a:pPr>
            <a:endParaRPr lang="en-AU" sz="2000" b="1" dirty="0">
              <a:solidFill>
                <a:srgbClr val="0000CC"/>
              </a:solidFill>
            </a:endParaRPr>
          </a:p>
          <a:p>
            <a:pPr marL="452437" lvl="0" algn="ctr" rtl="0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endParaRPr lang="en-AU" sz="4000" b="1" dirty="0">
              <a:solidFill>
                <a:srgbClr val="0000CC"/>
              </a:solidFill>
            </a:endParaRPr>
          </a:p>
          <a:p>
            <a:pPr marL="452437" lvl="0" algn="ctr" rtl="0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endParaRPr lang="en-AU" sz="4000" b="1" dirty="0">
              <a:solidFill>
                <a:srgbClr val="0000C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5E0CC-6C20-4138-8FE8-1AC9BDC19FD5}"/>
              </a:ext>
            </a:extLst>
          </p:cNvPr>
          <p:cNvSpPr txBox="1"/>
          <p:nvPr/>
        </p:nvSpPr>
        <p:spPr>
          <a:xfrm>
            <a:off x="548640" y="3632305"/>
            <a:ext cx="8046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If not proceed to Team Activity (next slide)</a:t>
            </a:r>
          </a:p>
          <a:p>
            <a:pPr algn="ctr"/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02111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66">
            <a:extLst>
              <a:ext uri="{FF2B5EF4-FFF2-40B4-BE49-F238E27FC236}">
                <a16:creationId xmlns:a16="http://schemas.microsoft.com/office/drawing/2014/main" id="{AE37FBDD-ED11-4906-8756-4EB96E06606A}"/>
              </a:ext>
            </a:extLst>
          </p:cNvPr>
          <p:cNvSpPr txBox="1"/>
          <p:nvPr/>
        </p:nvSpPr>
        <p:spPr>
          <a:xfrm>
            <a:off x="-71451" y="559566"/>
            <a:ext cx="8561400" cy="7709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1" dirty="0">
                <a:solidFill>
                  <a:srgbClr val="FFFFFF"/>
                </a:solidFill>
              </a:rPr>
              <a:t>Mika Music School Case Study</a:t>
            </a:r>
            <a:endParaRPr lang="en-US" sz="3600" b="1" i="0" u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DEC3A-CE42-4D25-870D-9A4695E0848C}"/>
              </a:ext>
            </a:extLst>
          </p:cNvPr>
          <p:cNvSpPr txBox="1"/>
          <p:nvPr/>
        </p:nvSpPr>
        <p:spPr>
          <a:xfrm>
            <a:off x="466581" y="1936369"/>
            <a:ext cx="7757652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2450" lvl="1">
              <a:lnSpc>
                <a:spcPct val="150000"/>
              </a:lnSpc>
            </a:pPr>
            <a:endParaRPr lang="en-AU" sz="2000" dirty="0"/>
          </a:p>
          <a:p>
            <a:pPr marL="552450" lvl="1">
              <a:lnSpc>
                <a:spcPct val="150000"/>
              </a:lnSpc>
            </a:pPr>
            <a:endParaRPr lang="en-AU" sz="2000" dirty="0"/>
          </a:p>
          <a:p>
            <a:pPr marL="8953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000" dirty="0"/>
          </a:p>
          <a:p>
            <a:pPr>
              <a:lnSpc>
                <a:spcPct val="150000"/>
              </a:lnSpc>
            </a:pPr>
            <a:r>
              <a:rPr lang="en-AU" sz="2000" dirty="0"/>
              <a:t>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7646DB-5511-47EA-BA81-23692D2C1D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21368" y="65113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371E4A-6AAE-4B36-9542-B159C37A653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Shape 169">
            <a:extLst>
              <a:ext uri="{FF2B5EF4-FFF2-40B4-BE49-F238E27FC236}">
                <a16:creationId xmlns:a16="http://schemas.microsoft.com/office/drawing/2014/main" id="{38208F66-9073-467E-905C-52A3843D2AA9}"/>
              </a:ext>
            </a:extLst>
          </p:cNvPr>
          <p:cNvSpPr txBox="1"/>
          <p:nvPr/>
        </p:nvSpPr>
        <p:spPr>
          <a:xfrm>
            <a:off x="1848554" y="1721334"/>
            <a:ext cx="4993706" cy="77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2437" lvl="0" algn="ctr" rtl="0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lang="en-AU" sz="4000" b="1" dirty="0">
                <a:solidFill>
                  <a:srgbClr val="0000CC"/>
                </a:solidFill>
              </a:rPr>
              <a:t>Team Activity</a:t>
            </a:r>
            <a:endParaRPr lang="en-AU" sz="2000" b="1" dirty="0">
              <a:solidFill>
                <a:srgbClr val="0000CC"/>
              </a:solidFill>
            </a:endParaRPr>
          </a:p>
          <a:p>
            <a:pPr marL="909637" lvl="0" indent="-457200" rtl="0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AutoNum type="arabicPeriod"/>
            </a:pPr>
            <a:endParaRPr lang="en-AU" sz="2000" b="1" dirty="0">
              <a:solidFill>
                <a:srgbClr val="0000CC"/>
              </a:solidFill>
            </a:endParaRPr>
          </a:p>
          <a:p>
            <a:pPr marL="452437" lvl="0" algn="ctr" rtl="0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endParaRPr lang="en-AU" sz="4000" b="1" dirty="0">
              <a:solidFill>
                <a:srgbClr val="0000CC"/>
              </a:solidFill>
            </a:endParaRPr>
          </a:p>
          <a:p>
            <a:pPr marL="452437" lvl="0" algn="ctr" rtl="0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endParaRPr lang="en-AU" sz="4000" b="1" dirty="0">
              <a:solidFill>
                <a:srgbClr val="0000C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5E0CC-6C20-4138-8FE8-1AC9BDC19FD5}"/>
              </a:ext>
            </a:extLst>
          </p:cNvPr>
          <p:cNvSpPr txBox="1"/>
          <p:nvPr/>
        </p:nvSpPr>
        <p:spPr>
          <a:xfrm>
            <a:off x="919767" y="2883103"/>
            <a:ext cx="7533410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Based on your project plan and the IT solution being developed for Mika Music School,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Construct a Gantt Chart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Construct a Resource Load Chart</a:t>
            </a:r>
          </a:p>
          <a:p>
            <a:pPr algn="ctr">
              <a:lnSpc>
                <a:spcPct val="150000"/>
              </a:lnSpc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3008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">
            <a:extLst>
              <a:ext uri="{FF2B5EF4-FFF2-40B4-BE49-F238E27FC236}">
                <a16:creationId xmlns:a16="http://schemas.microsoft.com/office/drawing/2014/main" id="{BD846EA8-8A1C-475B-AEE2-32A988555D5A}"/>
              </a:ext>
            </a:extLst>
          </p:cNvPr>
          <p:cNvSpPr txBox="1"/>
          <p:nvPr/>
        </p:nvSpPr>
        <p:spPr>
          <a:xfrm>
            <a:off x="438630" y="1574119"/>
            <a:ext cx="8493616" cy="4825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</a:pPr>
            <a:r>
              <a:rPr lang="en-AU"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In your teams: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261001" y="502906"/>
            <a:ext cx="8574000" cy="744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lvl="0" algn="r">
              <a:buClr>
                <a:srgbClr val="FFFFFF"/>
              </a:buClr>
              <a:buSzPct val="25000"/>
              <a:defRPr/>
            </a:pPr>
            <a:r>
              <a:rPr kumimoji="0" lang="en-AU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Team Activity – Mika</a:t>
            </a:r>
            <a:r>
              <a:rPr kumimoji="0" lang="en-AU" sz="36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Music School</a:t>
            </a:r>
            <a:r>
              <a:rPr kumimoji="0" lang="en-AU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5A9CAF-F98A-41F5-9CE5-AFCE409AC8F7}"/>
              </a:ext>
            </a:extLst>
          </p:cNvPr>
          <p:cNvSpPr/>
          <p:nvPr/>
        </p:nvSpPr>
        <p:spPr>
          <a:xfrm>
            <a:off x="10878955" y="57461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14AE87-15E8-4A4D-8FBD-B4264AF99CAF}"/>
              </a:ext>
            </a:extLst>
          </p:cNvPr>
          <p:cNvSpPr txBox="1"/>
          <p:nvPr/>
        </p:nvSpPr>
        <p:spPr>
          <a:xfrm>
            <a:off x="407503" y="2149019"/>
            <a:ext cx="832899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000" dirty="0">
                <a:solidFill>
                  <a:schemeClr val="tx1"/>
                </a:solidFill>
              </a:rPr>
              <a:t>Use the Mika Music School case study to complete these exercises: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Revise your WBS (estimate costs, duration, resources)  from last week’s tutorial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 your WBS above to develop a Gantt Chart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Develop a Resource Loading and Levelling Chart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Discuss your work with your Tutor  / also upload on Trello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000" b="1" i="1" dirty="0">
                <a:solidFill>
                  <a:srgbClr val="0000CC"/>
                </a:solidFill>
              </a:rPr>
              <a:t>Note:  Key learning for this week’s tutorial are likely to be in the final exams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0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949" y="405013"/>
            <a:ext cx="8704163" cy="983948"/>
          </a:xfrm>
        </p:spPr>
        <p:txBody>
          <a:bodyPr/>
          <a:lstStyle/>
          <a:p>
            <a:pPr algn="ctr"/>
            <a:r>
              <a:rPr lang="en-US" sz="3200" b="1" dirty="0"/>
              <a:t>Example of WBS from Last Week Tutorial</a:t>
            </a:r>
            <a:endParaRPr lang="en-AU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4841A-5869-4C7C-9FA1-E9B6EDF07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91" y="1561250"/>
            <a:ext cx="5404540" cy="3110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B53910-4BED-4360-A55C-315A5038F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496" y="4359162"/>
            <a:ext cx="4295977" cy="24210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55DE24-E5F1-4BBA-B296-FC187A1C1E45}"/>
              </a:ext>
            </a:extLst>
          </p:cNvPr>
          <p:cNvCxnSpPr>
            <a:cxnSpLocks/>
          </p:cNvCxnSpPr>
          <p:nvPr/>
        </p:nvCxnSpPr>
        <p:spPr>
          <a:xfrm>
            <a:off x="1469166" y="2242686"/>
            <a:ext cx="3266463" cy="3054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E513BBD-5EBD-4DAC-A97A-2ADCD5AC0CFF}"/>
              </a:ext>
            </a:extLst>
          </p:cNvPr>
          <p:cNvCxnSpPr>
            <a:cxnSpLocks/>
          </p:cNvCxnSpPr>
          <p:nvPr/>
        </p:nvCxnSpPr>
        <p:spPr>
          <a:xfrm>
            <a:off x="3283808" y="5061179"/>
            <a:ext cx="4391026" cy="562828"/>
          </a:xfrm>
          <a:prstGeom prst="bentConnector3">
            <a:avLst>
              <a:gd name="adj1" fmla="val 3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8F6194E-2CCE-4D05-A7D4-25F388D20865}"/>
              </a:ext>
            </a:extLst>
          </p:cNvPr>
          <p:cNvSpPr/>
          <p:nvPr/>
        </p:nvSpPr>
        <p:spPr>
          <a:xfrm>
            <a:off x="7885825" y="5240081"/>
            <a:ext cx="249382" cy="3839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498D7CFE-CBD1-4200-BDD5-A433DED067A4}"/>
              </a:ext>
            </a:extLst>
          </p:cNvPr>
          <p:cNvSpPr/>
          <p:nvPr/>
        </p:nvSpPr>
        <p:spPr>
          <a:xfrm>
            <a:off x="5906320" y="1796296"/>
            <a:ext cx="3199198" cy="1931638"/>
          </a:xfrm>
          <a:prstGeom prst="cloud">
            <a:avLst/>
          </a:prstGeom>
          <a:solidFill>
            <a:srgbClr val="FFFFFF"/>
          </a:solidFill>
          <a:ln w="57150" cap="flat" cmpd="sng" algn="ctr">
            <a:solidFill>
              <a:srgbClr val="FF80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Revise </a:t>
            </a:r>
            <a:r>
              <a:rPr lang="en-AU" sz="1800" dirty="0">
                <a:solidFill>
                  <a:srgbClr val="000000">
                    <a:lumMod val="65000"/>
                    <a:lumOff val="35000"/>
                  </a:srgbClr>
                </a:solidFill>
                <a:ea typeface="+mn-ea"/>
              </a:rPr>
              <a:t>what you did last week.  Then create a Gantt Chart</a:t>
            </a:r>
            <a:endParaRPr kumimoji="0" lang="en-AU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96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284150" y="521674"/>
            <a:ext cx="8574000" cy="7743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Homework  (To be completed)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C1EC1-0828-4CB9-9EC7-7758180C1E4F}"/>
              </a:ext>
            </a:extLst>
          </p:cNvPr>
          <p:cNvSpPr txBox="1"/>
          <p:nvPr/>
        </p:nvSpPr>
        <p:spPr>
          <a:xfrm>
            <a:off x="301151" y="2028616"/>
            <a:ext cx="85399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AU" sz="1800" b="1" dirty="0"/>
              <a:t>1.  </a:t>
            </a: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Read</a:t>
            </a:r>
          </a:p>
          <a:p>
            <a:pPr marL="534988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dirty="0"/>
              <a:t>Prince2 Guide – Section on Project Governance:  </a:t>
            </a:r>
            <a:r>
              <a:rPr lang="en-AU" sz="1800" dirty="0">
                <a:solidFill>
                  <a:srgbClr val="4E67C8"/>
                </a:solidFill>
              </a:rPr>
              <a:t>(</a:t>
            </a:r>
            <a:r>
              <a:rPr lang="en-AU" sz="1800" dirty="0">
                <a:solidFill>
                  <a:srgbClr val="4E67C8"/>
                </a:solidFill>
                <a:hlinkClick r:id="rId3"/>
              </a:rPr>
              <a:t>http://prince2.wiki/Processes</a:t>
            </a:r>
            <a:r>
              <a:rPr lang="en-AU" sz="1800" dirty="0">
                <a:solidFill>
                  <a:srgbClr val="4E67C8"/>
                </a:solidFill>
              </a:rPr>
              <a:t>)</a:t>
            </a:r>
            <a:endParaRPr lang="en-AU" sz="1050" dirty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AU" sz="1800" dirty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en-AU" sz="1800" b="1" dirty="0"/>
              <a:t>Assessment 3 – Submissions. </a:t>
            </a:r>
          </a:p>
          <a:p>
            <a:pPr marL="534988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dirty="0"/>
              <a:t>Presentation Slides - Due on Friday, 9</a:t>
            </a:r>
            <a:r>
              <a:rPr lang="en-AU" sz="1800" baseline="30000" dirty="0"/>
              <a:t>th</a:t>
            </a:r>
            <a:r>
              <a:rPr lang="en-AU" sz="1800" dirty="0"/>
              <a:t> October 2020 @ 11:59pm</a:t>
            </a:r>
          </a:p>
          <a:p>
            <a:pPr marL="534988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dirty="0"/>
              <a:t>Team’s Present in their Week 12 tutorials (12</a:t>
            </a:r>
            <a:r>
              <a:rPr lang="en-AU" sz="1800" baseline="30000" dirty="0"/>
              <a:t>th</a:t>
            </a:r>
            <a:r>
              <a:rPr lang="en-AU" sz="1800" dirty="0"/>
              <a:t> – 16</a:t>
            </a:r>
            <a:r>
              <a:rPr lang="en-AU" sz="1800" baseline="30000" dirty="0"/>
              <a:t>th</a:t>
            </a:r>
            <a:r>
              <a:rPr lang="en-AU" sz="1800" dirty="0"/>
              <a:t> October 2020)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87468-CA3F-4A0B-94EA-F25DC78567F4}"/>
              </a:ext>
            </a:extLst>
          </p:cNvPr>
          <p:cNvSpPr txBox="1"/>
          <p:nvPr/>
        </p:nvSpPr>
        <p:spPr>
          <a:xfrm>
            <a:off x="779641" y="5805530"/>
            <a:ext cx="7270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i="1" dirty="0">
                <a:solidFill>
                  <a:srgbClr val="C00000"/>
                </a:solidFill>
              </a:rPr>
              <a:t>Reading Material (DSDM Guide &amp; Prince2 Guide) – are on blackboard</a:t>
            </a:r>
          </a:p>
        </p:txBody>
      </p:sp>
    </p:spTree>
    <p:extLst>
      <p:ext uri="{BB962C8B-B14F-4D97-AF65-F5344CB8AC3E}">
        <p14:creationId xmlns:p14="http://schemas.microsoft.com/office/powerpoint/2010/main" val="318323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/>
        </p:nvSpPr>
        <p:spPr>
          <a:xfrm>
            <a:off x="284150" y="630225"/>
            <a:ext cx="8574000" cy="534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1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Close / Wrap Up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1667289" y="2541372"/>
            <a:ext cx="5035169" cy="236330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41325" indent="-441325" algn="ctr">
              <a:lnSpc>
                <a:spcPct val="90000"/>
              </a:lnSpc>
              <a:buClr>
                <a:srgbClr val="000000"/>
              </a:buClr>
              <a:buSzPct val="25000"/>
            </a:pPr>
            <a:r>
              <a:rPr lang="en-US" sz="2400" b="1" dirty="0">
                <a:solidFill>
                  <a:srgbClr val="0000CC"/>
                </a:solidFill>
              </a:rPr>
              <a:t>I look forward to your contributions next week</a:t>
            </a:r>
          </a:p>
          <a:p>
            <a:pPr marL="441325" indent="-441325" algn="ctr">
              <a:lnSpc>
                <a:spcPct val="90000"/>
              </a:lnSpc>
              <a:buClr>
                <a:srgbClr val="000000"/>
              </a:buClr>
              <a:buSzPct val="25000"/>
            </a:pPr>
            <a:endParaRPr lang="en-US" sz="2400" b="1" dirty="0">
              <a:solidFill>
                <a:srgbClr val="0000CC"/>
              </a:solidFill>
            </a:endParaRPr>
          </a:p>
          <a:p>
            <a:pPr marL="441325" marR="0" lvl="0" indent="-44132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2400" b="1" dirty="0">
              <a:solidFill>
                <a:srgbClr val="0000CC"/>
              </a:solidFill>
            </a:endParaRPr>
          </a:p>
          <a:p>
            <a:pPr marL="441325" marR="0" lvl="0" indent="-44132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dirty="0">
                <a:solidFill>
                  <a:srgbClr val="0000CC"/>
                </a:solidFill>
              </a:rPr>
              <a:t>Thank you for your participation.</a:t>
            </a:r>
          </a:p>
          <a:p>
            <a:pPr marL="441325" marR="0" lvl="0" indent="-44132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F0D3E-BFA2-4D65-A55D-4566E798E71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1371E4A-6AAE-4B36-9542-B159C37A65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514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1426034" y="497491"/>
            <a:ext cx="6291931" cy="7743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1" dirty="0">
                <a:solidFill>
                  <a:srgbClr val="FFFFFF"/>
                </a:solidFill>
              </a:rPr>
              <a:t>Recap of Week 10 Tutorial</a:t>
            </a:r>
            <a:endParaRPr lang="en-US" sz="3600" b="1" i="0" u="none" strike="noStrike" cap="none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2683" y="1618538"/>
            <a:ext cx="8145467" cy="276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Product Breakdown Structure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Work Breakdown Structure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Questions / Queries regarding Assessment 2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Group Activity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71DA68-182D-4ABB-B2C7-FE06242A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891" y="4004947"/>
            <a:ext cx="3234090" cy="22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1400153" y="512240"/>
            <a:ext cx="6343693" cy="7743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1" dirty="0">
                <a:solidFill>
                  <a:srgbClr val="FFFFFF"/>
                </a:solidFill>
              </a:rPr>
              <a:t>Today’s Learning Outcome</a:t>
            </a:r>
            <a:endParaRPr lang="en-US" sz="3600" b="1" i="0" u="none" strike="noStrike" cap="none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8531" y="1911443"/>
            <a:ext cx="63436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Gantt Chart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Project Resource Management Technique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Questions / Queries regarding </a:t>
            </a:r>
            <a:r>
              <a:rPr lang="en-US" sz="2000" b="1" dirty="0"/>
              <a:t>Assessment 3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Team Activity – Mika Music School</a:t>
            </a:r>
          </a:p>
          <a:p>
            <a:pPr lvl="3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688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sz="3600" b="1" dirty="0"/>
              <a:t>Scheduling with Gantt Charts</a:t>
            </a:r>
            <a:endParaRPr lang="en-AU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50000" b="33198"/>
          <a:stretch/>
        </p:blipFill>
        <p:spPr>
          <a:xfrm>
            <a:off x="73480" y="2162170"/>
            <a:ext cx="9070520" cy="340837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4389" y="1474216"/>
            <a:ext cx="8860074" cy="45831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Establish a timeline.				</a:t>
            </a:r>
            <a:r>
              <a:rPr lang="en-US" sz="2400" dirty="0">
                <a:solidFill>
                  <a:schemeClr val="tx1"/>
                </a:solidFill>
              </a:rPr>
              <a:t>MS Project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AU" sz="2400" dirty="0"/>
              <a:t>Left hand side is the tabular form of the WBS.</a:t>
            </a:r>
          </a:p>
          <a:p>
            <a:r>
              <a:rPr lang="en-AU" sz="2400" dirty="0"/>
              <a:t>Right hand side is the Gantt Chart of the Project. </a:t>
            </a:r>
          </a:p>
          <a:p>
            <a:r>
              <a:rPr lang="en-AU" sz="2400" dirty="0"/>
              <a:t>(Critical Path (CP) tasks in red, Non-critical path tasks in blue).</a:t>
            </a:r>
          </a:p>
          <a:p>
            <a:r>
              <a:rPr lang="en-AU" sz="2400" dirty="0"/>
              <a:t>   </a:t>
            </a:r>
          </a:p>
          <a:p>
            <a:endParaRPr lang="en-AU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10BD9D2-EA97-4CA8-9436-0F441EA5F481}"/>
              </a:ext>
            </a:extLst>
          </p:cNvPr>
          <p:cNvSpPr txBox="1">
            <a:spLocks/>
          </p:cNvSpPr>
          <p:nvPr/>
        </p:nvSpPr>
        <p:spPr>
          <a:xfrm>
            <a:off x="8601364" y="6516600"/>
            <a:ext cx="542636" cy="2760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 Sans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 Sans"/>
                <a:ea typeface="Merriweather Sans"/>
                <a:cs typeface="Merriweather Sans"/>
                <a:sym typeface="Merriweather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Merriweather Sans"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295326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52959" y="434642"/>
            <a:ext cx="6638082" cy="983948"/>
          </a:xfrm>
        </p:spPr>
        <p:txBody>
          <a:bodyPr/>
          <a:lstStyle/>
          <a:p>
            <a:r>
              <a:rPr lang="en-AU" sz="3600" b="1" dirty="0"/>
              <a:t>Resources and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9920" y="1574800"/>
            <a:ext cx="2391200" cy="4583113"/>
          </a:xfrm>
        </p:spPr>
        <p:txBody>
          <a:bodyPr/>
          <a:lstStyle/>
          <a:p>
            <a:r>
              <a:rPr lang="en-US" sz="2400" u="sng" dirty="0"/>
              <a:t>Example: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Resource </a:t>
            </a:r>
          </a:p>
          <a:p>
            <a:r>
              <a:rPr lang="en-US" sz="2400" dirty="0"/>
              <a:t>Usage </a:t>
            </a:r>
          </a:p>
          <a:p>
            <a:r>
              <a:rPr lang="en-US" sz="2400" dirty="0"/>
              <a:t>Table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Resource </a:t>
            </a:r>
          </a:p>
          <a:p>
            <a:r>
              <a:rPr lang="en-US" sz="2400" dirty="0"/>
              <a:t>Chart</a:t>
            </a:r>
            <a:endParaRPr lang="en-AU" sz="2400" dirty="0"/>
          </a:p>
        </p:txBody>
      </p:sp>
      <p:pic>
        <p:nvPicPr>
          <p:cNvPr id="2050" name="Picture 2" descr="Split view in Microsoft Project 20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120" y="1470660"/>
            <a:ext cx="6111875" cy="481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F0C7D22-B59B-4B3C-AA64-A0A617282208}"/>
              </a:ext>
            </a:extLst>
          </p:cNvPr>
          <p:cNvSpPr txBox="1">
            <a:spLocks/>
          </p:cNvSpPr>
          <p:nvPr/>
        </p:nvSpPr>
        <p:spPr>
          <a:xfrm>
            <a:off x="8601364" y="6516600"/>
            <a:ext cx="542636" cy="2760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 Sans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 Sans"/>
                <a:ea typeface="Merriweather Sans"/>
                <a:cs typeface="Merriweather Sans"/>
                <a:sym typeface="Merriweather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Merriweather Sans"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429237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resource levelling problem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51" b="22363"/>
          <a:stretch/>
        </p:blipFill>
        <p:spPr bwMode="auto">
          <a:xfrm>
            <a:off x="1296895" y="1388961"/>
            <a:ext cx="7847106" cy="210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07468" y="484942"/>
            <a:ext cx="4529063" cy="811100"/>
          </a:xfrm>
        </p:spPr>
        <p:txBody>
          <a:bodyPr/>
          <a:lstStyle/>
          <a:p>
            <a:r>
              <a:rPr lang="en-AU" sz="3600" b="1" dirty="0"/>
              <a:t>Resource Levelling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9467" y="1574800"/>
            <a:ext cx="8754533" cy="458311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Benefits</a:t>
            </a:r>
          </a:p>
          <a:p>
            <a:r>
              <a:rPr lang="en-US" sz="2400" dirty="0"/>
              <a:t>More constant, uniform and consistent use of resources:</a:t>
            </a:r>
          </a:p>
          <a:p>
            <a:pPr lvl="1"/>
            <a:r>
              <a:rPr lang="en-US" sz="2400" dirty="0"/>
              <a:t>requires less management.</a:t>
            </a:r>
          </a:p>
          <a:p>
            <a:pPr lvl="1"/>
            <a:r>
              <a:rPr lang="en-US" sz="2400" dirty="0"/>
              <a:t>enables just-in-time inventory policy for expensive resources.</a:t>
            </a:r>
          </a:p>
          <a:p>
            <a:pPr lvl="1"/>
            <a:r>
              <a:rPr lang="en-US" sz="2400" dirty="0"/>
              <a:t>results in fewer problems for project personnel and accounting department.</a:t>
            </a:r>
          </a:p>
          <a:p>
            <a:pPr lvl="1"/>
            <a:r>
              <a:rPr lang="en-US" sz="2400" dirty="0"/>
              <a:t>improves morale.</a:t>
            </a:r>
            <a:endParaRPr lang="en-AU" sz="24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CCF46DC-62A8-43A0-A40E-43B7D566EB31}"/>
              </a:ext>
            </a:extLst>
          </p:cNvPr>
          <p:cNvSpPr txBox="1">
            <a:spLocks/>
          </p:cNvSpPr>
          <p:nvPr/>
        </p:nvSpPr>
        <p:spPr>
          <a:xfrm>
            <a:off x="8601364" y="6516600"/>
            <a:ext cx="542636" cy="2760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 Sans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 Sans"/>
                <a:ea typeface="Merriweather Sans"/>
                <a:cs typeface="Merriweather Sans"/>
                <a:sym typeface="Merriweather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Merriweather Sans"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360429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 dirty="0"/>
              <a:t>Example: Project with 6 tasks (U to Z)</a:t>
            </a:r>
          </a:p>
          <a:p>
            <a:r>
              <a:rPr lang="en-AU" sz="2400" b="1" dirty="0"/>
              <a:t>Use a network diagram to determine the Critical Path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3149" y="2256281"/>
            <a:ext cx="360373" cy="25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65515" y="1537980"/>
          <a:ext cx="4936282" cy="2470132"/>
        </p:xfrm>
        <a:graphic>
          <a:graphicData uri="http://schemas.openxmlformats.org/drawingml/2006/table">
            <a:tbl>
              <a:tblPr/>
              <a:tblGrid>
                <a:gridCol w="272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6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02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2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ID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Task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Pred.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Expected Time (ET)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ES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EF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LS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LF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Slack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Resource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(R</a:t>
                      </a:r>
                      <a:r>
                        <a:rPr lang="en-AU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Z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 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Y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Z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5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5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X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Z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7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W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Y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5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5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7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5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V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W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U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V, X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69215" y="1767245"/>
            <a:ext cx="2954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Week 10 Lecture covered Critical Path technique.</a:t>
            </a:r>
          </a:p>
          <a:p>
            <a:endParaRPr lang="en-AU" sz="1600" dirty="0"/>
          </a:p>
          <a:p>
            <a:r>
              <a:rPr lang="en-AU" sz="1600" dirty="0"/>
              <a:t>For this example, the Critical Path: Z, Y, W, V, U</a:t>
            </a:r>
          </a:p>
          <a:p>
            <a:endParaRPr lang="en-AU" sz="1600" dirty="0"/>
          </a:p>
          <a:p>
            <a:r>
              <a:rPr lang="en-AU" sz="1600" dirty="0"/>
              <a:t>This example is used to demonstrate resource levelling.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6" y="4418058"/>
            <a:ext cx="7968600" cy="1905114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1AA4343-2C46-4365-B0DE-F345E83800BB}"/>
              </a:ext>
            </a:extLst>
          </p:cNvPr>
          <p:cNvSpPr txBox="1">
            <a:spLocks/>
          </p:cNvSpPr>
          <p:nvPr/>
        </p:nvSpPr>
        <p:spPr>
          <a:xfrm>
            <a:off x="8601364" y="6516600"/>
            <a:ext cx="542636" cy="2760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 Sans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 Sans"/>
                <a:ea typeface="Merriweather Sans"/>
                <a:cs typeface="Merriweather Sans"/>
                <a:sym typeface="Merriweather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Merriweather Sans"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6238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 dirty="0"/>
              <a:t>Example: Project with 6 tasks (U to Z)</a:t>
            </a:r>
          </a:p>
          <a:p>
            <a:pPr algn="ctr"/>
            <a:r>
              <a:rPr lang="en-AU" sz="2800" b="1" dirty="0"/>
              <a:t>Create a Resource loading chart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3149" y="2256281"/>
            <a:ext cx="360373" cy="25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597828"/>
            <a:ext cx="9127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Initially schedule all tasks to commence at early start (ES)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Resource (R</a:t>
            </a:r>
            <a:r>
              <a:rPr lang="en-AU" sz="2000" baseline="-25000" dirty="0"/>
              <a:t>1</a:t>
            </a:r>
            <a:r>
              <a:rPr lang="en-AU" sz="2000" dirty="0"/>
              <a:t>) loading chart shows peak of 9 on days 6 and 7.  </a:t>
            </a:r>
          </a:p>
          <a:p>
            <a:r>
              <a:rPr lang="en-AU" sz="2000" dirty="0"/>
              <a:t>  	       </a:t>
            </a:r>
          </a:p>
          <a:p>
            <a:r>
              <a:rPr lang="en-AU" sz="2000" dirty="0"/>
              <a:t>	       Questions:	Is this an issue?</a:t>
            </a:r>
          </a:p>
          <a:p>
            <a:r>
              <a:rPr lang="en-AU" sz="2000" dirty="0"/>
              <a:t>			If the resource R</a:t>
            </a:r>
            <a:r>
              <a:rPr lang="en-AU" sz="2000" baseline="-25000" dirty="0"/>
              <a:t>1 </a:t>
            </a:r>
            <a:r>
              <a:rPr lang="en-AU" sz="2000" dirty="0"/>
              <a:t>was Business Analysts (BA’s)?</a:t>
            </a:r>
          </a:p>
          <a:p>
            <a:r>
              <a:rPr lang="en-AU" sz="2000" dirty="0"/>
              <a:t>			If you only had 7 BA’s what then?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8317" y="1581531"/>
          <a:ext cx="3761787" cy="2470132"/>
        </p:xfrm>
        <a:graphic>
          <a:graphicData uri="http://schemas.openxmlformats.org/drawingml/2006/table">
            <a:tbl>
              <a:tblPr/>
              <a:tblGrid>
                <a:gridCol w="272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0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2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ID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Task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Expected Time (ET)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ES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LF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Slack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Resource</a:t>
                      </a:r>
                    </a:p>
                    <a:p>
                      <a:pPr algn="ctr" rtl="0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(R</a:t>
                      </a:r>
                      <a:r>
                        <a:rPr lang="en-AU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Z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Y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5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X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W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5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7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5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V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U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12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u="none" strike="noStrike" dirty="0">
                          <a:effectLst/>
                        </a:rPr>
                        <a:t>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70" t="2795" r="2471" b="4324"/>
          <a:stretch/>
        </p:blipFill>
        <p:spPr>
          <a:xfrm>
            <a:off x="4114800" y="1388961"/>
            <a:ext cx="5029200" cy="3208867"/>
          </a:xfrm>
          <a:prstGeom prst="rect">
            <a:avLst/>
          </a:prstGeom>
        </p:spPr>
      </p:pic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8F8F1D0-9F8B-478F-85F0-1CF5F2DECEAA}"/>
              </a:ext>
            </a:extLst>
          </p:cNvPr>
          <p:cNvSpPr txBox="1">
            <a:spLocks/>
          </p:cNvSpPr>
          <p:nvPr/>
        </p:nvSpPr>
        <p:spPr>
          <a:xfrm>
            <a:off x="8601364" y="6516600"/>
            <a:ext cx="542636" cy="2760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 Sans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 Sans"/>
                <a:ea typeface="Merriweather Sans"/>
                <a:cs typeface="Merriweather Sans"/>
                <a:sym typeface="Merriweather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Merriweather Sans"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71915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3600" b="1" dirty="0"/>
              <a:t>Resource Levelling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7134" y="1574800"/>
            <a:ext cx="8712646" cy="4583113"/>
          </a:xfrm>
        </p:spPr>
        <p:txBody>
          <a:bodyPr/>
          <a:lstStyle/>
          <a:p>
            <a:r>
              <a:rPr lang="en-US" u="sng" dirty="0"/>
              <a:t>Resource levelling heuristic</a:t>
            </a:r>
            <a:r>
              <a:rPr lang="en-US" dirty="0"/>
              <a:t>.</a:t>
            </a:r>
          </a:p>
          <a:p>
            <a:endParaRPr lang="en-US" sz="1200" dirty="0"/>
          </a:p>
          <a:p>
            <a:r>
              <a:rPr lang="en-US" sz="2400" dirty="0"/>
              <a:t>Identify the task to alter in order to level resources. Prioritised rules, start with the task with: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Smallest amount of slack.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Smallest duration.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Lowest ID number - First Come First Served (FCFS).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Greatest number of successor tasks.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Requiring the most resources.</a:t>
            </a:r>
          </a:p>
          <a:p>
            <a:endParaRPr lang="en-AU" sz="800" dirty="0"/>
          </a:p>
          <a:p>
            <a:endParaRPr lang="en-AU" sz="2400" dirty="0"/>
          </a:p>
          <a:p>
            <a:r>
              <a:rPr lang="en-AU" sz="2000" i="1" dirty="0"/>
              <a:t>Heuristic - </a:t>
            </a:r>
            <a:r>
              <a:rPr lang="en-US" sz="2000" i="1" dirty="0"/>
              <a:t>practical method to solve a problem. It is not guaranteed to be</a:t>
            </a:r>
          </a:p>
          <a:p>
            <a:r>
              <a:rPr lang="en-US" sz="2000" i="1" dirty="0"/>
              <a:t>		optimal or perfect, but sufficient for the immediate goals.</a:t>
            </a:r>
            <a:endParaRPr lang="en-AU" sz="2000" i="1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75F004C-37A2-4229-AEAD-BCEDE4AB8E86}"/>
              </a:ext>
            </a:extLst>
          </p:cNvPr>
          <p:cNvSpPr txBox="1">
            <a:spLocks/>
          </p:cNvSpPr>
          <p:nvPr/>
        </p:nvSpPr>
        <p:spPr>
          <a:xfrm>
            <a:off x="8601364" y="6516600"/>
            <a:ext cx="542636" cy="2760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 Sans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 Sans"/>
                <a:ea typeface="Merriweather Sans"/>
                <a:cs typeface="Merriweather Sans"/>
                <a:sym typeface="Merriweather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Merriweather Sans"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232536253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9_Spectrum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55E5928AC4DF42BC27AFA8D5555B69" ma:contentTypeVersion="10" ma:contentTypeDescription="Create a new document." ma:contentTypeScope="" ma:versionID="625e61f378bab02fa96a05870117a38b">
  <xsd:schema xmlns:xsd="http://www.w3.org/2001/XMLSchema" xmlns:xs="http://www.w3.org/2001/XMLSchema" xmlns:p="http://schemas.microsoft.com/office/2006/metadata/properties" xmlns:ns3="8391b590-6598-4ef4-8bcc-f58a357adcb6" targetNamespace="http://schemas.microsoft.com/office/2006/metadata/properties" ma:root="true" ma:fieldsID="a4d149d5cbcfe6d0eff5534cf81bc6c5" ns3:_="">
    <xsd:import namespace="8391b590-6598-4ef4-8bcc-f58a357adc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91b590-6598-4ef4-8bcc-f58a357adc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B904B0-3C16-4D34-B51E-4A9FC3577B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91b590-6598-4ef4-8bcc-f58a357adc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999741-8535-43B4-AE70-65B637567A40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8391b590-6598-4ef4-8bcc-f58a357adcb6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36B7CE4-1F2E-41D6-8B6B-86373FCF7D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7031</TotalTime>
  <Words>928</Words>
  <Application>Microsoft Office PowerPoint</Application>
  <PresentationFormat>On-screen Show (4:3)</PresentationFormat>
  <Paragraphs>334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Merriweather Sans</vt:lpstr>
      <vt:lpstr>Times New Roman</vt:lpstr>
      <vt:lpstr>Arial</vt:lpstr>
      <vt:lpstr>2_Office Theme</vt:lpstr>
      <vt:lpstr>9_Spectrum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 Venkatachalam</dc:creator>
  <cp:lastModifiedBy>MyPc</cp:lastModifiedBy>
  <cp:revision>653</cp:revision>
  <dcterms:modified xsi:type="dcterms:W3CDTF">2020-10-01T05:26:50Z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0x010100A555E5928AC4DF42BC27AFA8D5555B69</vt:lpwstr>
  </property>
</Properties>
</file>