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8" r:id="rId5"/>
    <p:sldId id="289" r:id="rId6"/>
    <p:sldId id="290" r:id="rId7"/>
    <p:sldId id="291" r:id="rId8"/>
    <p:sldId id="292" r:id="rId9"/>
    <p:sldId id="293" r:id="rId10"/>
    <p:sldId id="263" r:id="rId11"/>
    <p:sldId id="294" r:id="rId12"/>
    <p:sldId id="295" r:id="rId13"/>
    <p:sldId id="262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7A0000"/>
    <a:srgbClr val="AF6666"/>
    <a:srgbClr val="3D8C41"/>
    <a:srgbClr val="32A1A6"/>
    <a:srgbClr val="EBEBDD"/>
    <a:srgbClr val="4D4D4D"/>
    <a:srgbClr val="006F83"/>
    <a:srgbClr val="DED8A4"/>
    <a:srgbClr val="969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14" autoAdjust="0"/>
    <p:restoredTop sz="94315" autoAdjust="0"/>
  </p:normalViewPr>
  <p:slideViewPr>
    <p:cSldViewPr snapToGrid="0" showGuides="1">
      <p:cViewPr>
        <p:scale>
          <a:sx n="100" d="100"/>
          <a:sy n="100" d="100"/>
        </p:scale>
        <p:origin x="58" y="22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pPr/>
              <a:t>2/9/2021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=""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=""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=""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=""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=""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=""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=""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=""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=""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=""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=""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=""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=""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=""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=""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=""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=""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=""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=""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=""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=""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=""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=""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=""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=""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=""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=""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=""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=""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=""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=""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=""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=""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=""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=""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=""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=""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=""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=""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=""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=""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=""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=""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=""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=""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=""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=""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=""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=""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=""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=""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=""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=""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=""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=""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=""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=""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=""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=""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=""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=""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=""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=""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=""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=""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=""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=""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=""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=""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=""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=""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F:\FAX\Master%20studije\Digitalna\Video-steganography\video.mk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=""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117623"/>
            <a:ext cx="4021836" cy="2977551"/>
          </a:xfrm>
        </p:spPr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Steganografija</a:t>
            </a:r>
            <a:endParaRPr lang="en-US" dirty="0"/>
          </a:p>
        </p:txBody>
      </p:sp>
      <p:sp>
        <p:nvSpPr>
          <p:cNvPr id="3" name="Tagline">
            <a:extLst>
              <a:ext uri="{FF2B5EF4-FFF2-40B4-BE49-F238E27FC236}">
                <a16:creationId xmlns=""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/>
              <a:t>Student : Sa</a:t>
            </a:r>
            <a:r>
              <a:rPr lang="sr-Latn-RS" sz="2000" dirty="0" smtClean="0"/>
              <a:t>ška Radenkovic</a:t>
            </a:r>
          </a:p>
          <a:p>
            <a:r>
              <a:rPr lang="en-US" sz="2000" dirty="0" smtClean="0"/>
              <a:t>Mentor</a:t>
            </a:r>
            <a:r>
              <a:rPr lang="sr-Latn-RS" sz="2000" dirty="0" smtClean="0"/>
              <a:t>: </a:t>
            </a:r>
            <a:r>
              <a:rPr lang="en-US" sz="2000" dirty="0" smtClean="0"/>
              <a:t>Prof. </a:t>
            </a: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dirty="0" err="1" smtClean="0"/>
              <a:t>Bratislav</a:t>
            </a:r>
            <a:r>
              <a:rPr lang="en-US" sz="2000" dirty="0" smtClean="0"/>
              <a:t> </a:t>
            </a:r>
            <a:r>
              <a:rPr lang="en-US" sz="2000" dirty="0" err="1" smtClean="0"/>
              <a:t>Predić</a:t>
            </a:r>
            <a:endParaRPr lang="en-US" sz="2000" dirty="0"/>
          </a:p>
        </p:txBody>
      </p:sp>
      <p:sp>
        <p:nvSpPr>
          <p:cNvPr id="2" name="Slide Number">
            <a:extLst>
              <a:ext uri="{FF2B5EF4-FFF2-40B4-BE49-F238E27FC236}">
                <a16:creationId xmlns=""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71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Transformacija piksela u parne/neparne</a:t>
            </a:r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746D3BBB-6CF6-48E9-A167-0EB926B60B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0" y="3203258"/>
            <a:ext cx="5703409" cy="31442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/>
              <a:t>Modifikacije se može vršiti nad pikselima slike ili nad kanalima slike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Modifikacija nad pikselima skriva 1bit poruke po pikselu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Modifikacija nad kanalima skriva 3bita po pikselu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Ne vriši se forsiranje određenih bitova – (6. i 7.na primer) 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Menja se vrednost kanala/ piksela za 1 (modifikacija stepena sive)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pri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862"/>
            <a:ext cx="5806440" cy="49683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31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Modifikacija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238" y="1767841"/>
            <a:ext cx="6384362" cy="4366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200" dirty="0" smtClean="0"/>
              <a:t> Korišćenje Huffmanove tehnike za kompresiju: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dirty="0" smtClean="0"/>
              <a:t> </a:t>
            </a:r>
            <a:r>
              <a:rPr lang="sr-Latn-RS" i="1" dirty="0" smtClean="0">
                <a:solidFill>
                  <a:schemeClr val="accent6">
                    <a:lumMod val="75000"/>
                  </a:schemeClr>
                </a:solidFill>
              </a:rPr>
              <a:t>Nivo sigurnosti se povećava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i="1" dirty="0" smtClean="0">
                <a:solidFill>
                  <a:schemeClr val="accent6">
                    <a:lumMod val="75000"/>
                  </a:schemeClr>
                </a:solidFill>
              </a:rPr>
              <a:t> Kapacitet smeštanja podataka se povećava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200" dirty="0" smtClean="0"/>
              <a:t> Korišćenje Henon funkcije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dirty="0" smtClean="0"/>
              <a:t> </a:t>
            </a:r>
            <a:r>
              <a:rPr lang="sr-Latn-RS" i="1" dirty="0" smtClean="0">
                <a:solidFill>
                  <a:schemeClr val="accent6">
                    <a:lumMod val="75000"/>
                  </a:schemeClr>
                </a:solidFill>
              </a:rPr>
              <a:t>Nasumičan izbor bloka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i="1" dirty="0" smtClean="0">
                <a:solidFill>
                  <a:schemeClr val="accent6">
                    <a:lumMod val="75000"/>
                  </a:schemeClr>
                </a:solidFill>
              </a:rPr>
              <a:t> Nasumičan izbor piksela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i="1" dirty="0" smtClean="0">
                <a:solidFill>
                  <a:schemeClr val="accent6">
                    <a:lumMod val="75000"/>
                  </a:schemeClr>
                </a:solidFill>
              </a:rPr>
              <a:t> Povećan stepen sigurnost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modifikaci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647701"/>
            <a:ext cx="6065520" cy="5692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GLM Metod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18" y="1600201"/>
            <a:ext cx="6384362" cy="5410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200" dirty="0" smtClean="0"/>
              <a:t> Izbor piksela koji se modifikuju: </a:t>
            </a:r>
            <a:r>
              <a:rPr lang="sr-Latn-RS" sz="2200" dirty="0" smtClean="0">
                <a:solidFill>
                  <a:srgbClr val="000000"/>
                </a:solidFill>
              </a:rPr>
              <a:t>x + 5%w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izb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4" y="2183048"/>
            <a:ext cx="3924456" cy="203705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98" y="4442461"/>
            <a:ext cx="6384362" cy="5410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200" dirty="0" smtClean="0"/>
              <a:t> Izabrani pikseli se svode na parnu vrednost</a:t>
            </a:r>
            <a:endParaRPr lang="sr-Latn-RS" sz="22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" descr="si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5013910"/>
            <a:ext cx="4290059" cy="1204009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638" y="1150621"/>
            <a:ext cx="5020382" cy="5410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200" dirty="0" smtClean="0"/>
              <a:t> Mapiranje poruke umutar piksela</a:t>
            </a:r>
            <a:endParaRPr lang="sr-Latn-RS" sz="2200" dirty="0" smtClean="0">
              <a:solidFill>
                <a:srgbClr val="000000"/>
              </a:solidFill>
            </a:endParaRP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08" y="1828761"/>
            <a:ext cx="4838206" cy="1143039"/>
          </a:xfrm>
          <a:prstGeom prst="rect">
            <a:avLst/>
          </a:prstGeom>
        </p:spPr>
      </p:pic>
      <p:pic>
        <p:nvPicPr>
          <p:cNvPr id="13" name="Picture 12" descr="algoritam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6720840" y="3117273"/>
            <a:ext cx="3962400" cy="3641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F4F263D-44CF-4256-B0B7-DB7B93D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526096"/>
            <a:ext cx="4152900" cy="1325563"/>
          </a:xfrm>
        </p:spPr>
        <p:txBody>
          <a:bodyPr>
            <a:normAutofit/>
          </a:bodyPr>
          <a:lstStyle/>
          <a:p>
            <a:r>
              <a:rPr lang="sr-Latn-RS" dirty="0" smtClean="0"/>
              <a:t>Implementacija odd/even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9B313DA-1EA5-4F22-AD74-85D6A63426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3997002"/>
          </a:xfrm>
        </p:spPr>
        <p:txBody>
          <a:bodyPr/>
          <a:lstStyle/>
          <a:p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Implementirana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metoda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parne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neparne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distribucije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Distribucija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izvršava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nad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kanalima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Izabrani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dele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kanale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I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unutar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kanala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vrši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mapiranje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vrednosti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poruke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Poruka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predstavljena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binarnom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notacijom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endParaRPr lang="sr-Latn-RS" sz="2000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Video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snimak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deli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frejmove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(30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frejma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sekundi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) u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koje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zatim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umeće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deo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tekstualne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poruke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predstavljene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binarno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Implementacija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izvršena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tako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da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b="1" i="1" dirty="0" smtClean="0">
                <a:solidFill>
                  <a:schemeClr val="accent4">
                    <a:lumMod val="75000"/>
                  </a:schemeClr>
                </a:solidFill>
              </a:rPr>
              <a:t>se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poruka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deli u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blokove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b="1" i="1" dirty="0" smtClean="0">
                <a:solidFill>
                  <a:schemeClr val="accent4">
                    <a:lumMod val="75000"/>
                  </a:schemeClr>
                </a:solidFill>
              </a:rPr>
              <a:t>od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250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karaktera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binarnih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vrednosti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koje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zatim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mapiraju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unutar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jednog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f</a:t>
            </a:r>
            <a:r>
              <a:rPr lang="sr-Latn-RS" sz="2000" b="1" i="1" smtClean="0">
                <a:solidFill>
                  <a:schemeClr val="accent4">
                    <a:lumMod val="75000"/>
                  </a:schemeClr>
                </a:solidFill>
              </a:rPr>
              <a:t>re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jma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koji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ne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uzimaju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u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obzir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za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mapiranje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oni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čije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vrednosti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RGB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kanala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000.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Bitovi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skrivaju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redom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u ne-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nulte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,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mapiranjem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1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bita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1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kanal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(3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bita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poruke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po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pikselu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53277D-7640-45AA-AE6C-D1715F36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video.mk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2385060"/>
            <a:ext cx="4290060" cy="3143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80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F4F263D-44CF-4256-B0B7-DB7B93D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976"/>
            <a:ext cx="3352799" cy="1325563"/>
          </a:xfrm>
        </p:spPr>
        <p:txBody>
          <a:bodyPr>
            <a:normAutofit/>
          </a:bodyPr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9B313DA-1EA5-4F22-AD74-85D6A63426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51044" y="940758"/>
            <a:ext cx="7732396" cy="211812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000" dirty="0" smtClean="0"/>
              <a:t>Tri tipa steganografije: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smtClean="0">
                <a:latin typeface="+mn-lt"/>
              </a:rPr>
              <a:t>Bez stego ključeva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smtClean="0">
                <a:latin typeface="+mn-lt"/>
              </a:rPr>
              <a:t>Privatni stego ključ</a:t>
            </a: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smtClean="0">
                <a:latin typeface="+mn-lt"/>
              </a:rPr>
              <a:t>Privatni i javni stego ključ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000" dirty="0" smtClean="0"/>
              <a:t> </a:t>
            </a:r>
            <a:r>
              <a:rPr lang="en-US" sz="2000" dirty="0" smtClean="0"/>
              <a:t>Tri </a:t>
            </a:r>
            <a:r>
              <a:rPr lang="en-US" sz="2000" dirty="0" err="1" smtClean="0"/>
              <a:t>glavne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karakteristike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steganografija</a:t>
            </a:r>
            <a:r>
              <a:rPr lang="en-US" sz="2000" dirty="0" smtClean="0"/>
              <a:t> </a:t>
            </a:r>
            <a:r>
              <a:rPr lang="en-US" sz="2000" dirty="0" err="1" smtClean="0"/>
              <a:t>mora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ispznjava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sr-Latn-RS" sz="2000" dirty="0" smtClean="0"/>
              <a:t>:</a:t>
            </a:r>
            <a:r>
              <a:rPr lang="en-US" sz="2000" dirty="0" smtClean="0"/>
              <a:t> </a:t>
            </a:r>
            <a:endParaRPr lang="sr-Latn-RS" sz="1800" dirty="0" smtClean="0"/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smtClean="0">
                <a:latin typeface="+mn-lt"/>
              </a:rPr>
              <a:t>S</a:t>
            </a:r>
            <a:r>
              <a:rPr lang="en-US" sz="1800" dirty="0" err="1" smtClean="0">
                <a:latin typeface="+mn-lt"/>
              </a:rPr>
              <a:t>igurnost</a:t>
            </a:r>
            <a:endParaRPr lang="sr-Latn-RS" sz="1800" dirty="0" smtClean="0">
              <a:latin typeface="+mn-lt"/>
            </a:endParaRP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err="1" smtClean="0">
                <a:latin typeface="+mn-lt"/>
              </a:rPr>
              <a:t>K</a:t>
            </a:r>
            <a:r>
              <a:rPr lang="en-US" sz="1800" dirty="0" err="1" smtClean="0">
                <a:latin typeface="+mn-lt"/>
              </a:rPr>
              <a:t>apacitet</a:t>
            </a:r>
            <a:r>
              <a:rPr lang="en-US" sz="1800" dirty="0" smtClean="0">
                <a:latin typeface="+mn-lt"/>
              </a:rPr>
              <a:t> </a:t>
            </a:r>
            <a:endParaRPr lang="sr-Latn-RS" sz="1800" dirty="0" smtClean="0">
              <a:latin typeface="+mn-lt"/>
            </a:endParaRPr>
          </a:p>
          <a:p>
            <a:pPr lvl="1" algn="l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800" dirty="0" smtClean="0">
                <a:latin typeface="+mn-lt"/>
              </a:rPr>
              <a:t>N</a:t>
            </a:r>
            <a:r>
              <a:rPr lang="en-US" sz="1800" dirty="0" err="1" smtClean="0">
                <a:latin typeface="+mn-lt"/>
              </a:rPr>
              <a:t>eprimetnost</a:t>
            </a:r>
            <a:endParaRPr lang="sr-Latn-RS" sz="1800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000" dirty="0" smtClean="0"/>
              <a:t> </a:t>
            </a:r>
            <a:r>
              <a:rPr lang="en-US" sz="2000" dirty="0" err="1" smtClean="0"/>
              <a:t>Korišćenje</a:t>
            </a:r>
            <a:r>
              <a:rPr lang="en-US" sz="2000" dirty="0" smtClean="0"/>
              <a:t> </a:t>
            </a:r>
            <a:r>
              <a:rPr lang="en-US" sz="2000" dirty="0" err="1" smtClean="0"/>
              <a:t>steganografije</a:t>
            </a:r>
            <a:r>
              <a:rPr lang="en-US" sz="2000" dirty="0" smtClean="0"/>
              <a:t> </a:t>
            </a:r>
            <a:r>
              <a:rPr lang="en-US" sz="2000" dirty="0" err="1" smtClean="0"/>
              <a:t>uz</a:t>
            </a:r>
            <a:r>
              <a:rPr lang="en-US" sz="2000" dirty="0" smtClean="0"/>
              <a:t> </a:t>
            </a:r>
            <a:r>
              <a:rPr lang="en-US" sz="2000" dirty="0" err="1" smtClean="0"/>
              <a:t>kriptovanje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r>
              <a:rPr lang="en-US" sz="2000" dirty="0" smtClean="0"/>
              <a:t> </a:t>
            </a:r>
            <a:r>
              <a:rPr lang="en-US" sz="2000" dirty="0" err="1" smtClean="0"/>
              <a:t>smanjuje</a:t>
            </a:r>
            <a:r>
              <a:rPr lang="en-US" sz="2000" dirty="0" smtClean="0"/>
              <a:t> </a:t>
            </a:r>
            <a:r>
              <a:rPr lang="en-US" sz="2000" dirty="0" err="1" smtClean="0"/>
              <a:t>obim</a:t>
            </a:r>
            <a:r>
              <a:rPr lang="en-US" sz="2000" dirty="0" smtClean="0"/>
              <a:t> </a:t>
            </a:r>
            <a:r>
              <a:rPr lang="en-US" sz="2000" dirty="0" err="1" smtClean="0"/>
              <a:t>poruke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skriva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povećava</a:t>
            </a:r>
            <a:r>
              <a:rPr lang="en-US" sz="2000" dirty="0" smtClean="0"/>
              <a:t> </a:t>
            </a:r>
            <a:r>
              <a:rPr lang="en-US" sz="2000" dirty="0" err="1" smtClean="0"/>
              <a:t>nivo</a:t>
            </a:r>
            <a:r>
              <a:rPr lang="en-US" sz="2000" dirty="0" smtClean="0"/>
              <a:t> </a:t>
            </a:r>
            <a:r>
              <a:rPr lang="en-US" sz="2000" dirty="0" err="1" smtClean="0"/>
              <a:t>zaštite</a:t>
            </a:r>
            <a:r>
              <a:rPr lang="en-US" sz="2000" dirty="0" smtClean="0"/>
              <a:t> </a:t>
            </a:r>
            <a:r>
              <a:rPr lang="en-US" sz="2000" dirty="0" err="1" smtClean="0"/>
              <a:t>šifrovanje</a:t>
            </a:r>
            <a:r>
              <a:rPr lang="en-US" sz="2000" dirty="0" smtClean="0"/>
              <a:t> </a:t>
            </a:r>
            <a:r>
              <a:rPr lang="en-US" sz="2000" dirty="0" err="1" smtClean="0"/>
              <a:t>teksta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000" dirty="0" smtClean="0"/>
              <a:t>Najkorišćeniji metod je LSB ali nije bezbedan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sz="2000" dirty="0" smtClean="0"/>
              <a:t>Ostale metode : DWT,DCT, Maskiranje i filtriranje, Parna/Neparna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53277D-7640-45AA-AE6C-D1715F36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80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000623"/>
            <a:ext cx="4422014" cy="1325563"/>
          </a:xfrm>
        </p:spPr>
        <p:txBody>
          <a:bodyPr/>
          <a:lstStyle/>
          <a:p>
            <a:r>
              <a:rPr lang="sr-Latn-RS" dirty="0" smtClean="0"/>
              <a:t>Steganografija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978" y="3774979"/>
            <a:ext cx="4405067" cy="53949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Steganografija</a:t>
            </a:r>
            <a:r>
              <a:rPr lang="en-US" dirty="0" smtClean="0"/>
              <a:t> je </a:t>
            </a:r>
            <a:r>
              <a:rPr lang="en-US" dirty="0" err="1" smtClean="0"/>
              <a:t>umetnost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krije</a:t>
            </a:r>
            <a:r>
              <a:rPr lang="en-US" dirty="0" smtClean="0"/>
              <a:t> </a:t>
            </a:r>
            <a:r>
              <a:rPr lang="en-US" dirty="0" err="1" smtClean="0"/>
              <a:t>postojanje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endParaRPr lang="en-US" dirty="0"/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=""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/>
        </p:blipFill>
        <p:spPr>
          <a:xfrm>
            <a:off x="5508763" y="1631446"/>
            <a:ext cx="731520" cy="731520"/>
          </a:xfr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421650" y="1216827"/>
            <a:ext cx="4955429" cy="539496"/>
          </a:xfrm>
        </p:spPr>
        <p:txBody>
          <a:bodyPr/>
          <a:lstStyle/>
          <a:p>
            <a:r>
              <a:rPr lang="sr-Latn-RS" dirty="0" smtClean="0"/>
              <a:t>Steganografija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370" y="1884604"/>
            <a:ext cx="4955429" cy="386922"/>
          </a:xfrm>
        </p:spPr>
        <p:txBody>
          <a:bodyPr>
            <a:noAutofit/>
          </a:bodyPr>
          <a:lstStyle/>
          <a:p>
            <a:r>
              <a:rPr lang="sr-Latn-RS" sz="1600" dirty="0" smtClean="0"/>
              <a:t>Skrivanje teksta unutar digitalnih medija sa ciljem da niko osim primaoca ne zna za njeno postojanje</a:t>
            </a:r>
            <a:endParaRPr lang="en-US" sz="1600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=""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818" r="6818"/>
          <a:stretch>
            <a:fillRect/>
          </a:stretch>
        </p:blipFill>
        <p:spPr>
          <a:xfrm>
            <a:off x="5508763" y="2908823"/>
            <a:ext cx="731520" cy="731520"/>
          </a:xfr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360690" y="2639933"/>
            <a:ext cx="4955429" cy="539496"/>
          </a:xfrm>
        </p:spPr>
        <p:txBody>
          <a:bodyPr/>
          <a:lstStyle/>
          <a:p>
            <a:r>
              <a:rPr lang="sr-Latn-RS" dirty="0" smtClean="0"/>
              <a:t>Uvod u steganografiju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360690" y="3261990"/>
            <a:ext cx="4955429" cy="386922"/>
          </a:xfrm>
        </p:spPr>
        <p:txBody>
          <a:bodyPr>
            <a:normAutofit/>
          </a:bodyPr>
          <a:lstStyle/>
          <a:p>
            <a:r>
              <a:rPr lang="sr-Latn-RS" sz="1600" dirty="0" smtClean="0"/>
              <a:t>Steganografija i Kriptografija </a:t>
            </a:r>
            <a:endParaRPr lang="en-US" sz="1600" dirty="0"/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=""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6912" r="6912"/>
          <a:stretch>
            <a:fillRect/>
          </a:stretch>
        </p:blipFill>
        <p:spPr>
          <a:xfrm>
            <a:off x="5524003" y="4087140"/>
            <a:ext cx="731520" cy="731520"/>
          </a:xfrm>
        </p:spPr>
      </p:pic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83550" y="3720139"/>
            <a:ext cx="4955429" cy="539496"/>
          </a:xfrm>
        </p:spPr>
        <p:txBody>
          <a:bodyPr/>
          <a:lstStyle/>
          <a:p>
            <a:r>
              <a:rPr lang="sr-Latn-RS" dirty="0" smtClean="0"/>
              <a:t>Istorija steganografije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467370" y="4372676"/>
            <a:ext cx="4955429" cy="386922"/>
          </a:xfrm>
        </p:spPr>
        <p:txBody>
          <a:bodyPr>
            <a:noAutofit/>
          </a:bodyPr>
          <a:lstStyle/>
          <a:p>
            <a:r>
              <a:rPr lang="sr-Latn-RS" sz="1600" b="1" dirty="0" smtClean="0"/>
              <a:t>Steganos</a:t>
            </a:r>
            <a:r>
              <a:rPr lang="sr-Latn-RS" sz="1600" dirty="0" smtClean="0"/>
              <a:t> – Skriveno</a:t>
            </a:r>
          </a:p>
          <a:p>
            <a:r>
              <a:rPr lang="sr-Latn-RS" sz="1600" b="1" dirty="0" smtClean="0"/>
              <a:t>Grafein</a:t>
            </a:r>
            <a:r>
              <a:rPr lang="sr-Latn-RS" sz="1600" dirty="0" smtClean="0"/>
              <a:t> - Pisanje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37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Vrste steganografije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818" y="1564867"/>
            <a:ext cx="7800832" cy="939606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U </a:t>
            </a:r>
            <a:r>
              <a:rPr lang="en-US" sz="2400" dirty="0" err="1" smtClean="0"/>
              <a:t>osnovi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3 </a:t>
            </a:r>
            <a:r>
              <a:rPr lang="en-US" sz="2400" dirty="0" err="1" smtClean="0"/>
              <a:t>vrste</a:t>
            </a:r>
            <a:r>
              <a:rPr lang="en-US" sz="2400" dirty="0" smtClean="0"/>
              <a:t> </a:t>
            </a:r>
            <a:r>
              <a:rPr lang="en-US" sz="2400" dirty="0" err="1" smtClean="0"/>
              <a:t>steganografskih</a:t>
            </a:r>
            <a:r>
              <a:rPr lang="en-US" sz="2400" dirty="0" smtClean="0"/>
              <a:t> </a:t>
            </a:r>
            <a:r>
              <a:rPr lang="en-US" sz="2400" dirty="0" err="1" smtClean="0"/>
              <a:t>protokola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B7E120F-D11D-4226-9448-CBBF8AFF3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139820" y="3924300"/>
            <a:ext cx="2769240" cy="782024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err="1" smtClean="0"/>
              <a:t>Čista</a:t>
            </a:r>
            <a:r>
              <a:rPr lang="en-US" dirty="0" smtClean="0"/>
              <a:t> </a:t>
            </a:r>
            <a:r>
              <a:rPr lang="en-US" dirty="0" err="1" smtClean="0"/>
              <a:t>steganografija</a:t>
            </a:r>
            <a:r>
              <a:rPr lang="en-US" dirty="0" smtClean="0"/>
              <a:t>  Pure 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09340" y="4880324"/>
            <a:ext cx="2926080" cy="1135351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Ne zahteva razmenu šifre – Stego ključ</a:t>
            </a:r>
            <a:r>
              <a:rPr lang="en-US" sz="1800" dirty="0" smtClean="0"/>
              <a:t>.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8882582-7E2D-4036-AE70-5F2600CB54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841995" y="4015740"/>
            <a:ext cx="2926080" cy="682964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600" dirty="0" err="1" smtClean="0"/>
              <a:t>Stgeanografija</a:t>
            </a:r>
            <a:r>
              <a:rPr lang="en-US" sz="1600" dirty="0" smtClean="0"/>
              <a:t> </a:t>
            </a:r>
            <a:r>
              <a:rPr lang="en-US" sz="1600" dirty="0" err="1" smtClean="0"/>
              <a:t>tajnog</a:t>
            </a:r>
            <a:r>
              <a:rPr lang="en-US" sz="1600" dirty="0" smtClean="0"/>
              <a:t> </a:t>
            </a:r>
            <a:r>
              <a:rPr lang="en-US" sz="1600" dirty="0" err="1" smtClean="0"/>
              <a:t>ključa</a:t>
            </a:r>
            <a:r>
              <a:rPr lang="en-US" sz="1600" dirty="0" smtClean="0"/>
              <a:t>  Secret Key </a:t>
            </a:r>
            <a:r>
              <a:rPr lang="en-US" sz="1600" dirty="0" err="1" smtClean="0"/>
              <a:t>Steganography</a:t>
            </a: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49615" y="4849844"/>
            <a:ext cx="2926080" cy="1135351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Tajni</a:t>
            </a:r>
            <a:r>
              <a:rPr lang="en-US" sz="1600" dirty="0" smtClean="0"/>
              <a:t> </a:t>
            </a:r>
            <a:r>
              <a:rPr lang="en-US" sz="1600" dirty="0" err="1" smtClean="0"/>
              <a:t>ključ</a:t>
            </a:r>
            <a:r>
              <a:rPr lang="en-US" sz="1600" dirty="0" smtClean="0"/>
              <a:t> </a:t>
            </a:r>
            <a:r>
              <a:rPr lang="en-US" sz="1600" dirty="0" err="1" smtClean="0"/>
              <a:t>Steganografija</a:t>
            </a:r>
            <a:r>
              <a:rPr lang="en-US" sz="1600" dirty="0" smtClean="0"/>
              <a:t> je </a:t>
            </a:r>
            <a:r>
              <a:rPr lang="en-US" sz="1600" dirty="0" err="1" smtClean="0"/>
              <a:t>definisana</a:t>
            </a:r>
            <a:r>
              <a:rPr lang="en-US" sz="1600" dirty="0" smtClean="0"/>
              <a:t>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steganografski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zahteva</a:t>
            </a:r>
            <a:r>
              <a:rPr lang="en-US" sz="1600" dirty="0" smtClean="0"/>
              <a:t> </a:t>
            </a:r>
            <a:r>
              <a:rPr lang="en-US" sz="1600" dirty="0" err="1" smtClean="0"/>
              <a:t>razmenu</a:t>
            </a:r>
            <a:r>
              <a:rPr lang="en-US" sz="1600" dirty="0" smtClean="0"/>
              <a:t> </a:t>
            </a:r>
            <a:r>
              <a:rPr lang="en-US" sz="1600" dirty="0" err="1" smtClean="0"/>
              <a:t>tajnog</a:t>
            </a:r>
            <a:r>
              <a:rPr lang="en-US" sz="1600" dirty="0" smtClean="0"/>
              <a:t> </a:t>
            </a:r>
            <a:r>
              <a:rPr lang="en-US" sz="1600" dirty="0" err="1" smtClean="0"/>
              <a:t>ključa</a:t>
            </a:r>
            <a:r>
              <a:rPr lang="en-US" sz="1600" dirty="0" smtClean="0"/>
              <a:t> (</a:t>
            </a:r>
            <a:r>
              <a:rPr lang="en-US" sz="1600" dirty="0" err="1" smtClean="0"/>
              <a:t>stego-ključ</a:t>
            </a:r>
            <a:r>
              <a:rPr lang="en-US" sz="1600" dirty="0" smtClean="0"/>
              <a:t>) pre </a:t>
            </a:r>
            <a:r>
              <a:rPr lang="en-US" sz="1600" dirty="0" err="1" smtClean="0"/>
              <a:t>komunikacije</a:t>
            </a:r>
            <a:r>
              <a:rPr lang="sr-Latn-RS" sz="1600" dirty="0" smtClean="0"/>
              <a:t>.</a:t>
            </a:r>
            <a:endParaRPr lang="en-US" sz="16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E1A4D816-16C0-4A8A-8056-74F115345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460350" y="4008120"/>
            <a:ext cx="3099189" cy="713444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600" dirty="0" err="1" smtClean="0"/>
              <a:t>Steganografija</a:t>
            </a:r>
            <a:r>
              <a:rPr lang="en-US" sz="1600" dirty="0" smtClean="0"/>
              <a:t> </a:t>
            </a:r>
            <a:r>
              <a:rPr lang="en-US" sz="1600" dirty="0" err="1" smtClean="0"/>
              <a:t>javnog</a:t>
            </a:r>
            <a:r>
              <a:rPr lang="en-US" sz="1600" dirty="0" smtClean="0"/>
              <a:t> </a:t>
            </a:r>
            <a:r>
              <a:rPr lang="en-US" sz="1600" dirty="0" err="1" smtClean="0"/>
              <a:t>ključa</a:t>
            </a:r>
            <a:r>
              <a:rPr lang="en-US" sz="1600" dirty="0" smtClean="0"/>
              <a:t>  Public Key </a:t>
            </a:r>
            <a:r>
              <a:rPr lang="en-US" sz="1600" dirty="0" err="1" smtClean="0"/>
              <a:t>Steganography</a:t>
            </a:r>
            <a:endParaRPr lang="en-US" sz="1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83211" y="4903184"/>
            <a:ext cx="2926080" cy="1135351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Koristi metod javnog i tajnog ključa.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9FB47C68-DD83-4660-A3F7-9A80A54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 medija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6E5E5C7-7555-4015-B1C4-016362DCACD6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000" dirty="0" smtClean="0"/>
              <a:t>Osnovni oblici steganografije:</a:t>
            </a:r>
            <a:endParaRPr lang="en-US" sz="2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E5CF7060-DDE4-46E6-ADDF-0E274A77A170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279896" y="3829204"/>
            <a:ext cx="2987304" cy="47845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sr-Latn-RS" dirty="0" smtClean="0"/>
              <a:t>Kodiranje tajne poruke u tekstu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4AD33A83-BB99-44F2-B9A1-3A75D28F27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7260" y="4617038"/>
            <a:ext cx="3406140" cy="16085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/>
              <a:t>Kodiranje sa linijskim pomakom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Kodiranje sa pomeranjem reči</a:t>
            </a:r>
          </a:p>
          <a:p>
            <a:pPr>
              <a:lnSpc>
                <a:spcPct val="150000"/>
              </a:lnSpc>
            </a:pPr>
            <a:r>
              <a:rPr lang="sr-Latn-RS" sz="1800" dirty="0" smtClean="0"/>
              <a:t>Kodiranje promenom atributa teksta</a:t>
            </a:r>
            <a:endParaRPr lang="en-US" sz="18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B836FA3C-462C-4955-9E8B-CB08D8B654DC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4389120" y="2964147"/>
            <a:ext cx="3459480" cy="784893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Kodiranje tajnih poruka na slikama/video snimcima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855155FD-EA74-4A20-B163-16990143777C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442460" y="4122420"/>
            <a:ext cx="3276600" cy="1311098"/>
          </a:xfrm>
        </p:spPr>
        <p:txBody>
          <a:bodyPr>
            <a:normAutofit/>
          </a:bodyPr>
          <a:lstStyle/>
          <a:p>
            <a:pPr algn="ctr"/>
            <a:r>
              <a:rPr lang="sr-Latn-RS" sz="2000" dirty="0" smtClean="0"/>
              <a:t>Zasniva se na ograničenoj snazi ljudskog vizuelnog sustema (HSV)</a:t>
            </a:r>
          </a:p>
          <a:p>
            <a:pPr algn="ctr"/>
            <a:r>
              <a:rPr lang="sr-Latn-RS" sz="2000" dirty="0" smtClean="0"/>
              <a:t>LSB,DWT,DCT ...</a:t>
            </a:r>
            <a:endParaRPr lang="en-US" sz="20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980067CE-BD09-4EBD-AFC5-06AAEB89C601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008620" y="1040284"/>
            <a:ext cx="3238500" cy="478453"/>
          </a:xfrm>
        </p:spPr>
        <p:txBody>
          <a:bodyPr>
            <a:noAutofit/>
          </a:bodyPr>
          <a:lstStyle/>
          <a:p>
            <a:pPr algn="ctr"/>
            <a:r>
              <a:rPr lang="sr-Latn-RS" dirty="0" smtClean="0"/>
              <a:t>Kodiranje tajnih poruka u audio snimku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1CC52BBB-4681-486B-B314-634A72E26F4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7993380" y="1828117"/>
            <a:ext cx="3253740" cy="3112371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dirty="0" err="1" smtClean="0"/>
              <a:t>Nisko-bitno</a:t>
            </a:r>
            <a:r>
              <a:rPr lang="en-US" sz="2000" dirty="0" smtClean="0"/>
              <a:t> </a:t>
            </a:r>
            <a:r>
              <a:rPr lang="en-US" sz="2000" dirty="0" err="1" smtClean="0"/>
              <a:t>kodiranje</a:t>
            </a:r>
            <a:r>
              <a:rPr lang="en-US" sz="2000" dirty="0" smtClean="0"/>
              <a:t> - Low-bit encoding</a:t>
            </a:r>
          </a:p>
          <a:p>
            <a:pPr lvl="0" algn="ctr">
              <a:lnSpc>
                <a:spcPct val="150000"/>
              </a:lnSpc>
            </a:pPr>
            <a:r>
              <a:rPr lang="en-US" sz="2000" dirty="0" err="1" smtClean="0"/>
              <a:t>Fazno</a:t>
            </a:r>
            <a:r>
              <a:rPr lang="en-US" sz="2000" dirty="0" smtClean="0"/>
              <a:t> </a:t>
            </a:r>
            <a:r>
              <a:rPr lang="en-US" sz="2000" dirty="0" err="1" smtClean="0"/>
              <a:t>kodiranje</a:t>
            </a:r>
            <a:r>
              <a:rPr lang="en-US" sz="2000" dirty="0" smtClean="0"/>
              <a:t> - Phase-coding </a:t>
            </a:r>
          </a:p>
          <a:p>
            <a:pPr lvl="0" algn="ctr">
              <a:lnSpc>
                <a:spcPct val="150000"/>
              </a:lnSpc>
            </a:pPr>
            <a:r>
              <a:rPr lang="en-US" sz="2000" dirty="0" err="1" smtClean="0"/>
              <a:t>Širenje</a:t>
            </a:r>
            <a:r>
              <a:rPr lang="en-US" sz="2000" dirty="0" smtClean="0"/>
              <a:t> </a:t>
            </a:r>
            <a:r>
              <a:rPr lang="en-US" sz="2000" dirty="0" err="1" smtClean="0"/>
              <a:t>spektra</a:t>
            </a:r>
            <a:r>
              <a:rPr lang="en-US" sz="2000" dirty="0" smtClean="0"/>
              <a:t>  -  Spread spectrum</a:t>
            </a:r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1106F9-F897-4F4D-84ED-2945E2BC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65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F4F263D-44CF-4256-B0B7-DB7B93D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976"/>
            <a:ext cx="3352799" cy="1325563"/>
          </a:xfrm>
        </p:spPr>
        <p:txBody>
          <a:bodyPr>
            <a:normAutofit/>
          </a:bodyPr>
          <a:lstStyle/>
          <a:p>
            <a:r>
              <a:rPr lang="sr-Latn-RS" dirty="0" smtClean="0"/>
              <a:t>Video steganografija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9B313DA-1EA5-4F22-AD74-85D6A63426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45404" y="628338"/>
            <a:ext cx="7046596" cy="2118127"/>
          </a:xfrm>
        </p:spPr>
        <p:txBody>
          <a:bodyPr/>
          <a:lstStyle/>
          <a:p>
            <a:r>
              <a:rPr lang="sr-Latn-RS" sz="2000" dirty="0" smtClean="0"/>
              <a:t>Tehnike video steganografije treba da zadovolje sledeće uslove 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sr-Latn-RS" sz="2000" b="1" dirty="0" smtClean="0"/>
              <a:t>Tajnost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sr-Latn-RS" sz="2000" b="1" dirty="0" smtClean="0"/>
              <a:t>Neprimetnost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sr-Latn-RS" sz="2000" b="1" dirty="0" smtClean="0"/>
              <a:t>Veliki kapacitet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sr-Latn-RS" sz="2000" b="1" dirty="0" smtClean="0"/>
              <a:t>Otpor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sr-Latn-RS" sz="2000" b="1" dirty="0" smtClean="0"/>
              <a:t>Tačno izdvajanje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E6FF25D4-9324-46BC-8A31-2A3CA8B30E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53025" y="3848736"/>
            <a:ext cx="6084888" cy="15485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RS" sz="2000" dirty="0" smtClean="0"/>
              <a:t>Standardni pristupi :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Least significant bit insertion (LSB)</a:t>
            </a:r>
            <a:endParaRPr lang="sr-Latn-RS" sz="20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Masking and filtering</a:t>
            </a:r>
            <a:endParaRPr lang="sr-Latn-RS" sz="20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Redundant Pattern Encoding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 Odd/Even method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53277D-7640-45AA-AE6C-D1715F36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80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647"/>
            <a:ext cx="7685841" cy="39548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78580" y="1097280"/>
            <a:ext cx="4488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200" b="1" dirty="0" smtClean="0">
                <a:solidFill>
                  <a:schemeClr val="bg1"/>
                </a:solidFill>
              </a:rPr>
              <a:t>Osnovni model video steganografije</a:t>
            </a:r>
            <a:endParaRPr lang="en-US" sz="22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4780" y="2263140"/>
            <a:ext cx="428380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/>
              <a:t>Algoritam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umetanja</a:t>
            </a:r>
            <a:r>
              <a:rPr lang="sr-Latn-RS" sz="2400" b="1" dirty="0" smtClean="0"/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Usnos</a:t>
            </a:r>
            <a:r>
              <a:rPr lang="en-US" sz="2400" dirty="0" smtClean="0"/>
              <a:t> video </a:t>
            </a:r>
            <a:r>
              <a:rPr lang="en-US" sz="2400" dirty="0" err="1" smtClean="0"/>
              <a:t>datoteke</a:t>
            </a:r>
            <a:endParaRPr lang="sr-Latn-R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Unos</a:t>
            </a:r>
            <a:r>
              <a:rPr lang="en-US" sz="2400" dirty="0" smtClean="0"/>
              <a:t> </a:t>
            </a:r>
            <a:r>
              <a:rPr lang="en-US" sz="2400" dirty="0" err="1" smtClean="0"/>
              <a:t>teksta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ugrađuje</a:t>
            </a:r>
            <a:endParaRPr lang="sr-Latn-R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Podeliti</a:t>
            </a:r>
            <a:r>
              <a:rPr lang="en-US" sz="2400" dirty="0" smtClean="0"/>
              <a:t> video u </a:t>
            </a:r>
            <a:r>
              <a:rPr lang="en-US" sz="2400" dirty="0" err="1" smtClean="0"/>
              <a:t>frejmove</a:t>
            </a:r>
            <a:endParaRPr lang="sr-Latn-R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Odrediti</a:t>
            </a:r>
            <a:r>
              <a:rPr lang="en-US" sz="2400" dirty="0" smtClean="0"/>
              <a:t> </a:t>
            </a:r>
            <a:r>
              <a:rPr lang="sr-Latn-RS" sz="2400" dirty="0" smtClean="0"/>
              <a:t>piksele za mapiranje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Regenerisanje</a:t>
            </a:r>
            <a:r>
              <a:rPr lang="en-US" sz="2400" dirty="0" smtClean="0"/>
              <a:t> </a:t>
            </a:r>
            <a:r>
              <a:rPr lang="en-US" sz="2400" dirty="0" err="1" smtClean="0"/>
              <a:t>videa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okvira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 LSB tehnika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538" y="3332213"/>
            <a:ext cx="5242160" cy="2481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se </a:t>
            </a:r>
            <a:r>
              <a:rPr lang="en-US" dirty="0" err="1" smtClean="0"/>
              <a:t>skrivaju</a:t>
            </a:r>
            <a:r>
              <a:rPr lang="en-US" dirty="0" smtClean="0"/>
              <a:t> u video </a:t>
            </a:r>
            <a:r>
              <a:rPr lang="en-US" dirty="0" err="1" smtClean="0"/>
              <a:t>datoteci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pomoc</a:t>
            </a:r>
            <a:r>
              <a:rPr lang="en-US" dirty="0" smtClean="0"/>
              <a:t>́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</a:t>
            </a:r>
            <a:r>
              <a:rPr lang="en-US" dirty="0" err="1" smtClean="0"/>
              <a:t>bitnog</a:t>
            </a:r>
            <a:r>
              <a:rPr lang="en-US" dirty="0" smtClean="0"/>
              <a:t> </a:t>
            </a:r>
            <a:r>
              <a:rPr lang="en-US" dirty="0" err="1" smtClean="0"/>
              <a:t>bita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3 </a:t>
            </a:r>
            <a:r>
              <a:rPr lang="en-US" dirty="0" err="1" smtClean="0"/>
              <a:t>bita</a:t>
            </a:r>
            <a:r>
              <a:rPr lang="en-US" dirty="0" smtClean="0"/>
              <a:t> </a:t>
            </a:r>
            <a:r>
              <a:rPr lang="en-US" dirty="0" err="1" smtClean="0"/>
              <a:t>tajne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endParaRPr lang="sr-Latn-R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smtClean="0"/>
              <a:t>LSB </a:t>
            </a:r>
            <a:r>
              <a:rPr lang="en-US" dirty="0" err="1" smtClean="0"/>
              <a:t>tehnikom</a:t>
            </a:r>
            <a:r>
              <a:rPr lang="en-US" dirty="0" smtClean="0"/>
              <a:t> </a:t>
            </a:r>
            <a:r>
              <a:rPr lang="en-US" dirty="0" err="1" smtClean="0"/>
              <a:t>dobija</a:t>
            </a:r>
            <a:r>
              <a:rPr lang="en-US" dirty="0" smtClean="0"/>
              <a:t> se  mala </a:t>
            </a:r>
            <a:r>
              <a:rPr lang="en-US" dirty="0" err="1" smtClean="0"/>
              <a:t>razlika</a:t>
            </a:r>
            <a:r>
              <a:rPr lang="en-US" dirty="0" smtClean="0"/>
              <a:t> u </a:t>
            </a:r>
            <a:r>
              <a:rPr lang="en-US" dirty="0" err="1" smtClean="0"/>
              <a:t>bojama</a:t>
            </a:r>
            <a:r>
              <a:rPr lang="en-US" dirty="0" smtClean="0"/>
              <a:t> video </a:t>
            </a:r>
            <a:r>
              <a:rPr lang="en-US" dirty="0" err="1" smtClean="0"/>
              <a:t>snimka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 descr="LS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53" y="678083"/>
            <a:ext cx="5453187" cy="29614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22820" y="3787140"/>
            <a:ext cx="3566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(00100110 11101000 11001001)</a:t>
            </a:r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(00100111 11001001 11101001)</a:t>
            </a:r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(11001000 00100111 11101001)</a:t>
            </a:r>
            <a:endParaRPr lang="sr-Latn-RS" b="1" dirty="0" smtClean="0">
              <a:solidFill>
                <a:srgbClr val="000000"/>
              </a:solidFill>
            </a:endParaRPr>
          </a:p>
          <a:p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sr-Latn-RS" b="1" dirty="0" smtClean="0">
                <a:solidFill>
                  <a:srgbClr val="000000"/>
                </a:solidFill>
              </a:rPr>
              <a:t>Umetanje poruke </a:t>
            </a:r>
            <a:r>
              <a:rPr lang="en-US" b="1" dirty="0" smtClean="0">
                <a:solidFill>
                  <a:srgbClr val="000000"/>
                </a:solidFill>
              </a:rPr>
              <a:t>1100001</a:t>
            </a:r>
            <a:endParaRPr lang="sr-Latn-RS" b="1" dirty="0" smtClean="0">
              <a:solidFill>
                <a:srgbClr val="000000"/>
              </a:solidFill>
            </a:endParaRPr>
          </a:p>
          <a:p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(0010011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 11101000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 100100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(0010011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 11001000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 110100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sr-Latn-R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(1100100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 00100111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 1101001)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3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919B911-E1C7-456E-8486-42AEC2DB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85" y="774398"/>
            <a:ext cx="7244275" cy="619448"/>
          </a:xfrm>
        </p:spPr>
        <p:txBody>
          <a:bodyPr>
            <a:normAutofit/>
          </a:bodyPr>
          <a:lstStyle/>
          <a:p>
            <a:r>
              <a:rPr lang="sr-Latn-RS" dirty="0" smtClean="0"/>
              <a:t>Metodi video steganografije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2738F0A-BCFB-484B-B7DA-199E69F142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1028700" indent="-1028700" algn="ctr"/>
            <a:r>
              <a:rPr lang="sr-Latn-RS" dirty="0" smtClean="0">
                <a:solidFill>
                  <a:schemeClr val="tx2"/>
                </a:solidFill>
                <a:latin typeface="+mj-lt"/>
              </a:rPr>
              <a:t>II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885731A-F3C3-4B02-BF16-704EEF0F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234" y="4276692"/>
            <a:ext cx="3727766" cy="334918"/>
          </a:xfrm>
        </p:spPr>
        <p:txBody>
          <a:bodyPr>
            <a:noAutofit/>
          </a:bodyPr>
          <a:lstStyle/>
          <a:p>
            <a:r>
              <a:rPr lang="sr-Latn-RS" sz="2400" dirty="0" smtClean="0"/>
              <a:t>Maskiranje i filtriranje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E3E46FC-F5F9-4A10-BB16-EF6F235E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" y="4692262"/>
            <a:ext cx="3566160" cy="1142011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1800" dirty="0" smtClean="0"/>
              <a:t> Izabrani pikseli za ugradnju se prvo obrađuju</a:t>
            </a:r>
          </a:p>
          <a:p>
            <a:pPr>
              <a:buFont typeface="Arial" pitchFamily="34" charset="0"/>
              <a:buChar char="•"/>
            </a:pPr>
            <a:r>
              <a:rPr lang="sr-Latn-RS" sz="1800" dirty="0" smtClean="0"/>
              <a:t> Filteri se koriste za odabir piksela </a:t>
            </a:r>
          </a:p>
          <a:p>
            <a:pPr>
              <a:buFont typeface="Arial" pitchFamily="34" charset="0"/>
              <a:buChar char="•"/>
            </a:pPr>
            <a:r>
              <a:rPr lang="sr-Latn-RS" sz="1800" dirty="0" smtClean="0"/>
              <a:t> Povećan nivo sigurnosti</a:t>
            </a:r>
          </a:p>
          <a:p>
            <a:pPr>
              <a:buFont typeface="Arial" pitchFamily="34" charset="0"/>
              <a:buChar char="•"/>
            </a:pPr>
            <a:r>
              <a:rPr lang="sr-Latn-RS" sz="1800" dirty="0" smtClean="0"/>
              <a:t> Promena osvetljenosti slike</a:t>
            </a:r>
            <a:endParaRPr lang="en-US" sz="18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B444521-A636-4136-A5ED-80B1AED128C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2"/>
                </a:solidFill>
                <a:latin typeface="+mj-lt"/>
              </a:rPr>
              <a:t>III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8EB9393B-E309-45A6-8756-57C51D083CFE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4945660" y="4175760"/>
            <a:ext cx="3466820" cy="428230"/>
          </a:xfrm>
        </p:spPr>
        <p:txBody>
          <a:bodyPr>
            <a:noAutofit/>
          </a:bodyPr>
          <a:lstStyle/>
          <a:p>
            <a:r>
              <a:rPr lang="sr-Latn-RS" sz="2200" dirty="0" smtClean="0"/>
              <a:t>Talasne transformacije</a:t>
            </a:r>
            <a:endParaRPr lang="en-US" sz="2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13E1E37E-D3EE-41DF-9201-3607EE7A6F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105680" y="4753222"/>
            <a:ext cx="3299180" cy="169329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 </a:t>
            </a:r>
            <a:r>
              <a:rPr lang="en-US" sz="1800" dirty="0" smtClean="0"/>
              <a:t>DWT I DCT </a:t>
            </a:r>
            <a:r>
              <a:rPr lang="en-US" sz="1800" dirty="0" err="1" smtClean="0"/>
              <a:t>transformacije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dobro</a:t>
            </a:r>
            <a:r>
              <a:rPr lang="en-US" sz="1800" dirty="0" smtClean="0"/>
              <a:t> </a:t>
            </a:r>
            <a:r>
              <a:rPr lang="en-US" sz="1800" dirty="0" err="1" smtClean="0"/>
              <a:t>poznati</a:t>
            </a:r>
            <a:r>
              <a:rPr lang="en-US" sz="1800" dirty="0" smtClean="0"/>
              <a:t> </a:t>
            </a:r>
            <a:r>
              <a:rPr lang="en-US" sz="1800" dirty="0" err="1" smtClean="0"/>
              <a:t>metodi</a:t>
            </a:r>
            <a:r>
              <a:rPr lang="en-US" sz="1800" dirty="0" smtClean="0"/>
              <a:t> </a:t>
            </a:r>
            <a:r>
              <a:rPr lang="en-US" sz="1800" dirty="0" err="1" smtClean="0"/>
              <a:t>koji</a:t>
            </a:r>
            <a:r>
              <a:rPr lang="en-US" sz="1800" dirty="0" smtClean="0"/>
              <a:t> </a:t>
            </a:r>
            <a:r>
              <a:rPr lang="en-US" sz="1800" dirty="0" err="1" smtClean="0"/>
              <a:t>konvertuju</a:t>
            </a:r>
            <a:r>
              <a:rPr lang="en-US" sz="1800" dirty="0" smtClean="0"/>
              <a:t> </a:t>
            </a:r>
            <a:r>
              <a:rPr lang="en-US" sz="1800" dirty="0" err="1" smtClean="0"/>
              <a:t>digitalne</a:t>
            </a:r>
            <a:r>
              <a:rPr lang="en-US" sz="1800" dirty="0" smtClean="0"/>
              <a:t> </a:t>
            </a:r>
            <a:r>
              <a:rPr lang="en-US" sz="1800" dirty="0" err="1" smtClean="0"/>
              <a:t>podatke</a:t>
            </a:r>
            <a:r>
              <a:rPr lang="en-US" sz="1800" dirty="0" smtClean="0"/>
              <a:t> </a:t>
            </a:r>
            <a:r>
              <a:rPr lang="en-US" sz="1800" dirty="0" err="1" smtClean="0"/>
              <a:t>iz</a:t>
            </a:r>
            <a:r>
              <a:rPr lang="en-US" sz="1800" dirty="0" smtClean="0"/>
              <a:t> </a:t>
            </a:r>
            <a:r>
              <a:rPr lang="en-US" sz="1800" dirty="0" err="1" smtClean="0"/>
              <a:t>prostornog</a:t>
            </a:r>
            <a:r>
              <a:rPr lang="en-US" sz="1800" dirty="0" smtClean="0"/>
              <a:t> </a:t>
            </a:r>
            <a:r>
              <a:rPr lang="en-US" sz="1800" dirty="0" err="1" smtClean="0"/>
              <a:t>domena</a:t>
            </a:r>
            <a:r>
              <a:rPr lang="en-US" sz="1800" dirty="0" smtClean="0"/>
              <a:t> u </a:t>
            </a:r>
            <a:r>
              <a:rPr lang="en-US" sz="1800" dirty="0" err="1" smtClean="0"/>
              <a:t>domen</a:t>
            </a:r>
            <a:r>
              <a:rPr lang="en-US" sz="1800" dirty="0" smtClean="0"/>
              <a:t> </a:t>
            </a:r>
            <a:r>
              <a:rPr lang="en-US" sz="1800" dirty="0" err="1" smtClean="0"/>
              <a:t>transformacije</a:t>
            </a:r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4CFCE55-03B2-469C-A18E-FA32C01065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2"/>
                </a:solidFill>
                <a:latin typeface="+mj-lt"/>
              </a:rPr>
              <a:t>IV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AA062B9-B36C-456F-8653-7F1C9DDDA22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212580" y="4436712"/>
            <a:ext cx="2865120" cy="334918"/>
          </a:xfrm>
        </p:spPr>
        <p:txBody>
          <a:bodyPr>
            <a:noAutofit/>
          </a:bodyPr>
          <a:lstStyle/>
          <a:p>
            <a:r>
              <a:rPr lang="en-US" dirty="0" smtClean="0"/>
              <a:t>Redundant Pattern Encoding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19873B-BF5B-4AA1-8212-352CEDD7D49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77568" y="4870169"/>
            <a:ext cx="2977272" cy="1142011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200" dirty="0" smtClean="0"/>
              <a:t> Slika se deli na 2 zakrpe</a:t>
            </a:r>
          </a:p>
          <a:p>
            <a:pPr>
              <a:buFont typeface="Arial" pitchFamily="34" charset="0"/>
              <a:buChar char="•"/>
            </a:pPr>
            <a:r>
              <a:rPr lang="sr-Latn-RS" sz="2200" dirty="0" smtClean="0"/>
              <a:t> Modifikuju se pikseli uz desnu ivicu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77D1DC-9AC7-4E07-A59D-7EFD6FD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16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Odd/Even distribucija piksela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694407"/>
            <a:ext cx="7800832" cy="481465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Izabrani pikseli se modifikuju tako da parne vrednosti predstavljaju bit 0 , dok neparne vrednosti piksela predstavljaju bit 1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CCB2BFA-ACDC-4D35-AC61-13A23C6E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F477F24-E375-4220-A539-9836706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 descr="odd e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1" y="2179320"/>
            <a:ext cx="7346317" cy="44805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12380" y="2948940"/>
            <a:ext cx="428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100000111010101110100111 – 1 =</a:t>
            </a:r>
            <a:endParaRPr lang="sr-Latn-RS" sz="2200" b="1" dirty="0" smtClean="0"/>
          </a:p>
          <a:p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0100000111010101110100110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3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78270744_win32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tf78270744_win32</Template>
  <TotalTime>0</TotalTime>
  <Words>738</Words>
  <Application>Microsoft Office PowerPoint</Application>
  <PresentationFormat>Custom</PresentationFormat>
  <Paragraphs>137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tf78270744_win32</vt:lpstr>
      <vt:lpstr>Video Steganografija</vt:lpstr>
      <vt:lpstr>Steganografija</vt:lpstr>
      <vt:lpstr>Vrste steganografije</vt:lpstr>
      <vt:lpstr>Steganografija medija</vt:lpstr>
      <vt:lpstr>Video steganografija</vt:lpstr>
      <vt:lpstr>Slide 6</vt:lpstr>
      <vt:lpstr>I LSB tehnika</vt:lpstr>
      <vt:lpstr>Metodi video steganografije</vt:lpstr>
      <vt:lpstr>Odd/Even distribucija piksela</vt:lpstr>
      <vt:lpstr>Transformacija piksela u parne/neparne</vt:lpstr>
      <vt:lpstr>Modifikacija</vt:lpstr>
      <vt:lpstr>GLM Metod</vt:lpstr>
      <vt:lpstr>Implementacija odd/even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2021-02-08T10:02:26Z</dcterms:created>
  <dcterms:modified xsi:type="dcterms:W3CDTF">2021-02-09T12:21:12Z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