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35"/>
  </p:notesMasterIdLst>
  <p:sldIdLst>
    <p:sldId id="280" r:id="rId5"/>
    <p:sldId id="270" r:id="rId6"/>
    <p:sldId id="281" r:id="rId7"/>
    <p:sldId id="285" r:id="rId8"/>
    <p:sldId id="303" r:id="rId9"/>
    <p:sldId id="305" r:id="rId10"/>
    <p:sldId id="300" r:id="rId11"/>
    <p:sldId id="282" r:id="rId12"/>
    <p:sldId id="283" r:id="rId13"/>
    <p:sldId id="294" r:id="rId14"/>
    <p:sldId id="307" r:id="rId15"/>
    <p:sldId id="276" r:id="rId16"/>
    <p:sldId id="275" r:id="rId17"/>
    <p:sldId id="297" r:id="rId18"/>
    <p:sldId id="290" r:id="rId19"/>
    <p:sldId id="306" r:id="rId20"/>
    <p:sldId id="302" r:id="rId21"/>
    <p:sldId id="288" r:id="rId22"/>
    <p:sldId id="287" r:id="rId23"/>
    <p:sldId id="293" r:id="rId24"/>
    <p:sldId id="278" r:id="rId25"/>
    <p:sldId id="291" r:id="rId26"/>
    <p:sldId id="292" r:id="rId27"/>
    <p:sldId id="286" r:id="rId28"/>
    <p:sldId id="279" r:id="rId29"/>
    <p:sldId id="309" r:id="rId30"/>
    <p:sldId id="301" r:id="rId31"/>
    <p:sldId id="296" r:id="rId32"/>
    <p:sldId id="299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74282" autoAdjust="0"/>
  </p:normalViewPr>
  <p:slideViewPr>
    <p:cSldViewPr snapToGrid="0">
      <p:cViewPr varScale="1">
        <p:scale>
          <a:sx n="59" d="100"/>
          <a:sy n="5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CFD0A-B646-4ED4-97FD-39B86093D7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460AFF-5DE2-4DFA-871F-BD51E12B1A08}">
      <dgm:prSet/>
      <dgm:spPr/>
      <dgm:t>
        <a:bodyPr/>
        <a:lstStyle/>
        <a:p>
          <a:pPr>
            <a:defRPr cap="all"/>
          </a:pPr>
          <a:r>
            <a:rPr lang="en-US"/>
            <a:t>Weather impact in Bike Count</a:t>
          </a:r>
        </a:p>
      </dgm:t>
    </dgm:pt>
    <dgm:pt modelId="{7041CF56-590D-4FB8-B6D7-37F222ACF25B}" type="parTrans" cxnId="{FEE88D81-077B-44F0-8AF5-62EBBDA1CA43}">
      <dgm:prSet/>
      <dgm:spPr/>
      <dgm:t>
        <a:bodyPr/>
        <a:lstStyle/>
        <a:p>
          <a:endParaRPr lang="en-US"/>
        </a:p>
      </dgm:t>
    </dgm:pt>
    <dgm:pt modelId="{5FC4F0E1-6A25-4820-AEC0-3E82B9588CAC}" type="sibTrans" cxnId="{FEE88D81-077B-44F0-8AF5-62EBBDA1CA43}">
      <dgm:prSet/>
      <dgm:spPr/>
      <dgm:t>
        <a:bodyPr/>
        <a:lstStyle/>
        <a:p>
          <a:endParaRPr lang="en-US"/>
        </a:p>
      </dgm:t>
    </dgm:pt>
    <dgm:pt modelId="{B534B3CE-63DB-4283-BD88-E1480248FBAB}">
      <dgm:prSet/>
      <dgm:spPr/>
      <dgm:t>
        <a:bodyPr/>
        <a:lstStyle/>
        <a:p>
          <a:pPr>
            <a:defRPr cap="all"/>
          </a:pPr>
          <a:r>
            <a:rPr lang="en-US"/>
            <a:t>Time and Season when bikeshare is on the raise</a:t>
          </a:r>
        </a:p>
      </dgm:t>
    </dgm:pt>
    <dgm:pt modelId="{2D2E6AEF-33A7-464B-B67D-0517240315F3}" type="parTrans" cxnId="{E1F38DF2-846A-4E52-B71C-10C8E93329F8}">
      <dgm:prSet/>
      <dgm:spPr/>
      <dgm:t>
        <a:bodyPr/>
        <a:lstStyle/>
        <a:p>
          <a:endParaRPr lang="en-US"/>
        </a:p>
      </dgm:t>
    </dgm:pt>
    <dgm:pt modelId="{9FDCF36E-8F6C-4C31-B137-23BEC71E6C5E}" type="sibTrans" cxnId="{E1F38DF2-846A-4E52-B71C-10C8E93329F8}">
      <dgm:prSet/>
      <dgm:spPr/>
      <dgm:t>
        <a:bodyPr/>
        <a:lstStyle/>
        <a:p>
          <a:endParaRPr lang="en-US"/>
        </a:p>
      </dgm:t>
    </dgm:pt>
    <dgm:pt modelId="{7977F0D6-BED5-4A5D-8B83-46B1391D2C0D}">
      <dgm:prSet/>
      <dgm:spPr/>
      <dgm:t>
        <a:bodyPr/>
        <a:lstStyle/>
        <a:p>
          <a:pPr>
            <a:defRPr cap="all"/>
          </a:pPr>
          <a:r>
            <a:rPr lang="en-US"/>
            <a:t>Bike stations and accessibility </a:t>
          </a:r>
        </a:p>
      </dgm:t>
    </dgm:pt>
    <dgm:pt modelId="{337F6B90-B5FE-4C87-9359-7E480ED46A7C}" type="parTrans" cxnId="{2B99521E-A5A2-4814-8538-BAA49B931072}">
      <dgm:prSet/>
      <dgm:spPr/>
      <dgm:t>
        <a:bodyPr/>
        <a:lstStyle/>
        <a:p>
          <a:endParaRPr lang="en-US"/>
        </a:p>
      </dgm:t>
    </dgm:pt>
    <dgm:pt modelId="{925A5352-6A89-4DEE-90E8-1A01AB0B9B44}" type="sibTrans" cxnId="{2B99521E-A5A2-4814-8538-BAA49B931072}">
      <dgm:prSet/>
      <dgm:spPr/>
      <dgm:t>
        <a:bodyPr/>
        <a:lstStyle/>
        <a:p>
          <a:endParaRPr lang="en-US"/>
        </a:p>
      </dgm:t>
    </dgm:pt>
    <dgm:pt modelId="{A371034A-AFF9-4BD8-B9D4-B497EBE07446}">
      <dgm:prSet/>
      <dgm:spPr/>
      <dgm:t>
        <a:bodyPr/>
        <a:lstStyle/>
        <a:p>
          <a:pPr>
            <a:defRPr cap="all"/>
          </a:pPr>
          <a:r>
            <a:rPr lang="en-US"/>
            <a:t>Growth of bikeshare</a:t>
          </a:r>
        </a:p>
      </dgm:t>
    </dgm:pt>
    <dgm:pt modelId="{A979A6B4-8367-487D-A6E3-E48E5DBC62F0}" type="parTrans" cxnId="{951C4F5A-4410-4893-9C37-1C3C7F95281B}">
      <dgm:prSet/>
      <dgm:spPr/>
      <dgm:t>
        <a:bodyPr/>
        <a:lstStyle/>
        <a:p>
          <a:endParaRPr lang="en-US"/>
        </a:p>
      </dgm:t>
    </dgm:pt>
    <dgm:pt modelId="{94854134-DBD0-44EA-B5EA-6EADB6C42A59}" type="sibTrans" cxnId="{951C4F5A-4410-4893-9C37-1C3C7F95281B}">
      <dgm:prSet/>
      <dgm:spPr/>
      <dgm:t>
        <a:bodyPr/>
        <a:lstStyle/>
        <a:p>
          <a:endParaRPr lang="en-US"/>
        </a:p>
      </dgm:t>
    </dgm:pt>
    <dgm:pt modelId="{D38A20F2-DA3C-43B5-AE9E-DB35BA0A84EA}" type="pres">
      <dgm:prSet presAssocID="{231CFD0A-B646-4ED4-97FD-39B86093D7F9}" presName="root" presStyleCnt="0">
        <dgm:presLayoutVars>
          <dgm:dir/>
          <dgm:resizeHandles val="exact"/>
        </dgm:presLayoutVars>
      </dgm:prSet>
      <dgm:spPr/>
    </dgm:pt>
    <dgm:pt modelId="{9864416A-B60B-4BB8-908A-380CE98F4984}" type="pres">
      <dgm:prSet presAssocID="{80460AFF-5DE2-4DFA-871F-BD51E12B1A08}" presName="compNode" presStyleCnt="0"/>
      <dgm:spPr/>
    </dgm:pt>
    <dgm:pt modelId="{00122091-132B-44C2-8568-AB0B0EBB6DCB}" type="pres">
      <dgm:prSet presAssocID="{80460AFF-5DE2-4DFA-871F-BD51E12B1A08}" presName="iconBgRect" presStyleLbl="bgShp" presStyleIdx="0" presStyleCnt="4"/>
      <dgm:spPr/>
    </dgm:pt>
    <dgm:pt modelId="{8E3718B4-2DA5-4CAA-8327-2F644B62A169}" type="pres">
      <dgm:prSet presAssocID="{80460AFF-5DE2-4DFA-871F-BD51E12B1A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030A2C8B-F0A4-47C5-9139-769DDD04F811}" type="pres">
      <dgm:prSet presAssocID="{80460AFF-5DE2-4DFA-871F-BD51E12B1A08}" presName="spaceRect" presStyleCnt="0"/>
      <dgm:spPr/>
    </dgm:pt>
    <dgm:pt modelId="{2748CBA2-BB69-4BA4-81BB-847341CE293C}" type="pres">
      <dgm:prSet presAssocID="{80460AFF-5DE2-4DFA-871F-BD51E12B1A08}" presName="textRect" presStyleLbl="revTx" presStyleIdx="0" presStyleCnt="4">
        <dgm:presLayoutVars>
          <dgm:chMax val="1"/>
          <dgm:chPref val="1"/>
        </dgm:presLayoutVars>
      </dgm:prSet>
      <dgm:spPr/>
    </dgm:pt>
    <dgm:pt modelId="{FC4AF05C-39DC-463C-9F42-BC691D67DB4F}" type="pres">
      <dgm:prSet presAssocID="{5FC4F0E1-6A25-4820-AEC0-3E82B9588CAC}" presName="sibTrans" presStyleCnt="0"/>
      <dgm:spPr/>
    </dgm:pt>
    <dgm:pt modelId="{AE4791F2-49F0-4FFF-86FC-DA8EA13A13BD}" type="pres">
      <dgm:prSet presAssocID="{B534B3CE-63DB-4283-BD88-E1480248FBAB}" presName="compNode" presStyleCnt="0"/>
      <dgm:spPr/>
    </dgm:pt>
    <dgm:pt modelId="{5D239AE3-DD09-4363-ACC2-DBE0D4E481EB}" type="pres">
      <dgm:prSet presAssocID="{B534B3CE-63DB-4283-BD88-E1480248FBAB}" presName="iconBgRect" presStyleLbl="bgShp" presStyleIdx="1" presStyleCnt="4"/>
      <dgm:spPr/>
    </dgm:pt>
    <dgm:pt modelId="{0818E2B3-7B42-4996-A3CF-9A35B15C545E}" type="pres">
      <dgm:prSet presAssocID="{B534B3CE-63DB-4283-BD88-E1480248FB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man"/>
        </a:ext>
      </dgm:extLst>
    </dgm:pt>
    <dgm:pt modelId="{72AAEE68-44BD-49BF-97F7-92EFC446AE49}" type="pres">
      <dgm:prSet presAssocID="{B534B3CE-63DB-4283-BD88-E1480248FBAB}" presName="spaceRect" presStyleCnt="0"/>
      <dgm:spPr/>
    </dgm:pt>
    <dgm:pt modelId="{0B78C2E1-68E4-4083-8E22-71B609560162}" type="pres">
      <dgm:prSet presAssocID="{B534B3CE-63DB-4283-BD88-E1480248FBAB}" presName="textRect" presStyleLbl="revTx" presStyleIdx="1" presStyleCnt="4">
        <dgm:presLayoutVars>
          <dgm:chMax val="1"/>
          <dgm:chPref val="1"/>
        </dgm:presLayoutVars>
      </dgm:prSet>
      <dgm:spPr/>
    </dgm:pt>
    <dgm:pt modelId="{9F9082E2-7A5B-40E3-853B-C50C422362FB}" type="pres">
      <dgm:prSet presAssocID="{9FDCF36E-8F6C-4C31-B137-23BEC71E6C5E}" presName="sibTrans" presStyleCnt="0"/>
      <dgm:spPr/>
    </dgm:pt>
    <dgm:pt modelId="{4EE1087C-1DE0-436C-8B1F-29C30A263C65}" type="pres">
      <dgm:prSet presAssocID="{7977F0D6-BED5-4A5D-8B83-46B1391D2C0D}" presName="compNode" presStyleCnt="0"/>
      <dgm:spPr/>
    </dgm:pt>
    <dgm:pt modelId="{6FAA7238-6DC6-49EC-8437-FFF5BCF44E55}" type="pres">
      <dgm:prSet presAssocID="{7977F0D6-BED5-4A5D-8B83-46B1391D2C0D}" presName="iconBgRect" presStyleLbl="bgShp" presStyleIdx="2" presStyleCnt="4"/>
      <dgm:spPr/>
    </dgm:pt>
    <dgm:pt modelId="{40390B00-D187-4C1B-9DA3-590666A373AA}" type="pres">
      <dgm:prSet presAssocID="{7977F0D6-BED5-4A5D-8B83-46B1391D2C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ADD10BC2-4666-4CF7-948F-67BCAD5007C6}" type="pres">
      <dgm:prSet presAssocID="{7977F0D6-BED5-4A5D-8B83-46B1391D2C0D}" presName="spaceRect" presStyleCnt="0"/>
      <dgm:spPr/>
    </dgm:pt>
    <dgm:pt modelId="{3825EC61-DEAE-4B09-B4C7-63A658DDAB73}" type="pres">
      <dgm:prSet presAssocID="{7977F0D6-BED5-4A5D-8B83-46B1391D2C0D}" presName="textRect" presStyleLbl="revTx" presStyleIdx="2" presStyleCnt="4">
        <dgm:presLayoutVars>
          <dgm:chMax val="1"/>
          <dgm:chPref val="1"/>
        </dgm:presLayoutVars>
      </dgm:prSet>
      <dgm:spPr/>
    </dgm:pt>
    <dgm:pt modelId="{AEF6E6CC-5C63-4FD7-A299-3D73E9B07164}" type="pres">
      <dgm:prSet presAssocID="{925A5352-6A89-4DEE-90E8-1A01AB0B9B44}" presName="sibTrans" presStyleCnt="0"/>
      <dgm:spPr/>
    </dgm:pt>
    <dgm:pt modelId="{9682DEC4-3FD3-49F9-BCF4-65E53FB37EDD}" type="pres">
      <dgm:prSet presAssocID="{A371034A-AFF9-4BD8-B9D4-B497EBE07446}" presName="compNode" presStyleCnt="0"/>
      <dgm:spPr/>
    </dgm:pt>
    <dgm:pt modelId="{FC560A68-E611-4D55-9D27-965A0D556C3F}" type="pres">
      <dgm:prSet presAssocID="{A371034A-AFF9-4BD8-B9D4-B497EBE07446}" presName="iconBgRect" presStyleLbl="bgShp" presStyleIdx="3" presStyleCnt="4"/>
      <dgm:spPr/>
    </dgm:pt>
    <dgm:pt modelId="{596693A7-B552-4B3B-A8A6-53E64214DB1A}" type="pres">
      <dgm:prSet presAssocID="{A371034A-AFF9-4BD8-B9D4-B497EBE074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0B199D15-D33D-4518-8954-DD64A49A02AA}" type="pres">
      <dgm:prSet presAssocID="{A371034A-AFF9-4BD8-B9D4-B497EBE07446}" presName="spaceRect" presStyleCnt="0"/>
      <dgm:spPr/>
    </dgm:pt>
    <dgm:pt modelId="{16DCD18F-9265-4986-B9AB-F8D399DD185A}" type="pres">
      <dgm:prSet presAssocID="{A371034A-AFF9-4BD8-B9D4-B497EBE074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FA9917-C7E1-41D9-BFE0-403DA3239970}" type="presOf" srcId="{7977F0D6-BED5-4A5D-8B83-46B1391D2C0D}" destId="{3825EC61-DEAE-4B09-B4C7-63A658DDAB73}" srcOrd="0" destOrd="0" presId="urn:microsoft.com/office/officeart/2018/5/layout/IconCircleLabelList"/>
    <dgm:cxn modelId="{2B99521E-A5A2-4814-8538-BAA49B931072}" srcId="{231CFD0A-B646-4ED4-97FD-39B86093D7F9}" destId="{7977F0D6-BED5-4A5D-8B83-46B1391D2C0D}" srcOrd="2" destOrd="0" parTransId="{337F6B90-B5FE-4C87-9359-7E480ED46A7C}" sibTransId="{925A5352-6A89-4DEE-90E8-1A01AB0B9B44}"/>
    <dgm:cxn modelId="{ACD1751F-AD68-4CD1-A5FC-A7822E398DFB}" type="presOf" srcId="{231CFD0A-B646-4ED4-97FD-39B86093D7F9}" destId="{D38A20F2-DA3C-43B5-AE9E-DB35BA0A84EA}" srcOrd="0" destOrd="0" presId="urn:microsoft.com/office/officeart/2018/5/layout/IconCircleLabelList"/>
    <dgm:cxn modelId="{B9388A64-F23D-412E-B00F-4E7F1D5267EC}" type="presOf" srcId="{B534B3CE-63DB-4283-BD88-E1480248FBAB}" destId="{0B78C2E1-68E4-4083-8E22-71B609560162}" srcOrd="0" destOrd="0" presId="urn:microsoft.com/office/officeart/2018/5/layout/IconCircleLabelList"/>
    <dgm:cxn modelId="{951C4F5A-4410-4893-9C37-1C3C7F95281B}" srcId="{231CFD0A-B646-4ED4-97FD-39B86093D7F9}" destId="{A371034A-AFF9-4BD8-B9D4-B497EBE07446}" srcOrd="3" destOrd="0" parTransId="{A979A6B4-8367-487D-A6E3-E48E5DBC62F0}" sibTransId="{94854134-DBD0-44EA-B5EA-6EADB6C42A59}"/>
    <dgm:cxn modelId="{FEE88D81-077B-44F0-8AF5-62EBBDA1CA43}" srcId="{231CFD0A-B646-4ED4-97FD-39B86093D7F9}" destId="{80460AFF-5DE2-4DFA-871F-BD51E12B1A08}" srcOrd="0" destOrd="0" parTransId="{7041CF56-590D-4FB8-B6D7-37F222ACF25B}" sibTransId="{5FC4F0E1-6A25-4820-AEC0-3E82B9588CAC}"/>
    <dgm:cxn modelId="{33673CDC-5E91-4046-8083-9736B18A0412}" type="presOf" srcId="{A371034A-AFF9-4BD8-B9D4-B497EBE07446}" destId="{16DCD18F-9265-4986-B9AB-F8D399DD185A}" srcOrd="0" destOrd="0" presId="urn:microsoft.com/office/officeart/2018/5/layout/IconCircleLabelList"/>
    <dgm:cxn modelId="{E3158FDD-0B3E-47CF-BDAF-ECCE4E8A1672}" type="presOf" srcId="{80460AFF-5DE2-4DFA-871F-BD51E12B1A08}" destId="{2748CBA2-BB69-4BA4-81BB-847341CE293C}" srcOrd="0" destOrd="0" presId="urn:microsoft.com/office/officeart/2018/5/layout/IconCircleLabelList"/>
    <dgm:cxn modelId="{E1F38DF2-846A-4E52-B71C-10C8E93329F8}" srcId="{231CFD0A-B646-4ED4-97FD-39B86093D7F9}" destId="{B534B3CE-63DB-4283-BD88-E1480248FBAB}" srcOrd="1" destOrd="0" parTransId="{2D2E6AEF-33A7-464B-B67D-0517240315F3}" sibTransId="{9FDCF36E-8F6C-4C31-B137-23BEC71E6C5E}"/>
    <dgm:cxn modelId="{CB8BF3AB-8C56-4867-A320-3CA6329EE895}" type="presParOf" srcId="{D38A20F2-DA3C-43B5-AE9E-DB35BA0A84EA}" destId="{9864416A-B60B-4BB8-908A-380CE98F4984}" srcOrd="0" destOrd="0" presId="urn:microsoft.com/office/officeart/2018/5/layout/IconCircleLabelList"/>
    <dgm:cxn modelId="{5E0ECF7E-6CC9-4F52-BF40-A7C6A4285520}" type="presParOf" srcId="{9864416A-B60B-4BB8-908A-380CE98F4984}" destId="{00122091-132B-44C2-8568-AB0B0EBB6DCB}" srcOrd="0" destOrd="0" presId="urn:microsoft.com/office/officeart/2018/5/layout/IconCircleLabelList"/>
    <dgm:cxn modelId="{71D9D105-131F-46ED-828B-3352E3D2DFA9}" type="presParOf" srcId="{9864416A-B60B-4BB8-908A-380CE98F4984}" destId="{8E3718B4-2DA5-4CAA-8327-2F644B62A169}" srcOrd="1" destOrd="0" presId="urn:microsoft.com/office/officeart/2018/5/layout/IconCircleLabelList"/>
    <dgm:cxn modelId="{75435EFB-0454-4CDD-9430-3CE7B87A4261}" type="presParOf" srcId="{9864416A-B60B-4BB8-908A-380CE98F4984}" destId="{030A2C8B-F0A4-47C5-9139-769DDD04F811}" srcOrd="2" destOrd="0" presId="urn:microsoft.com/office/officeart/2018/5/layout/IconCircleLabelList"/>
    <dgm:cxn modelId="{F2EC88D2-1B3C-476A-9466-1D819BEB9020}" type="presParOf" srcId="{9864416A-B60B-4BB8-908A-380CE98F4984}" destId="{2748CBA2-BB69-4BA4-81BB-847341CE293C}" srcOrd="3" destOrd="0" presId="urn:microsoft.com/office/officeart/2018/5/layout/IconCircleLabelList"/>
    <dgm:cxn modelId="{A867BE1D-7678-49D2-A72E-479FFF6FA907}" type="presParOf" srcId="{D38A20F2-DA3C-43B5-AE9E-DB35BA0A84EA}" destId="{FC4AF05C-39DC-463C-9F42-BC691D67DB4F}" srcOrd="1" destOrd="0" presId="urn:microsoft.com/office/officeart/2018/5/layout/IconCircleLabelList"/>
    <dgm:cxn modelId="{5F9ACF91-C735-4A4B-8AAB-5AF62B5438A7}" type="presParOf" srcId="{D38A20F2-DA3C-43B5-AE9E-DB35BA0A84EA}" destId="{AE4791F2-49F0-4FFF-86FC-DA8EA13A13BD}" srcOrd="2" destOrd="0" presId="urn:microsoft.com/office/officeart/2018/5/layout/IconCircleLabelList"/>
    <dgm:cxn modelId="{96850012-81B5-405A-8318-D54905CC414F}" type="presParOf" srcId="{AE4791F2-49F0-4FFF-86FC-DA8EA13A13BD}" destId="{5D239AE3-DD09-4363-ACC2-DBE0D4E481EB}" srcOrd="0" destOrd="0" presId="urn:microsoft.com/office/officeart/2018/5/layout/IconCircleLabelList"/>
    <dgm:cxn modelId="{B1A6CA78-DB6F-46BC-970B-C0B0A471B0CE}" type="presParOf" srcId="{AE4791F2-49F0-4FFF-86FC-DA8EA13A13BD}" destId="{0818E2B3-7B42-4996-A3CF-9A35B15C545E}" srcOrd="1" destOrd="0" presId="urn:microsoft.com/office/officeart/2018/5/layout/IconCircleLabelList"/>
    <dgm:cxn modelId="{C1C5EBD9-BA45-402A-98D4-7FBF9B608452}" type="presParOf" srcId="{AE4791F2-49F0-4FFF-86FC-DA8EA13A13BD}" destId="{72AAEE68-44BD-49BF-97F7-92EFC446AE49}" srcOrd="2" destOrd="0" presId="urn:microsoft.com/office/officeart/2018/5/layout/IconCircleLabelList"/>
    <dgm:cxn modelId="{7EDB25A4-F3CB-4991-84AD-AA4DA9528804}" type="presParOf" srcId="{AE4791F2-49F0-4FFF-86FC-DA8EA13A13BD}" destId="{0B78C2E1-68E4-4083-8E22-71B609560162}" srcOrd="3" destOrd="0" presId="urn:microsoft.com/office/officeart/2018/5/layout/IconCircleLabelList"/>
    <dgm:cxn modelId="{DA7B6ADD-44C3-48E1-99CD-35B884C83FBF}" type="presParOf" srcId="{D38A20F2-DA3C-43B5-AE9E-DB35BA0A84EA}" destId="{9F9082E2-7A5B-40E3-853B-C50C422362FB}" srcOrd="3" destOrd="0" presId="urn:microsoft.com/office/officeart/2018/5/layout/IconCircleLabelList"/>
    <dgm:cxn modelId="{BEB25DB4-19AE-4F16-9FC3-FE997AA109C5}" type="presParOf" srcId="{D38A20F2-DA3C-43B5-AE9E-DB35BA0A84EA}" destId="{4EE1087C-1DE0-436C-8B1F-29C30A263C65}" srcOrd="4" destOrd="0" presId="urn:microsoft.com/office/officeart/2018/5/layout/IconCircleLabelList"/>
    <dgm:cxn modelId="{7F6FE017-CA1E-43BF-86DF-F84C070DEFF1}" type="presParOf" srcId="{4EE1087C-1DE0-436C-8B1F-29C30A263C65}" destId="{6FAA7238-6DC6-49EC-8437-FFF5BCF44E55}" srcOrd="0" destOrd="0" presId="urn:microsoft.com/office/officeart/2018/5/layout/IconCircleLabelList"/>
    <dgm:cxn modelId="{9E23A512-0AA6-4E2A-B389-803A4FEF4382}" type="presParOf" srcId="{4EE1087C-1DE0-436C-8B1F-29C30A263C65}" destId="{40390B00-D187-4C1B-9DA3-590666A373AA}" srcOrd="1" destOrd="0" presId="urn:microsoft.com/office/officeart/2018/5/layout/IconCircleLabelList"/>
    <dgm:cxn modelId="{DD3070E8-6895-44D3-866D-F14F118D18CC}" type="presParOf" srcId="{4EE1087C-1DE0-436C-8B1F-29C30A263C65}" destId="{ADD10BC2-4666-4CF7-948F-67BCAD5007C6}" srcOrd="2" destOrd="0" presId="urn:microsoft.com/office/officeart/2018/5/layout/IconCircleLabelList"/>
    <dgm:cxn modelId="{37ADDE96-0984-4C87-8F82-BD5405DE5883}" type="presParOf" srcId="{4EE1087C-1DE0-436C-8B1F-29C30A263C65}" destId="{3825EC61-DEAE-4B09-B4C7-63A658DDAB73}" srcOrd="3" destOrd="0" presId="urn:microsoft.com/office/officeart/2018/5/layout/IconCircleLabelList"/>
    <dgm:cxn modelId="{DC72A82F-4067-4DC7-A0B8-216FBE248061}" type="presParOf" srcId="{D38A20F2-DA3C-43B5-AE9E-DB35BA0A84EA}" destId="{AEF6E6CC-5C63-4FD7-A299-3D73E9B07164}" srcOrd="5" destOrd="0" presId="urn:microsoft.com/office/officeart/2018/5/layout/IconCircleLabelList"/>
    <dgm:cxn modelId="{13042A2B-0097-4B19-B1AB-BDBCFEB71957}" type="presParOf" srcId="{D38A20F2-DA3C-43B5-AE9E-DB35BA0A84EA}" destId="{9682DEC4-3FD3-49F9-BCF4-65E53FB37EDD}" srcOrd="6" destOrd="0" presId="urn:microsoft.com/office/officeart/2018/5/layout/IconCircleLabelList"/>
    <dgm:cxn modelId="{7C771AD2-81BB-40F4-B142-37E42BF31B1E}" type="presParOf" srcId="{9682DEC4-3FD3-49F9-BCF4-65E53FB37EDD}" destId="{FC560A68-E611-4D55-9D27-965A0D556C3F}" srcOrd="0" destOrd="0" presId="urn:microsoft.com/office/officeart/2018/5/layout/IconCircleLabelList"/>
    <dgm:cxn modelId="{1153C595-A644-4A69-B77B-3A60613C311D}" type="presParOf" srcId="{9682DEC4-3FD3-49F9-BCF4-65E53FB37EDD}" destId="{596693A7-B552-4B3B-A8A6-53E64214DB1A}" srcOrd="1" destOrd="0" presId="urn:microsoft.com/office/officeart/2018/5/layout/IconCircleLabelList"/>
    <dgm:cxn modelId="{5DFA9CF1-0BB2-4D0B-AAD1-CC803E1E8A8F}" type="presParOf" srcId="{9682DEC4-3FD3-49F9-BCF4-65E53FB37EDD}" destId="{0B199D15-D33D-4518-8954-DD64A49A02AA}" srcOrd="2" destOrd="0" presId="urn:microsoft.com/office/officeart/2018/5/layout/IconCircleLabelList"/>
    <dgm:cxn modelId="{5C7C5EA3-71F7-42D2-B51B-E1920428C8C7}" type="presParOf" srcId="{9682DEC4-3FD3-49F9-BCF4-65E53FB37EDD}" destId="{16DCD18F-9265-4986-B9AB-F8D399DD18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2091-132B-44C2-8568-AB0B0EBB6DCB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718B4-2DA5-4CAA-8327-2F644B62A169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8CBA2-BB69-4BA4-81BB-847341CE293C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Weather impact in Bike Count</a:t>
          </a:r>
        </a:p>
      </dsp:txBody>
      <dsp:txXfrm>
        <a:off x="424599" y="2261788"/>
        <a:ext cx="2061845" cy="720000"/>
      </dsp:txXfrm>
    </dsp:sp>
    <dsp:sp modelId="{5D239AE3-DD09-4363-ACC2-DBE0D4E481EB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E2B3-7B42-4996-A3CF-9A35B15C545E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C2E1-68E4-4083-8E22-71B609560162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Time and Season when bikeshare is on the raise</a:t>
          </a:r>
        </a:p>
      </dsp:txBody>
      <dsp:txXfrm>
        <a:off x="2847268" y="2261788"/>
        <a:ext cx="2061845" cy="720000"/>
      </dsp:txXfrm>
    </dsp:sp>
    <dsp:sp modelId="{6FAA7238-6DC6-49EC-8437-FFF5BCF44E55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90B00-D187-4C1B-9DA3-590666A373AA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5EC61-DEAE-4B09-B4C7-63A658DDAB73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Bike stations and accessibility </a:t>
          </a:r>
        </a:p>
      </dsp:txBody>
      <dsp:txXfrm>
        <a:off x="5269936" y="2261788"/>
        <a:ext cx="2061845" cy="720000"/>
      </dsp:txXfrm>
    </dsp:sp>
    <dsp:sp modelId="{FC560A68-E611-4D55-9D27-965A0D556C3F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693A7-B552-4B3B-A8A6-53E64214DB1A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CD18F-9265-4986-B9AB-F8D399DD185A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Growth of bikeshare</a:t>
          </a:r>
        </a:p>
      </dsp:txBody>
      <dsp:txXfrm>
        <a:off x="7692604" y="2261788"/>
        <a:ext cx="20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 was introduce the project to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5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go over this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2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5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7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Derek’s part: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histogram above, it seems that the number of total rented bikes follow a nearly normal distribution.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We did a normal test on this data using ‘normaltest’ : stats.normaltest(count_per_day['</a:t>
            </a:r>
            <a:r>
              <a:rPr lang="en-US" dirty="0" err="1"/>
              <a:t>cnt</a:t>
            </a:r>
            <a:r>
              <a:rPr lang="en-US" dirty="0"/>
              <a:t>'].sample(100))</a:t>
            </a:r>
          </a:p>
          <a:p>
            <a:endParaRPr lang="en-US" dirty="0"/>
          </a:p>
          <a:p>
            <a:r>
              <a:rPr lang="en-US" dirty="0"/>
              <a:t>Result : NormaltestResult(statistic=3.556698284796563, pvalue=0.16891677475983022)</a:t>
            </a:r>
          </a:p>
          <a:p>
            <a:endParaRPr lang="en-US" dirty="0"/>
          </a:p>
          <a:p>
            <a:r>
              <a:rPr lang="en-US" dirty="0"/>
              <a:t>For few samples , we got  pvalue more than 0.05.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will introduce into weather impacts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Derek’s 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go over his coding for the pie chart plots. Afterwards, </a:t>
            </a:r>
            <a:r>
              <a:rPr lang="en-US" dirty="0" err="1"/>
              <a:t>Sasmita</a:t>
            </a:r>
            <a:r>
              <a:rPr lang="en-US" dirty="0"/>
              <a:t> will take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Sasmita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take over from here: Box-plot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 plot shows the relationship between average rental count and weather. There is a clearly decreasing trend of bike rentals when weather conditions grow worse.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3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Sasmita’s</a:t>
            </a:r>
            <a:r>
              <a:rPr lang="en-US" dirty="0"/>
              <a:t> part:</a:t>
            </a:r>
          </a:p>
          <a:p>
            <a:r>
              <a:rPr lang="en-US" dirty="0"/>
              <a:t>Box-plot of ride duration based on season:</a:t>
            </a:r>
          </a:p>
          <a:p>
            <a:r>
              <a:rPr lang="en-US" dirty="0"/>
              <a:t>The median of bike rental count in spring is: 93.167 </a:t>
            </a:r>
          </a:p>
          <a:p>
            <a:r>
              <a:rPr lang="en-US" dirty="0"/>
              <a:t>Values below -48.826 could be outliers. </a:t>
            </a:r>
          </a:p>
          <a:p>
            <a:r>
              <a:rPr lang="en-US" dirty="0"/>
              <a:t>Values above 259.696 could be outliers. </a:t>
            </a:r>
          </a:p>
          <a:p>
            <a:endParaRPr lang="en-US" dirty="0"/>
          </a:p>
          <a:p>
            <a:r>
              <a:rPr lang="en-US" dirty="0"/>
              <a:t>The median of bike rental count in summer is: 206.958 </a:t>
            </a:r>
          </a:p>
          <a:p>
            <a:r>
              <a:rPr lang="en-US" dirty="0"/>
              <a:t>Values below 18.417 could be outliers. </a:t>
            </a:r>
          </a:p>
          <a:p>
            <a:r>
              <a:rPr lang="en-US" dirty="0"/>
              <a:t>Values above 414.083 could be outliers. </a:t>
            </a:r>
          </a:p>
          <a:p>
            <a:endParaRPr lang="en-US" dirty="0"/>
          </a:p>
          <a:p>
            <a:r>
              <a:rPr lang="en-US" dirty="0"/>
              <a:t>The median of bike rental count in fall is: 225.521 </a:t>
            </a:r>
          </a:p>
          <a:p>
            <a:r>
              <a:rPr lang="en-US" dirty="0"/>
              <a:t>Values below 45.203 could be outliers. </a:t>
            </a:r>
          </a:p>
          <a:p>
            <a:r>
              <a:rPr lang="en-US" dirty="0"/>
              <a:t>Values above 434.828 could be outliers. </a:t>
            </a:r>
          </a:p>
          <a:p>
            <a:endParaRPr lang="en-US" dirty="0"/>
          </a:p>
          <a:p>
            <a:r>
              <a:rPr lang="en-US" dirty="0"/>
              <a:t>The median of bike rental count in winter is: 193.104 </a:t>
            </a:r>
          </a:p>
          <a:p>
            <a:r>
              <a:rPr lang="en-US" dirty="0"/>
              <a:t>Values below 25.083 could be outliers. </a:t>
            </a:r>
          </a:p>
          <a:p>
            <a:r>
              <a:rPr lang="en-US" dirty="0"/>
              <a:t>Values above 359.917 could be outliers.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7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Sasmita’s</a:t>
            </a:r>
            <a:r>
              <a:rPr lang="en-US" dirty="0"/>
              <a:t> part:</a:t>
            </a:r>
          </a:p>
          <a:p>
            <a:r>
              <a:rPr lang="en-US" dirty="0"/>
              <a:t>Scatterplot of Average Rental Count vs Temperatures:</a:t>
            </a:r>
          </a:p>
          <a:p>
            <a:r>
              <a:rPr lang="en-US" dirty="0"/>
              <a:t>Seem to have a linear relationship with a correlation factor of 0.63.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89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1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3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Sasmita’s</a:t>
            </a:r>
            <a:r>
              <a:rPr lang="en-US" dirty="0"/>
              <a:t> part:</a:t>
            </a:r>
          </a:p>
          <a:p>
            <a:r>
              <a:rPr lang="en-US" dirty="0"/>
              <a:t>Peak Time: 8 am and 5 pm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4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Sasmita</a:t>
            </a:r>
            <a:r>
              <a:rPr lang="en-US" dirty="0"/>
              <a:t> will go over, then Travis will take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9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take over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2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– process of combining multiple years worth of csv files (50) into one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E81925-CA98-455D-A45B-7A71D36D9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346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Heat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4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Travis:</a:t>
            </a:r>
          </a:p>
          <a:p>
            <a:r>
              <a:rPr lang="en-US" dirty="0"/>
              <a:t>Rental Bikes are more convenient than owing a personal bike</a:t>
            </a:r>
          </a:p>
          <a:p>
            <a:r>
              <a:rPr lang="en-US" dirty="0"/>
              <a:t>-More convenient in cities and more populated cities/states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of the day and temperature are the two most important factors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drives the demand of bike sharing rental.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44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 will go over this part regarding Capital Bike Share Survey reports: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Total annual savings as a member: $ 19,982,000 (annually)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--Members saves: $631/year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9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go over (provide additional notes):</a:t>
            </a:r>
          </a:p>
          <a:p>
            <a:r>
              <a:rPr lang="en-US" dirty="0"/>
              <a:t>Our list of references and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Laci will provide the 7 jurisdictions: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Washington, DC</a:t>
            </a:r>
          </a:p>
          <a:p>
            <a:r>
              <a:rPr lang="en-US" sz="1600" dirty="0">
                <a:solidFill>
                  <a:schemeClr val="bg1"/>
                </a:solidFill>
              </a:rPr>
              <a:t>Arlington, 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Alexandria, 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Montgomery, 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Prince George's County, 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Fairfax County, 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Falls Church, 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this part:</a:t>
            </a:r>
          </a:p>
          <a:p>
            <a:r>
              <a:rPr lang="en-US" dirty="0"/>
              <a:t>-Travis’s Bar chart on the increasing stations from 2011 to present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2011- 144 stations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2019- 582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2011, afterward this slide will be the recent/current location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will go over Location/Marker Map (recent/current 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0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Laci will provide pricing (which will make sense for following slides and plots). After this, Derek will take over….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2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will take over from this slide: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1925-CA98-455D-A45B-7A71D36D9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2E5755-BE71-42AB-90F6-2F0E564E55A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0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2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20DED0-842D-4236-8DE2-847A33CFA49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8054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81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F9B5E6-956A-4BA4-975A-E7DEF0A26FC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664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274AE70-3B2E-4296-B975-61046C05197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758159-BAD0-408E-BBE1-96B668F1C58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7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gallery/pie_and_polar_charts/pie_demo2.html#sphx-glr-gallery-pie-and-polar-charts-pie-demo2-p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78DFB-4802-495D-B313-4912B4ECA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589299" cy="4394988"/>
          </a:xfrm>
        </p:spPr>
        <p:txBody>
          <a:bodyPr>
            <a:normAutofit/>
          </a:bodyPr>
          <a:lstStyle/>
          <a:p>
            <a:r>
              <a:rPr lang="en-US" sz="2800" dirty="0"/>
              <a:t>BIKE Sharing:</a:t>
            </a:r>
            <a:br>
              <a:rPr lang="en-US" sz="2800" dirty="0"/>
            </a:br>
            <a:r>
              <a:rPr lang="en-US" sz="2800" dirty="0"/>
              <a:t>Lessons learnt </a:t>
            </a:r>
            <a:br>
              <a:rPr lang="en-US" sz="2800" dirty="0"/>
            </a:br>
            <a:r>
              <a:rPr lang="en-US" sz="2800" dirty="0"/>
              <a:t>from an analysis </a:t>
            </a:r>
            <a:br>
              <a:rPr lang="en-US" sz="2800" dirty="0"/>
            </a:br>
            <a:r>
              <a:rPr lang="en-US" sz="2800" dirty="0"/>
              <a:t>of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ABE08-197E-4B74-AF51-5177C115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809" y="1768642"/>
            <a:ext cx="3962576" cy="385785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The troublesome four</a:t>
            </a:r>
            <a:r>
              <a:rPr lang="en-US" dirty="0"/>
              <a:t>:</a:t>
            </a:r>
          </a:p>
          <a:p>
            <a:pPr algn="r"/>
            <a:r>
              <a:rPr lang="en-US" dirty="0"/>
              <a:t>Travis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The mastermind</a:t>
            </a:r>
          </a:p>
          <a:p>
            <a:pPr algn="r"/>
            <a:r>
              <a:rPr lang="en-US" dirty="0"/>
              <a:t>Sasmita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the developer</a:t>
            </a:r>
          </a:p>
          <a:p>
            <a:pPr algn="r"/>
            <a:r>
              <a:rPr lang="en-US" dirty="0"/>
              <a:t>Derek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the charismatic</a:t>
            </a:r>
          </a:p>
          <a:p>
            <a:pPr algn="r"/>
            <a:r>
              <a:rPr lang="en-US" dirty="0"/>
              <a:t>Laci</a:t>
            </a:r>
          </a:p>
          <a:p>
            <a:pPr algn="r"/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the intern</a:t>
            </a:r>
          </a:p>
          <a:p>
            <a:pPr algn="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8BBF4-10BE-438E-99EC-B6679DF4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552" y="787197"/>
            <a:ext cx="5845363" cy="8118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82FB2-2768-4D93-9565-3FC404F09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552" y="1804737"/>
            <a:ext cx="9474868" cy="3619500"/>
          </a:xfrm>
        </p:spPr>
        <p:txBody>
          <a:bodyPr/>
          <a:lstStyle/>
          <a:p>
            <a:r>
              <a:rPr lang="en-US" dirty="0"/>
              <a:t>We had a clean dataset for our historic data.</a:t>
            </a:r>
          </a:p>
          <a:p>
            <a:endParaRPr lang="en-US" dirty="0"/>
          </a:p>
          <a:p>
            <a:r>
              <a:rPr lang="en-US" dirty="0"/>
              <a:t>The Data Set had normalized values for temperature (41) in Celsius , humidity(100) and windspeed(67).</a:t>
            </a:r>
          </a:p>
          <a:p>
            <a:endParaRPr lang="en-US" dirty="0"/>
          </a:p>
          <a:p>
            <a:r>
              <a:rPr lang="en-US" dirty="0"/>
              <a:t>We took the normalization off by multiplying respective variables by their normalizing factors and  converted temperature to Fahrenheit.</a:t>
            </a:r>
          </a:p>
        </p:txBody>
      </p:sp>
    </p:spTree>
    <p:extLst>
      <p:ext uri="{BB962C8B-B14F-4D97-AF65-F5344CB8AC3E}">
        <p14:creationId xmlns:p14="http://schemas.microsoft.com/office/powerpoint/2010/main" val="207764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3CBB-953C-463D-8B6B-50E25C8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/>
          </a:bodyPr>
          <a:lstStyle/>
          <a:p>
            <a:r>
              <a:rPr lang="en-US" sz="4000" dirty="0"/>
              <a:t>Data cleaning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E4308-E652-4B5C-966A-B57DA7B82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1678" y="938463"/>
            <a:ext cx="9384631" cy="417495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341FF-36F4-450C-ABDD-9A9387DA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161547"/>
            <a:ext cx="9384630" cy="15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E812-E874-452E-AC18-C5FAEC0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factors</a:t>
            </a: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B6AAE-1C8F-47F6-84AF-D74BDB12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07" y="1981110"/>
            <a:ext cx="2639610" cy="2103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34918-7181-4998-B62F-A36071090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021" y="4117641"/>
            <a:ext cx="2396814" cy="1596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B87FD-0F2C-4CDA-888E-FC7A73C1E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599" y="1993566"/>
            <a:ext cx="2152650" cy="2124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6AEC4D-2078-458F-B6C7-FCA6821F4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421" y="4074838"/>
            <a:ext cx="2028686" cy="17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Plots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E73-B8E5-42B4-9C52-954ACE21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Get ready for more kicks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82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2B00-A910-48F8-B9AE-13DF890A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Bike rental count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28610-FB2C-46AA-B67F-5ABB05BE82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26632" y="890337"/>
            <a:ext cx="7176891" cy="5740303"/>
          </a:xfrm>
        </p:spPr>
      </p:pic>
    </p:spTree>
    <p:extLst>
      <p:ext uri="{BB962C8B-B14F-4D97-AF65-F5344CB8AC3E}">
        <p14:creationId xmlns:p14="http://schemas.microsoft.com/office/powerpoint/2010/main" val="211347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The impact of weather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012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7558" y="0"/>
            <a:ext cx="8253663" cy="12151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spc="200" dirty="0">
                <a:solidFill>
                  <a:schemeClr val="tx2"/>
                </a:solidFill>
                <a:latin typeface="+mj-lt"/>
              </a:rPr>
              <a:t>Weather impact on ride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5471-66EA-4018-A3CF-95C30D70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0" y="1527341"/>
            <a:ext cx="9762871" cy="40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D62FC7-EB81-4E3B-A6D7-C0A4426C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055" y="757990"/>
            <a:ext cx="8553890" cy="755580"/>
          </a:xfrm>
        </p:spPr>
        <p:txBody>
          <a:bodyPr>
            <a:normAutofit/>
          </a:bodyPr>
          <a:lstStyle/>
          <a:p>
            <a:r>
              <a:rPr lang="en-US" sz="3600" dirty="0"/>
              <a:t>For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3A8C-4927-40BF-9974-1A4B30F5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09" y="1513570"/>
            <a:ext cx="9316453" cy="50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47C8-826F-42CF-869E-1534B55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85" y="148582"/>
            <a:ext cx="10178322" cy="53201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Rental count vs weather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452205-26DB-4D7E-A5E1-A85D37E3E7A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137373" y="1037342"/>
            <a:ext cx="8361946" cy="56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20" y="445168"/>
            <a:ext cx="10178322" cy="724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rental</a:t>
            </a:r>
            <a:r>
              <a:rPr lang="en-US" sz="4000" spc="200" dirty="0">
                <a:solidFill>
                  <a:schemeClr val="tx2"/>
                </a:solidFill>
                <a:latin typeface="+mj-lt"/>
              </a:rPr>
              <a:t> count during seasons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6FF6E-6135-4288-9617-8753E65E8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129" y="1170071"/>
            <a:ext cx="9498692" cy="5519487"/>
          </a:xfrm>
        </p:spPr>
      </p:pic>
    </p:spTree>
    <p:extLst>
      <p:ext uri="{BB962C8B-B14F-4D97-AF65-F5344CB8AC3E}">
        <p14:creationId xmlns:p14="http://schemas.microsoft.com/office/powerpoint/2010/main" val="49316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5" y="820652"/>
            <a:ext cx="4062546" cy="1770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2A1A00"/>
                </a:solidFill>
              </a:rPr>
              <a:t>Question?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E73-B8E5-42B4-9C52-954ACE21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615" y="3023616"/>
            <a:ext cx="3670226" cy="3657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3F3F2"/>
                </a:solidFill>
              </a:rPr>
              <a:t>What are the determining factors that drive the demand on  bike share rentals</a:t>
            </a:r>
          </a:p>
        </p:txBody>
      </p:sp>
      <p:pic>
        <p:nvPicPr>
          <p:cNvPr id="33" name="Graphic 17" descr="Cycling">
            <a:extLst>
              <a:ext uri="{FF2B5EF4-FFF2-40B4-BE49-F238E27FC236}">
                <a16:creationId xmlns:a16="http://schemas.microsoft.com/office/drawing/2014/main" id="{0F2F5AF5-714F-404F-AAF3-84D6B3075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979" y="820652"/>
            <a:ext cx="55749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9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606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rental</a:t>
            </a:r>
            <a:r>
              <a:rPr lang="en-US" sz="4000" spc="200" dirty="0">
                <a:latin typeface="+mj-lt"/>
              </a:rPr>
              <a:t> count </a:t>
            </a:r>
            <a:r>
              <a:rPr lang="en-US" sz="4000" dirty="0"/>
              <a:t>vs </a:t>
            </a:r>
            <a:r>
              <a:rPr lang="en-US" sz="4000" spc="200" dirty="0">
                <a:latin typeface="+mj-lt"/>
              </a:rPr>
              <a:t>temperature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5EDAA-ECC2-40A6-B63A-474BB6D0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5" y="1128451"/>
            <a:ext cx="7411309" cy="56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9344A-B383-43F4-8BAC-DA6B7CC2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800" dirty="0">
                <a:solidFill>
                  <a:srgbClr val="2A1A00"/>
                </a:solidFill>
              </a:rPr>
              <a:t>Linear </a:t>
            </a:r>
            <a:br>
              <a:rPr lang="en-US" sz="3600" spc="800" dirty="0">
                <a:solidFill>
                  <a:srgbClr val="2A1A00"/>
                </a:solidFill>
              </a:rPr>
            </a:br>
            <a:r>
              <a:rPr lang="en-US" sz="3600" spc="800" dirty="0">
                <a:solidFill>
                  <a:srgbClr val="2A1A00"/>
                </a:solidFill>
              </a:rPr>
              <a:t>Regression</a:t>
            </a:r>
            <a:br>
              <a:rPr lang="en-US" sz="3600" spc="800" dirty="0">
                <a:solidFill>
                  <a:srgbClr val="2A1A00"/>
                </a:solidFill>
              </a:rPr>
            </a:br>
            <a:endParaRPr lang="en-US" sz="3600" spc="800" dirty="0">
              <a:solidFill>
                <a:srgbClr val="2A1A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F0ADE-1F64-4E79-92DB-51CA51FD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69" y="630936"/>
            <a:ext cx="7188590" cy="58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9639-476F-43CF-9DFA-FE751E4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When is the bike action?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Graphic 18" descr="Bike">
            <a:extLst>
              <a:ext uri="{FF2B5EF4-FFF2-40B4-BE49-F238E27FC236}">
                <a16:creationId xmlns:a16="http://schemas.microsoft.com/office/drawing/2014/main" id="{DEEAF931-AF5B-4843-84DC-67B122E0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hourly </a:t>
            </a:r>
            <a:r>
              <a:rPr lang="en-US" sz="3600" spc="200" dirty="0">
                <a:latin typeface="+mj-lt"/>
              </a:rPr>
              <a:t>Ride Count in different seasons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91721-F7A4-44DC-98DF-7E1EF877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394" y="1495680"/>
            <a:ext cx="10289208" cy="430926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78BAA-1751-4394-B9AD-445E0AE3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Correlation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8ACBAF-04D9-4C07-AF1D-1CCA619B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5178" y="1961146"/>
            <a:ext cx="9598441" cy="4018547"/>
          </a:xfrm>
        </p:spPr>
      </p:pic>
    </p:spTree>
    <p:extLst>
      <p:ext uri="{BB962C8B-B14F-4D97-AF65-F5344CB8AC3E}">
        <p14:creationId xmlns:p14="http://schemas.microsoft.com/office/powerpoint/2010/main" val="333116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D176-C3DF-43B8-A0E3-B535B5FB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Where is the bike action?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77F1CAAB-198C-4BE0-A895-4D433EA2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2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E6D-2788-4D8E-8AE8-0085C205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 </a:t>
            </a:r>
            <a:r>
              <a:rPr lang="en-US" dirty="0" err="1"/>
              <a:t>DAta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4DA04D-13F3-4239-9086-4606C8BA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3548" y="4445179"/>
            <a:ext cx="5464013" cy="2080440"/>
          </a:xfrm>
        </p:spPr>
      </p:pic>
      <p:pic>
        <p:nvPicPr>
          <p:cNvPr id="4" name="Picture 3" descr="A picture containing window&#10;&#10;Description automatically generated">
            <a:extLst>
              <a:ext uri="{FF2B5EF4-FFF2-40B4-BE49-F238E27FC236}">
                <a16:creationId xmlns:a16="http://schemas.microsoft.com/office/drawing/2014/main" id="{B26A0C1B-0952-4DCC-B2AD-DDD85482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84" y="1049930"/>
            <a:ext cx="6316742" cy="33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87D-FAB9-4E57-839E-9FB2566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268B519-D06E-41E0-A639-10B1A50C1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2366" y="1128450"/>
            <a:ext cx="7935273" cy="5577149"/>
          </a:xfrm>
        </p:spPr>
      </p:pic>
    </p:spTree>
    <p:extLst>
      <p:ext uri="{BB962C8B-B14F-4D97-AF65-F5344CB8AC3E}">
        <p14:creationId xmlns:p14="http://schemas.microsoft.com/office/powerpoint/2010/main" val="414527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20EA-DEEE-4ACB-9982-3252C43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93462-63C3-4DF4-B3CD-9B15D31D1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259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887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609E-2E16-4BEC-9C5C-16A930B0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 Capital Bike Share Survey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10759-19AB-4DE2-8858-94168765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033" y="852420"/>
            <a:ext cx="9517322" cy="5929474"/>
          </a:xfrm>
        </p:spPr>
      </p:pic>
    </p:spTree>
    <p:extLst>
      <p:ext uri="{BB962C8B-B14F-4D97-AF65-F5344CB8AC3E}">
        <p14:creationId xmlns:p14="http://schemas.microsoft.com/office/powerpoint/2010/main" val="85553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C1A-742E-4668-A9C7-8BCDC701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Why bikeshare?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C9DC-F82A-4A3A-8072-775BAB52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Convenient , affordable and efficient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short range transportation options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to travel without being stuck in traffic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Especially in crowded or busy areas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like cities' downtown</a:t>
            </a:r>
          </a:p>
          <a:p>
            <a:r>
              <a:rPr lang="en-US" dirty="0">
                <a:solidFill>
                  <a:schemeClr val="tx1"/>
                </a:solidFill>
              </a:rPr>
              <a:t>Enjoy the city</a:t>
            </a:r>
          </a:p>
          <a:p>
            <a:r>
              <a:rPr lang="en-US" dirty="0">
                <a:solidFill>
                  <a:schemeClr val="tx1"/>
                </a:solidFill>
              </a:rPr>
              <a:t>Even workout at the same time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2E40B352-957B-4C62-9812-3FF8662D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46" y="645106"/>
            <a:ext cx="4475237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6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85AF-E33C-4E4E-8231-D9FAD352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471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6C4D7D-7222-48C3-9353-E79F57F1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66504"/>
              </p:ext>
            </p:extLst>
          </p:nvPr>
        </p:nvGraphicFramePr>
        <p:xfrm>
          <a:off x="1251678" y="1267097"/>
          <a:ext cx="1017904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692">
                  <a:extLst>
                    <a:ext uri="{9D8B030D-6E8A-4147-A177-3AD203B41FA5}">
                      <a16:colId xmlns:a16="http://schemas.microsoft.com/office/drawing/2014/main" val="647104600"/>
                    </a:ext>
                  </a:extLst>
                </a:gridCol>
                <a:gridCol w="5887340">
                  <a:extLst>
                    <a:ext uri="{9D8B030D-6E8A-4147-A177-3AD203B41FA5}">
                      <a16:colId xmlns:a16="http://schemas.microsoft.com/office/drawing/2014/main" val="1425191000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412553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 TITLE (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0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in Bikeshare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5, Lesson 1,  Activity 7&amp;8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6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 in 2011 (Location Map)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6, Lesson 3,  Activity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6, Lesson 3,  Activity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of Total Rentals (Bar Chart)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1,  Activity 7&amp;8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 Impact on Ride Count (Pie Chart)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3,  Activities 7&amp;8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Matplotlib: Pie Demo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 Rental Count in Different Weather Types (Box Plot)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5, Lesson 3,  Activity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4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 Count During Seasons (Box Plot)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5, Lesson 3</a:t>
                      </a:r>
                      <a:r>
                        <a:rPr lang="en-US"/>
                        <a:t>,  Activity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 Ride Count (Multi Line Graph)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31  Activity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6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5, Lesson 3,  Activity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6, Lesson 3,  Activities 7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5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4A4-0C64-49F3-8770-26BFF90D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5341628" cy="6663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Capital</a:t>
            </a:r>
            <a:r>
              <a:rPr lang="en-US" sz="3700" dirty="0"/>
              <a:t> </a:t>
            </a:r>
            <a:r>
              <a:rPr lang="en-US" sz="4400" dirty="0"/>
              <a:t>bikeshare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527951-2D4B-4A8C-BE14-06634AD8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6295"/>
            <a:ext cx="4363595" cy="4243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Services Washington, DC and surrounding areas beginning 2010.</a:t>
            </a:r>
          </a:p>
          <a:p>
            <a:r>
              <a:rPr lang="en-US" dirty="0">
                <a:solidFill>
                  <a:schemeClr val="tx1"/>
                </a:solidFill>
              </a:rPr>
              <a:t>It was the largest bike sharing service until the City Bike for New York City, which started in 2013.</a:t>
            </a:r>
          </a:p>
          <a:p>
            <a:r>
              <a:rPr lang="en-US" dirty="0">
                <a:solidFill>
                  <a:schemeClr val="tx1"/>
                </a:solidFill>
              </a:rPr>
              <a:t>Capital Bikeshare started with 10 stations and 120 bicycles in Washington, DC.</a:t>
            </a:r>
          </a:p>
          <a:p>
            <a:r>
              <a:rPr lang="en-US" dirty="0">
                <a:solidFill>
                  <a:schemeClr val="tx1"/>
                </a:solidFill>
              </a:rPr>
              <a:t>Now they have 500+ stations with 4500 bikes across 7 jurisdictions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Content Placeholder 4" descr="A picture containing bicycle, man, water, woman&#10;&#10;Description automatically generated">
            <a:extLst>
              <a:ext uri="{FF2B5EF4-FFF2-40B4-BE49-F238E27FC236}">
                <a16:creationId xmlns:a16="http://schemas.microsoft.com/office/drawing/2014/main" id="{FC0AD4AB-4386-4935-9EAD-6691314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1500850"/>
            <a:ext cx="5176744" cy="38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BC6BC-A3D0-4608-8C12-DDEB4114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7127" y="804833"/>
            <a:ext cx="7468316" cy="52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E587-C6EF-48C4-9DF3-4EF7A7C9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Locations 2011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0C309D5-9450-49CB-AFDC-D2186AA4A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6466" y="1369156"/>
            <a:ext cx="7099068" cy="5106459"/>
          </a:xfrm>
        </p:spPr>
      </p:pic>
    </p:spTree>
    <p:extLst>
      <p:ext uri="{BB962C8B-B14F-4D97-AF65-F5344CB8AC3E}">
        <p14:creationId xmlns:p14="http://schemas.microsoft.com/office/powerpoint/2010/main" val="167939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87D-FAB9-4E57-839E-9FB2566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 2020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91AD5CB0-4232-4806-8618-6C6D929D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812" y="1139867"/>
            <a:ext cx="7488515" cy="5599135"/>
          </a:xfrm>
        </p:spPr>
      </p:pic>
    </p:spTree>
    <p:extLst>
      <p:ext uri="{BB962C8B-B14F-4D97-AF65-F5344CB8AC3E}">
        <p14:creationId xmlns:p14="http://schemas.microsoft.com/office/powerpoint/2010/main" val="20482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E812-E874-452E-AC18-C5FAEC0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Just for kicks: Pricing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A851D-D70A-4B74-AEE4-A5D3A2CE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7" y="1389383"/>
            <a:ext cx="9824477" cy="49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E812-E874-452E-AC18-C5FAEC0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sz="4000" dirty="0"/>
              <a:t>About the Data: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0601-686E-4964-A23D-815975A8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57" y="1632204"/>
            <a:ext cx="10178322" cy="4347491"/>
          </a:xfrm>
        </p:spPr>
        <p:txBody>
          <a:bodyPr>
            <a:noAutofit/>
          </a:bodyPr>
          <a:lstStyle/>
          <a:p>
            <a:r>
              <a:rPr lang="en-US" dirty="0"/>
              <a:t>Downloaded from UCI Archive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points include hourly entries sampled from Washington D.C. spanning two years dating from January 1st, 2011 to December 19th, 2012 (17379 hours)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contains weather data for the corresponding date and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Capital Bikeshare Trip Data from 2010 to 2019 for each quarter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API to pull Lat, Long for Capital Bike Share stations</a:t>
            </a:r>
          </a:p>
        </p:txBody>
      </p:sp>
    </p:spTree>
    <p:extLst>
      <p:ext uri="{BB962C8B-B14F-4D97-AF65-F5344CB8AC3E}">
        <p14:creationId xmlns:p14="http://schemas.microsoft.com/office/powerpoint/2010/main" val="12536584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28D249-1983-451D-8451-059C0BA5C7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Widescreen</PresentationFormat>
  <Paragraphs>207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Gill Sans MT</vt:lpstr>
      <vt:lpstr>Impact</vt:lpstr>
      <vt:lpstr>Badge</vt:lpstr>
      <vt:lpstr>BIKE Sharing: Lessons learnt  from an analysis  of Usage</vt:lpstr>
      <vt:lpstr>Question?</vt:lpstr>
      <vt:lpstr>Why bikeshare?</vt:lpstr>
      <vt:lpstr>Capital bikeshare</vt:lpstr>
      <vt:lpstr>PowerPoint Presentation</vt:lpstr>
      <vt:lpstr>Locations 2011</vt:lpstr>
      <vt:lpstr>Location 2020</vt:lpstr>
      <vt:lpstr>Just for kicks: Pricing</vt:lpstr>
      <vt:lpstr>About the Data:</vt:lpstr>
      <vt:lpstr>Data cleaning</vt:lpstr>
      <vt:lpstr>Data cleaning process</vt:lpstr>
      <vt:lpstr>factors</vt:lpstr>
      <vt:lpstr>Plots</vt:lpstr>
      <vt:lpstr>Total Bike rental count distribution</vt:lpstr>
      <vt:lpstr>The impact of weather</vt:lpstr>
      <vt:lpstr>Weather impact on ride count</vt:lpstr>
      <vt:lpstr>For pie chart</vt:lpstr>
      <vt:lpstr>Rental count vs weather type</vt:lpstr>
      <vt:lpstr>rental count during seasons</vt:lpstr>
      <vt:lpstr>rental count vs temperature</vt:lpstr>
      <vt:lpstr>Linear  Regression </vt:lpstr>
      <vt:lpstr>When is the bike action?</vt:lpstr>
      <vt:lpstr>hourly Ride Count in different seasons</vt:lpstr>
      <vt:lpstr>Correlation Matrix</vt:lpstr>
      <vt:lpstr>Where is the bike action?</vt:lpstr>
      <vt:lpstr>Heat Map DAta</vt:lpstr>
      <vt:lpstr>Heat map</vt:lpstr>
      <vt:lpstr>conclusion</vt:lpstr>
      <vt:lpstr>From Capital Bike Share Survey Reports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2020-03-10T06:01:02Z</dcterms:created>
  <dcterms:modified xsi:type="dcterms:W3CDTF">2020-03-11T22:28:38Z</dcterms:modified>
</cp:coreProperties>
</file>