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14"/>
  </p:notesMasterIdLst>
  <p:sldIdLst>
    <p:sldId id="256" r:id="rId2"/>
    <p:sldId id="267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874" autoAdjust="0"/>
  </p:normalViewPr>
  <p:slideViewPr>
    <p:cSldViewPr snapToGrid="0">
      <p:cViewPr varScale="1">
        <p:scale>
          <a:sx n="59" d="100"/>
          <a:sy n="59" d="100"/>
        </p:scale>
        <p:origin x="11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908B5-9C51-426A-84AA-2F82C6D6BF06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0E6C-65DE-48F9-8270-0C551E732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0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0E6C-65DE-48F9-8270-0C551E7326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2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1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9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4B5D-947D-4D6E-BBAF-2A1C8437B88F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1780-B0BA-4F8B-8FCB-620E16AD1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9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926" y="-160421"/>
            <a:ext cx="12192000" cy="52577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-4" y="5097378"/>
            <a:ext cx="12015539" cy="1760622"/>
          </a:xfrm>
        </p:spPr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bg2">
                    <a:lumMod val="10000"/>
                  </a:schemeClr>
                </a:solidFill>
              </a:rPr>
              <a:t>ASSIGNMENT</a:t>
            </a:r>
            <a:r>
              <a:rPr lang="en-US" sz="4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Requirement life cycle for customer segmentation model for a Telecommunication Company</a:t>
            </a:r>
            <a:r>
              <a:rPr lang="en-US" dirty="0" smtClean="0"/>
              <a:t>.</a:t>
            </a:r>
          </a:p>
          <a:p>
            <a:pPr algn="r"/>
            <a:r>
              <a:rPr lang="en-US" sz="2800" dirty="0" smtClean="0"/>
              <a:t>NAME-</a:t>
            </a:r>
            <a:r>
              <a:rPr lang="en-US" sz="2800" dirty="0" err="1" smtClean="0"/>
              <a:t>Sasmita</a:t>
            </a:r>
            <a:r>
              <a:rPr lang="en-US" sz="2800" dirty="0" smtClean="0"/>
              <a:t> </a:t>
            </a:r>
            <a:r>
              <a:rPr lang="en-US" sz="2800" dirty="0" err="1" smtClean="0"/>
              <a:t>Sabat</a:t>
            </a:r>
            <a:endParaRPr lang="en-US" sz="2800" dirty="0" smtClean="0"/>
          </a:p>
          <a:p>
            <a:endParaRPr lang="en-US" dirty="0" smtClean="0"/>
          </a:p>
          <a:p>
            <a:endParaRPr lang="en-US" sz="7000" dirty="0"/>
          </a:p>
          <a:p>
            <a:endParaRPr lang="en-US" sz="7000" dirty="0" smtClean="0"/>
          </a:p>
          <a:p>
            <a:endParaRPr lang="en-US" sz="7000" dirty="0"/>
          </a:p>
          <a:p>
            <a:endParaRPr lang="en-IN" sz="7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420"/>
            <a:ext cx="12192000" cy="52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Telecommunication </a:t>
            </a:r>
            <a:r>
              <a:rPr lang="en-US" sz="3200" b="1" dirty="0"/>
              <a:t>C</a:t>
            </a:r>
            <a:r>
              <a:rPr lang="en-US" sz="3200" b="1" dirty="0" smtClean="0"/>
              <a:t>ustomer Graphs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760241" cy="4863933"/>
          </a:xfrm>
        </p:spPr>
      </p:pic>
    </p:spTree>
    <p:extLst>
      <p:ext uri="{BB962C8B-B14F-4D97-AF65-F5344CB8AC3E}">
        <p14:creationId xmlns:p14="http://schemas.microsoft.com/office/powerpoint/2010/main" val="215925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296"/>
            <a:ext cx="12192000" cy="13635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Ideas and More Information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875"/>
            <a:ext cx="6112042" cy="53821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42" y="1475874"/>
            <a:ext cx="6079958" cy="53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1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02339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22"/>
            <a:ext cx="10515600" cy="1203158"/>
          </a:xfrm>
        </p:spPr>
        <p:txBody>
          <a:bodyPr/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N" dirty="0" smtClean="0"/>
              <a:t>Introduction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41"/>
            <a:ext cx="737657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Elicitation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Analysis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Specification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Validation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Implementation</a:t>
            </a:r>
            <a:endParaRPr lang="en-US" sz="3200" b="1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Testing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Review and Feedback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Maintenance and Evolution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/>
              <a:t>Requirement Closure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b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3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45"/>
            <a:ext cx="10515600" cy="80356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Requirement life cycle for customer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052945"/>
            <a:ext cx="10709563" cy="5805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1</a:t>
            </a:r>
            <a:r>
              <a:rPr lang="en-US" sz="1600" b="1" dirty="0"/>
              <a:t>. Requirement Elicitation</a:t>
            </a:r>
          </a:p>
          <a:p>
            <a:pPr marL="0" indent="0">
              <a:buNone/>
            </a:pPr>
            <a:r>
              <a:rPr lang="en-US" sz="1600" b="1" dirty="0"/>
              <a:t>Objective:</a:t>
            </a:r>
            <a:r>
              <a:rPr lang="en-US" sz="1600" dirty="0"/>
              <a:t> Gather initial requirements and objectives for the customer segmentation model.</a:t>
            </a:r>
          </a:p>
          <a:p>
            <a:r>
              <a:rPr lang="en-US" sz="1600" b="1" dirty="0"/>
              <a:t>Activities:</a:t>
            </a:r>
            <a:endParaRPr lang="en-US" sz="1600" dirty="0"/>
          </a:p>
          <a:p>
            <a:pPr lvl="1"/>
            <a:r>
              <a:rPr lang="en-US" sz="1600" b="1" dirty="0"/>
              <a:t>Stakeholder Interviews:</a:t>
            </a:r>
            <a:r>
              <a:rPr lang="en-US" sz="1600" dirty="0"/>
              <a:t> Conduct interviews with key stakeholders (e.g., marketing teams, sales departments) to understand their needs and goals.</a:t>
            </a:r>
          </a:p>
          <a:p>
            <a:pPr lvl="1"/>
            <a:r>
              <a:rPr lang="en-US" sz="1600" b="1" dirty="0"/>
              <a:t>Data Analysis:</a:t>
            </a:r>
            <a:r>
              <a:rPr lang="en-US" sz="1600" dirty="0"/>
              <a:t> Review existing customer data and any previous segmentation efforts.</a:t>
            </a:r>
          </a:p>
          <a:p>
            <a:pPr lvl="1"/>
            <a:r>
              <a:rPr lang="en-US" sz="1600" b="1" dirty="0"/>
              <a:t>Market Research:</a:t>
            </a:r>
            <a:r>
              <a:rPr lang="en-US" sz="1600" dirty="0"/>
              <a:t> Analyze market trends and customer behaviors to inform segmentation criteria.</a:t>
            </a:r>
          </a:p>
          <a:p>
            <a:pPr lvl="1"/>
            <a:r>
              <a:rPr lang="en-US" sz="1600" b="1" dirty="0"/>
              <a:t>Define Objectives:</a:t>
            </a:r>
            <a:r>
              <a:rPr lang="en-US" sz="1600" dirty="0"/>
              <a:t> Clearly outline what the segmentation model should achieve (e.g., targeted marketing, personalized services</a:t>
            </a:r>
            <a:r>
              <a:rPr lang="en-US" sz="1600" dirty="0" smtClean="0"/>
              <a:t>).</a:t>
            </a:r>
          </a:p>
          <a:p>
            <a:pPr lvl="1"/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2</a:t>
            </a:r>
            <a:r>
              <a:rPr lang="en-US" sz="1600" b="1" dirty="0"/>
              <a:t>. Requirement Analysis</a:t>
            </a:r>
          </a:p>
          <a:p>
            <a:pPr marL="0" indent="0">
              <a:buNone/>
            </a:pPr>
            <a:r>
              <a:rPr lang="en-US" sz="1600" b="1" dirty="0"/>
              <a:t>Objective:</a:t>
            </a:r>
            <a:r>
              <a:rPr lang="en-US" sz="1600" dirty="0"/>
              <a:t> Analyze and refine the gathered requirements to define the scope and approach of the segmentation model.</a:t>
            </a:r>
          </a:p>
          <a:p>
            <a:r>
              <a:rPr lang="en-US" sz="1600" b="1" dirty="0"/>
              <a:t>Activities:</a:t>
            </a:r>
            <a:endParaRPr lang="en-US" sz="1600" dirty="0"/>
          </a:p>
          <a:p>
            <a:pPr lvl="1"/>
            <a:r>
              <a:rPr lang="en-US" sz="1600" b="1" dirty="0"/>
              <a:t>Identify Segmentation Criteria:</a:t>
            </a:r>
            <a:r>
              <a:rPr lang="en-US" sz="1600" dirty="0"/>
              <a:t> Determine the key variables and attributes to be used for segmentation (e.g., demographics, behavior, purchase history).</a:t>
            </a:r>
          </a:p>
          <a:p>
            <a:pPr lvl="1"/>
            <a:r>
              <a:rPr lang="en-US" sz="1600" b="1" dirty="0"/>
              <a:t>Feasibility Study:</a:t>
            </a:r>
            <a:r>
              <a:rPr lang="en-US" sz="1600" dirty="0"/>
              <a:t> Assess the feasibility of using available data and tools to meet the requirements.</a:t>
            </a:r>
          </a:p>
          <a:p>
            <a:pPr lvl="1"/>
            <a:r>
              <a:rPr lang="en-US" sz="1600" b="1" dirty="0"/>
              <a:t>Prioritize Requirements:</a:t>
            </a:r>
            <a:r>
              <a:rPr lang="en-US" sz="1600" dirty="0"/>
              <a:t> Prioritize segmentation objectives based on business needs and available resources.</a:t>
            </a:r>
          </a:p>
          <a:p>
            <a:pPr lvl="1"/>
            <a:r>
              <a:rPr lang="en-US" sz="1600" b="1" dirty="0"/>
              <a:t>Define Metrics:</a:t>
            </a:r>
            <a:r>
              <a:rPr lang="en-US" sz="1600" dirty="0"/>
              <a:t> Establish metrics for evaluating the effectiveness of the segmentation model (e.g., customer value, engagement levels).</a:t>
            </a:r>
          </a:p>
        </p:txBody>
      </p:sp>
    </p:spTree>
    <p:extLst>
      <p:ext uri="{BB962C8B-B14F-4D97-AF65-F5344CB8AC3E}">
        <p14:creationId xmlns:p14="http://schemas.microsoft.com/office/powerpoint/2010/main" val="6480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21673"/>
            <a:ext cx="10813473" cy="554183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                                 </a:t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100" dirty="0" smtClean="0">
                <a:solidFill>
                  <a:srgbClr val="002060"/>
                </a:solidFill>
              </a:rPr>
              <a:t>                         </a:t>
            </a:r>
            <a:r>
              <a:rPr lang="en-US" sz="3600" b="1" dirty="0" smtClean="0">
                <a:solidFill>
                  <a:srgbClr val="002060"/>
                </a:solidFill>
              </a:rPr>
              <a:t>Requirement </a:t>
            </a:r>
            <a:r>
              <a:rPr lang="en-US" sz="3600" b="1" dirty="0">
                <a:solidFill>
                  <a:srgbClr val="002060"/>
                </a:solidFill>
              </a:rPr>
              <a:t>life cycle for customer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969818"/>
            <a:ext cx="10723418" cy="52071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3</a:t>
            </a:r>
            <a:r>
              <a:rPr lang="en-US" sz="2600" b="1" dirty="0"/>
              <a:t>. Requirement Specification</a:t>
            </a:r>
          </a:p>
          <a:p>
            <a:pPr marL="0" indent="0">
              <a:buNone/>
            </a:pPr>
            <a:r>
              <a:rPr lang="en-US" sz="2600" b="1" dirty="0"/>
              <a:t>Objective:</a:t>
            </a:r>
            <a:r>
              <a:rPr lang="en-US" sz="2600" dirty="0"/>
              <a:t> Document the detailed requirements and specifications for the customer segmentation model.</a:t>
            </a:r>
          </a:p>
          <a:p>
            <a:r>
              <a:rPr lang="en-US" sz="2600" b="1" dirty="0"/>
              <a:t>Activities:</a:t>
            </a:r>
            <a:endParaRPr lang="en-US" sz="2600" dirty="0"/>
          </a:p>
          <a:p>
            <a:pPr lvl="1"/>
            <a:r>
              <a:rPr lang="en-US" sz="2600" b="1" dirty="0"/>
              <a:t>Create a Requirements Document:</a:t>
            </a:r>
            <a:r>
              <a:rPr lang="en-US" sz="2600" dirty="0"/>
              <a:t> Prepare a detailed document outlining the segmentation criteria, objectives, data sources, and expected outcomes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b="1" dirty="0" smtClean="0"/>
              <a:t>Define </a:t>
            </a:r>
            <a:r>
              <a:rPr lang="en-US" sz="2600" b="1" dirty="0"/>
              <a:t>Model Specifications:</a:t>
            </a:r>
            <a:r>
              <a:rPr lang="en-US" sz="2600" dirty="0"/>
              <a:t> Specify the type of segmentation model to be used (e.g., clustering algorithms like k-means, hierarchical clustering) and any preprocessing steps required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b="1" dirty="0" smtClean="0"/>
              <a:t>Acceptance </a:t>
            </a:r>
            <a:r>
              <a:rPr lang="en-US" sz="2600" b="1" dirty="0"/>
              <a:t>Criteria:</a:t>
            </a:r>
            <a:r>
              <a:rPr lang="en-US" sz="2600" dirty="0"/>
              <a:t> Define clear criteria for what constitutes a successful segmentation model (e.g., accuracy, relevance</a:t>
            </a:r>
            <a:r>
              <a:rPr lang="en-US" sz="2600" dirty="0" smtClean="0"/>
              <a:t>).</a:t>
            </a:r>
          </a:p>
          <a:p>
            <a:pPr lvl="1"/>
            <a:endParaRPr lang="en-US" sz="2600" dirty="0"/>
          </a:p>
          <a:p>
            <a:r>
              <a:rPr lang="en-US" sz="2600" b="1" dirty="0"/>
              <a:t>4. Requirement Validation</a:t>
            </a:r>
          </a:p>
          <a:p>
            <a:pPr marL="0" indent="0">
              <a:buNone/>
            </a:pPr>
            <a:r>
              <a:rPr lang="en-US" sz="2600" b="1" dirty="0"/>
              <a:t>Objective:</a:t>
            </a:r>
            <a:r>
              <a:rPr lang="en-US" sz="2600" dirty="0"/>
              <a:t> Ensure that the documented requirements are accurate, complete, and align with business goals.</a:t>
            </a:r>
          </a:p>
          <a:p>
            <a:r>
              <a:rPr lang="en-US" sz="2600" b="1" dirty="0"/>
              <a:t>Activities:</a:t>
            </a:r>
            <a:endParaRPr lang="en-US" sz="2600" dirty="0"/>
          </a:p>
          <a:p>
            <a:pPr lvl="1"/>
            <a:r>
              <a:rPr lang="en-US" sz="2600" b="1" dirty="0"/>
              <a:t>Review Sessions:</a:t>
            </a:r>
            <a:r>
              <a:rPr lang="en-US" sz="2600" dirty="0"/>
              <a:t> Conduct review sessions with stakeholders to validate the requirements and make necessary adjustments.</a:t>
            </a:r>
          </a:p>
          <a:p>
            <a:pPr lvl="1"/>
            <a:r>
              <a:rPr lang="en-US" sz="2600" b="1" dirty="0"/>
              <a:t>Prototype Testing:</a:t>
            </a:r>
            <a:r>
              <a:rPr lang="en-US" sz="2600" dirty="0"/>
              <a:t> Develop a prototype or initial version of the segmentation model to gather feedback and validate requirements.</a:t>
            </a:r>
          </a:p>
          <a:p>
            <a:pPr lvl="1"/>
            <a:r>
              <a:rPr lang="en-US" sz="2600" b="1" dirty="0"/>
              <a:t>Adjust Requirements:</a:t>
            </a:r>
            <a:r>
              <a:rPr lang="en-US" sz="2600" dirty="0"/>
              <a:t> Refine and adjust requirements based on feedback and validation results.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677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7758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                    </a:t>
            </a:r>
            <a:r>
              <a:rPr lang="en-US" sz="3200" b="1" dirty="0" smtClean="0">
                <a:solidFill>
                  <a:srgbClr val="002060"/>
                </a:solidFill>
              </a:rPr>
              <a:t>Requirement </a:t>
            </a:r>
            <a:r>
              <a:rPr lang="en-US" sz="3200" b="1" dirty="0">
                <a:solidFill>
                  <a:srgbClr val="002060"/>
                </a:solidFill>
              </a:rPr>
              <a:t>life cycle for customer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080656"/>
            <a:ext cx="10661073" cy="509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5</a:t>
            </a:r>
            <a:r>
              <a:rPr lang="en-US" sz="1800" b="1" dirty="0"/>
              <a:t>. Requirement Implementation</a:t>
            </a:r>
          </a:p>
          <a:p>
            <a:pPr marL="0" indent="0">
              <a:buNone/>
            </a:pPr>
            <a:r>
              <a:rPr lang="en-US" sz="1800" b="1" dirty="0"/>
              <a:t>Objective:</a:t>
            </a:r>
            <a:r>
              <a:rPr lang="en-US" sz="1800" dirty="0"/>
              <a:t> Develop and implement the customer segmentation model based on the specified requirements.</a:t>
            </a:r>
          </a:p>
          <a:p>
            <a:r>
              <a:rPr lang="en-US" sz="1800" b="1" dirty="0"/>
              <a:t>Activities:</a:t>
            </a:r>
            <a:endParaRPr lang="en-US" sz="1800" dirty="0"/>
          </a:p>
          <a:p>
            <a:pPr lvl="1"/>
            <a:r>
              <a:rPr lang="en-US" sz="1800" b="1" dirty="0"/>
              <a:t>Data Preparation:</a:t>
            </a:r>
            <a:r>
              <a:rPr lang="en-US" sz="1800" dirty="0"/>
              <a:t> Clean and preprocess data for the segmentation model.</a:t>
            </a:r>
          </a:p>
          <a:p>
            <a:pPr lvl="1"/>
            <a:r>
              <a:rPr lang="en-US" sz="1800" b="1" dirty="0"/>
              <a:t>Model Development:</a:t>
            </a:r>
            <a:r>
              <a:rPr lang="en-US" sz="1800" dirty="0"/>
              <a:t> Implement the segmentation model using appropriate algorithms and techniques.</a:t>
            </a:r>
          </a:p>
          <a:p>
            <a:pPr lvl="1"/>
            <a:r>
              <a:rPr lang="en-US" sz="1800" b="1" dirty="0"/>
              <a:t>Integration:</a:t>
            </a:r>
            <a:r>
              <a:rPr lang="en-US" sz="1800" dirty="0"/>
              <a:t> Integrate the model with existing systems or tools if needed (e.g., CRM systems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6. Requirement Testing</a:t>
            </a:r>
          </a:p>
          <a:p>
            <a:pPr marL="0" indent="0">
              <a:buNone/>
            </a:pPr>
            <a:r>
              <a:rPr lang="en-US" sz="1800" b="1" dirty="0"/>
              <a:t>Objective:</a:t>
            </a:r>
            <a:r>
              <a:rPr lang="en-US" sz="1800" dirty="0"/>
              <a:t> Verify that the segmentation model meets the requirements and performs as expected.</a:t>
            </a:r>
          </a:p>
          <a:p>
            <a:r>
              <a:rPr lang="en-US" sz="1800" b="1" dirty="0"/>
              <a:t>Activities:</a:t>
            </a:r>
            <a:endParaRPr lang="en-US" sz="1800" dirty="0"/>
          </a:p>
          <a:p>
            <a:pPr lvl="1"/>
            <a:r>
              <a:rPr lang="en-US" sz="1800" b="1" dirty="0"/>
              <a:t>Testing and Validation:</a:t>
            </a:r>
            <a:r>
              <a:rPr lang="en-US" sz="1800" dirty="0"/>
              <a:t> Conduct tests to evaluate the model's performance using predefined metrics (e.g., cluster quality, model accuracy).</a:t>
            </a:r>
          </a:p>
          <a:p>
            <a:pPr lvl="1"/>
            <a:r>
              <a:rPr lang="en-US" sz="1800" b="1" dirty="0"/>
              <a:t>User Feedback:</a:t>
            </a:r>
            <a:r>
              <a:rPr lang="en-US" sz="1800" dirty="0"/>
              <a:t> Obtain feedback from end-users or stakeholders to ensure the model meets their needs and expectations.</a:t>
            </a:r>
          </a:p>
          <a:p>
            <a:pPr lvl="1"/>
            <a:r>
              <a:rPr lang="en-US" sz="1800" b="1" dirty="0"/>
              <a:t>Refinement:</a:t>
            </a:r>
            <a:r>
              <a:rPr lang="en-US" sz="1800" dirty="0"/>
              <a:t> Make adjustments based on test results and feedback.</a:t>
            </a:r>
          </a:p>
        </p:txBody>
      </p:sp>
    </p:spTree>
    <p:extLst>
      <p:ext uri="{BB962C8B-B14F-4D97-AF65-F5344CB8AC3E}">
        <p14:creationId xmlns:p14="http://schemas.microsoft.com/office/powerpoint/2010/main" val="26383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263237"/>
            <a:ext cx="10515600" cy="8451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                 </a:t>
            </a:r>
            <a:r>
              <a:rPr lang="en-US" sz="3200" b="1" dirty="0" smtClean="0">
                <a:solidFill>
                  <a:srgbClr val="002060"/>
                </a:solidFill>
              </a:rPr>
              <a:t>Requirement </a:t>
            </a:r>
            <a:r>
              <a:rPr lang="en-US" sz="3200" b="1" dirty="0">
                <a:solidFill>
                  <a:srgbClr val="002060"/>
                </a:solidFill>
              </a:rPr>
              <a:t>life cycle for customer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108365"/>
            <a:ext cx="11014363" cy="50685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100" b="1" dirty="0" smtClean="0"/>
          </a:p>
          <a:p>
            <a:pPr marL="0" indent="0">
              <a:buNone/>
            </a:pPr>
            <a:r>
              <a:rPr lang="en-US" sz="1900" b="1" dirty="0" smtClean="0"/>
              <a:t>7</a:t>
            </a:r>
            <a:r>
              <a:rPr lang="en-US" sz="1900" b="1" dirty="0"/>
              <a:t>. Requirement Review and Feedback</a:t>
            </a:r>
          </a:p>
          <a:p>
            <a:pPr marL="0" indent="0">
              <a:buNone/>
            </a:pPr>
            <a:r>
              <a:rPr lang="en-US" sz="1900" b="1" dirty="0"/>
              <a:t>Objective:</a:t>
            </a:r>
            <a:r>
              <a:rPr lang="en-US" sz="1900" dirty="0"/>
              <a:t> Assess the performance of the segmentation model and gather feedback for future improvements.</a:t>
            </a:r>
          </a:p>
          <a:p>
            <a:r>
              <a:rPr lang="en-US" sz="1900" b="1" dirty="0"/>
              <a:t>Activities:</a:t>
            </a:r>
            <a:endParaRPr lang="en-US" sz="1900" dirty="0"/>
          </a:p>
          <a:p>
            <a:pPr lvl="1"/>
            <a:r>
              <a:rPr lang="en-US" sz="1900" b="1" dirty="0"/>
              <a:t>Post-Implementation Review:</a:t>
            </a:r>
            <a:r>
              <a:rPr lang="en-US" sz="1900" dirty="0"/>
              <a:t> Evaluate the model's effectiveness in achieving the desired outcomes.</a:t>
            </a:r>
          </a:p>
          <a:p>
            <a:pPr lvl="1"/>
            <a:r>
              <a:rPr lang="en-US" sz="1900" b="1" dirty="0"/>
              <a:t>Gather Insights:</a:t>
            </a:r>
            <a:r>
              <a:rPr lang="en-US" sz="1900" dirty="0"/>
              <a:t> Collect feedback from stakeholders on the model's impact and usability.</a:t>
            </a:r>
          </a:p>
          <a:p>
            <a:pPr lvl="1"/>
            <a:r>
              <a:rPr lang="en-US" sz="1900" b="1" dirty="0"/>
              <a:t>Identify Improvements:</a:t>
            </a:r>
            <a:r>
              <a:rPr lang="en-US" sz="1900" dirty="0"/>
              <a:t> Identify any areas for improvement or additional requirements based on real-world usage</a:t>
            </a:r>
            <a:r>
              <a:rPr lang="en-US" sz="1900" dirty="0" smtClean="0"/>
              <a:t>.</a:t>
            </a:r>
          </a:p>
          <a:p>
            <a:pPr lvl="1"/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8. Requirement Maintenance and Evolution</a:t>
            </a:r>
          </a:p>
          <a:p>
            <a:pPr marL="0" indent="0">
              <a:buNone/>
            </a:pPr>
            <a:r>
              <a:rPr lang="en-US" sz="1900" b="1" dirty="0"/>
              <a:t>Objective:</a:t>
            </a:r>
            <a:r>
              <a:rPr lang="en-US" sz="1900" dirty="0"/>
              <a:t> Ensure the segmentation model remains relevant and effective over time.</a:t>
            </a:r>
          </a:p>
          <a:p>
            <a:r>
              <a:rPr lang="en-US" sz="1900" b="1" dirty="0"/>
              <a:t>Activities:</a:t>
            </a:r>
            <a:endParaRPr lang="en-US" sz="1900" dirty="0"/>
          </a:p>
          <a:p>
            <a:pPr lvl="1"/>
            <a:r>
              <a:rPr lang="en-US" sz="1900" b="1" dirty="0"/>
              <a:t>Ongoing Monitoring:</a:t>
            </a:r>
            <a:r>
              <a:rPr lang="en-US" sz="1900" dirty="0"/>
              <a:t> Continuously monitor the model’s performance and update it as needed.</a:t>
            </a:r>
          </a:p>
          <a:p>
            <a:pPr lvl="1"/>
            <a:r>
              <a:rPr lang="en-US" sz="1900" b="1" dirty="0"/>
              <a:t>Adapt to Changes:</a:t>
            </a:r>
            <a:r>
              <a:rPr lang="en-US" sz="1900" dirty="0"/>
              <a:t> Adapt the model to changes in customer behavior, market conditions, or business objectives.</a:t>
            </a:r>
          </a:p>
          <a:p>
            <a:pPr lvl="1"/>
            <a:r>
              <a:rPr lang="en-US" sz="1900" b="1" dirty="0"/>
              <a:t>Periodic Reviews:</a:t>
            </a:r>
            <a:r>
              <a:rPr lang="en-US" sz="1900" dirty="0"/>
              <a:t> Conduct periodic reviews to ensure the model continues to meet evolving requirements.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365125"/>
            <a:ext cx="10799618" cy="6601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     </a:t>
            </a:r>
            <a:r>
              <a:rPr lang="en-US" sz="3600" b="1" dirty="0" smtClean="0">
                <a:solidFill>
                  <a:srgbClr val="002060"/>
                </a:solidFill>
              </a:rPr>
              <a:t>Requirement </a:t>
            </a:r>
            <a:r>
              <a:rPr lang="en-US" sz="3600" b="1" dirty="0">
                <a:solidFill>
                  <a:srgbClr val="002060"/>
                </a:solidFill>
              </a:rPr>
              <a:t>life cycle for customer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1177636"/>
            <a:ext cx="10480964" cy="49993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9</a:t>
            </a:r>
            <a:r>
              <a:rPr lang="en-US" sz="2000" b="1" dirty="0"/>
              <a:t>. Requirement Closure</a:t>
            </a:r>
          </a:p>
          <a:p>
            <a:pPr marL="0" indent="0">
              <a:buNone/>
            </a:pPr>
            <a:r>
              <a:rPr lang="en-US" sz="2000" b="1" dirty="0"/>
              <a:t>Objective:</a:t>
            </a:r>
            <a:r>
              <a:rPr lang="en-US" sz="2000" dirty="0"/>
              <a:t> Finalize the lifecycle of the segmentation model and ensure all requirements have been addressed.</a:t>
            </a:r>
          </a:p>
          <a:p>
            <a:r>
              <a:rPr lang="en-US" sz="2000" b="1" dirty="0"/>
              <a:t>Activities:</a:t>
            </a:r>
            <a:endParaRPr lang="en-US" sz="2000" dirty="0"/>
          </a:p>
          <a:p>
            <a:pPr lvl="1"/>
            <a:r>
              <a:rPr lang="en-US" sz="2000" b="1" dirty="0"/>
              <a:t>Documentation:</a:t>
            </a:r>
            <a:r>
              <a:rPr lang="en-US" sz="2000" dirty="0"/>
              <a:t> Document the final state of the model and any lessons learned.</a:t>
            </a:r>
          </a:p>
          <a:p>
            <a:pPr lvl="1"/>
            <a:r>
              <a:rPr lang="en-US" sz="2000" b="1" dirty="0"/>
              <a:t>Archive:</a:t>
            </a:r>
            <a:r>
              <a:rPr lang="en-US" sz="2000" dirty="0"/>
              <a:t> Archive model documentation, data, and related artifacts.</a:t>
            </a:r>
          </a:p>
          <a:p>
            <a:pPr lvl="1"/>
            <a:r>
              <a:rPr lang="en-US" sz="2000" b="1" dirty="0"/>
              <a:t>Sign-Off:</a:t>
            </a:r>
            <a:r>
              <a:rPr lang="en-US" sz="2000" dirty="0"/>
              <a:t> Obtain formal sign-off from stakeholders to close the project or phase.</a:t>
            </a:r>
          </a:p>
        </p:txBody>
      </p:sp>
    </p:spTree>
    <p:extLst>
      <p:ext uri="{BB962C8B-B14F-4D97-AF65-F5344CB8AC3E}">
        <p14:creationId xmlns:p14="http://schemas.microsoft.com/office/powerpoint/2010/main" val="21568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            </a:t>
            </a:r>
            <a:r>
              <a:rPr lang="en-US" sz="3200" b="1" dirty="0" smtClean="0">
                <a:solidFill>
                  <a:srgbClr val="002060"/>
                </a:solidFill>
              </a:rPr>
              <a:t>Software Development life cycle (SDLC)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3" y="1274763"/>
            <a:ext cx="8368144" cy="48073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4763"/>
            <a:ext cx="10515600" cy="49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</a:t>
            </a:r>
            <a:r>
              <a:rPr lang="en-IN" b="1" dirty="0" smtClean="0"/>
              <a:t>roject lifecycle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Initiation</a:t>
            </a:r>
          </a:p>
          <a:p>
            <a:r>
              <a:rPr lang="en-IN" dirty="0" smtClean="0"/>
              <a:t>Planning</a:t>
            </a:r>
          </a:p>
          <a:p>
            <a:r>
              <a:rPr lang="en-IN" dirty="0" smtClean="0"/>
              <a:t>Execution</a:t>
            </a:r>
          </a:p>
          <a:p>
            <a:r>
              <a:rPr lang="en-IN" dirty="0" smtClean="0"/>
              <a:t>Monitoring and Controlling</a:t>
            </a:r>
          </a:p>
          <a:p>
            <a:r>
              <a:rPr lang="en-IN" dirty="0" smtClean="0"/>
              <a:t>Closure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5" y="1395663"/>
            <a:ext cx="5839327" cy="4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787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Introduction</vt:lpstr>
      <vt:lpstr>Requirement life cycle for customer</vt:lpstr>
      <vt:lpstr>                                                           Requirement life cycle for customer</vt:lpstr>
      <vt:lpstr>                    Requirement life cycle for customer</vt:lpstr>
      <vt:lpstr>                  Requirement life cycle for customer</vt:lpstr>
      <vt:lpstr>                Requirement life cycle for customer</vt:lpstr>
      <vt:lpstr>            Software Development life cycle (SDLC)</vt:lpstr>
      <vt:lpstr>Project lifecycle</vt:lpstr>
      <vt:lpstr>Telecommunication Customer Graphs</vt:lpstr>
      <vt:lpstr>Ideas and More Information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2024-09-17T14:59:11Z</dcterms:created>
  <dcterms:modified xsi:type="dcterms:W3CDTF">2024-09-25T13:59:37Z</dcterms:modified>
</cp:coreProperties>
</file>