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9" d="100"/>
          <a:sy n="39" d="100"/>
        </p:scale>
        <p:origin x="8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69D2-5943-AAA1-7647-C53CA2745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67B91-AAF1-7F42-73C6-D14757BE3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4B08A-ADEF-B99C-B632-CF00A00A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D0FA-7E88-41E3-9485-2B88FBC55179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7B7AB-E8E3-7351-7248-68DC49D8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8D6D9-8AB9-520D-1ADA-224742F8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429A-EAC1-426B-8CB2-78C5F74CF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97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C704A-C801-00E9-2194-494C2530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19C63-BB8D-77D6-A10B-946469A3D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265A5-22D7-484E-BE12-4829F196F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D0FA-7E88-41E3-9485-2B88FBC55179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7962-B9AF-AEE8-7BF0-B9674F50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F078F-B50D-FAE4-D149-FE758A7F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429A-EAC1-426B-8CB2-78C5F74CF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18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F11DB3-3B3E-064C-F426-6B8C53D2B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2ADF4-43FD-AC62-5505-174B21821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6B893-CD66-BCB0-6C03-B28E5A35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D0FA-7E88-41E3-9485-2B88FBC55179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9DF99-9313-E2A6-4514-0FA597523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C79BE-090D-E473-2FE0-0C3E85F8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429A-EAC1-426B-8CB2-78C5F74CF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71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6FB9-EA8F-FEAE-FAA4-64D7F754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2139-6009-F663-8FCB-5B1D8C65A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D5CB1-62B6-08C2-1148-B58B8056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D0FA-7E88-41E3-9485-2B88FBC55179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B082B-AAA9-2D0C-7349-5901D4FB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CB528-4A37-BC91-E39A-5CB6473C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429A-EAC1-426B-8CB2-78C5F74CF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98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E0CB-4521-6168-200D-B9F577F16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511E6-EE13-D35F-7582-0FE5E7D9A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C147E-A828-5805-40A7-07E1AC2E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D0FA-7E88-41E3-9485-2B88FBC55179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9237B-7448-9626-AF60-CD68284E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9A9A0-3B33-73BB-F784-9B94D8E2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429A-EAC1-426B-8CB2-78C5F74CF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9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7949-B97B-9ED0-717C-988DE303C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E0A76-7D89-E35B-1289-734C35DB1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B17F4-A69F-3EB4-1A80-965CF2A0B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63D5A-7575-F834-3E94-827288FD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D0FA-7E88-41E3-9485-2B88FBC55179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D02BD-6512-FBCC-D798-92E24FDA9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963BB-1463-4F80-B50B-24BB07E7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429A-EAC1-426B-8CB2-78C5F74CF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82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4123F-7AFA-5D89-4F2E-77C06C2D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B067C-4ED0-53FB-0BED-7CF69722D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15916-6CCD-C9E9-F946-752CAAD14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A1021-2C70-6628-A189-00753F7B4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B2F0F6-E31A-4CDB-66E3-F3E6E5D24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95A8CE-B678-5072-F132-12B86981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D0FA-7E88-41E3-9485-2B88FBC55179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64916-F034-4CC7-6C9C-A89C6662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CEA6A-7469-3513-D92C-4A27BE90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429A-EAC1-426B-8CB2-78C5F74CF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79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FA7A-4946-F6A4-ADD8-93F067F1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5519E-15CA-C62B-337F-EDCF93570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D0FA-7E88-41E3-9485-2B88FBC55179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4452B-7422-9CC6-8984-01C6C2E1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DA967-E5F9-61D4-A53C-0DB3D930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429A-EAC1-426B-8CB2-78C5F74CF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9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B5777B-9249-000B-F1A4-B2AF8D3D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D0FA-7E88-41E3-9485-2B88FBC55179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92B36B-7018-5A17-B865-4DD88FE2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C7C4F-86EB-3C8E-E137-59D60E60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429A-EAC1-426B-8CB2-78C5F74CF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06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E580-4A2D-AF6C-84C0-435891ED9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2D82-6310-30DF-410C-3EBA0059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B2694-B2ED-9A8D-048E-1943C740B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2C113-C05F-8D0D-4A3D-9A46CE6A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D0FA-7E88-41E3-9485-2B88FBC55179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73215-1A84-33B7-C50B-3F1EC2D8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1A33E-7437-CE2F-54F3-52B4F2C7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429A-EAC1-426B-8CB2-78C5F74CF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59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6B69-6D27-5FC0-1FD0-C75D48F40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3DDEC1-6567-AAAB-22E0-37A3BBCD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68880-CB87-97BD-E2A7-B52694BE2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31069-4D11-8C70-47F6-6115B0A1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D0FA-7E88-41E3-9485-2B88FBC55179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1BF45-299E-8032-2AEB-4C1E6CDA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E58C1-C2ED-C6E3-DEBD-CB59A962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429A-EAC1-426B-8CB2-78C5F74CF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56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E44BD9-F064-AE00-7896-25C6767E5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CB116-6E75-8BF4-980B-1B1DB6A39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B8A6F-C376-5339-CD39-F40C190E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CD0FA-7E88-41E3-9485-2B88FBC55179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3863A-1451-61C1-7968-6D0890643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47CFA-CDAA-05B5-67E3-6602DE4D1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E429A-EAC1-426B-8CB2-78C5F74CF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84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E78FEBE-D8D6-DE5C-1526-923EEB8DC15B}"/>
              </a:ext>
            </a:extLst>
          </p:cNvPr>
          <p:cNvSpPr txBox="1"/>
          <p:nvPr/>
        </p:nvSpPr>
        <p:spPr>
          <a:xfrm flipH="1">
            <a:off x="530083" y="2782669"/>
            <a:ext cx="3943945" cy="2862322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IN" sz="3600" b="1" i="0" dirty="0">
                <a:solidFill>
                  <a:schemeClr val="bg2"/>
                </a:solidFill>
                <a:effectLst/>
                <a:latin typeface="-apple-system"/>
              </a:rPr>
              <a:t>Drivers-Alert-</a:t>
            </a:r>
          </a:p>
          <a:p>
            <a:pPr algn="l"/>
            <a:r>
              <a:rPr lang="en-IN" sz="3600" b="1" i="0" dirty="0">
                <a:solidFill>
                  <a:schemeClr val="bg2"/>
                </a:solidFill>
                <a:effectLst/>
                <a:latin typeface="-apple-system"/>
              </a:rPr>
              <a:t>Safety-Monitoring-</a:t>
            </a:r>
          </a:p>
          <a:p>
            <a:pPr algn="l"/>
            <a:r>
              <a:rPr lang="en-IN" sz="3600" b="1" i="0" dirty="0">
                <a:solidFill>
                  <a:schemeClr val="bg2"/>
                </a:solidFill>
                <a:effectLst/>
                <a:latin typeface="-apple-system"/>
              </a:rPr>
              <a:t>System</a:t>
            </a:r>
          </a:p>
          <a:p>
            <a:br>
              <a:rPr lang="en-IN" sz="3600" dirty="0"/>
            </a:b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26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83AC2F95-B956-1E72-456E-5B4CA8E9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88614"/>
            <a:ext cx="11430000" cy="775854"/>
          </a:xfrm>
        </p:spPr>
        <p:txBody>
          <a:bodyPr>
            <a:normAutofit/>
          </a:bodyPr>
          <a:lstStyle/>
          <a:p>
            <a:r>
              <a:rPr lang="en-US" dirty="0"/>
              <a:t>Distracted Driving </a:t>
            </a:r>
            <a:r>
              <a:rPr lang="en-US" dirty="0" err="1"/>
              <a:t>PoC</a:t>
            </a:r>
            <a:r>
              <a:rPr lang="en-US" dirty="0">
                <a:latin typeface="+mj-lt"/>
              </a:rPr>
              <a:t> 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863FF7-5D4C-8CDE-72D2-ED7BDB550130}"/>
              </a:ext>
            </a:extLst>
          </p:cNvPr>
          <p:cNvSpPr/>
          <p:nvPr/>
        </p:nvSpPr>
        <p:spPr>
          <a:xfrm>
            <a:off x="349357" y="2440651"/>
            <a:ext cx="5715000" cy="433555"/>
          </a:xfrm>
          <a:prstGeom prst="rect">
            <a:avLst/>
          </a:prstGeom>
          <a:solidFill>
            <a:srgbClr val="004A8E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1600" b="1" dirty="0">
              <a:solidFill>
                <a:prstClr val="white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1600" b="1" dirty="0">
              <a:solidFill>
                <a:prstClr val="white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1600" b="1" dirty="0">
              <a:solidFill>
                <a:prstClr val="white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1600" b="1" dirty="0">
              <a:solidFill>
                <a:prstClr val="white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1600" b="1" dirty="0">
              <a:solidFill>
                <a:prstClr val="white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1600" b="1" dirty="0">
              <a:solidFill>
                <a:prstClr val="white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1600" b="1" dirty="0">
              <a:solidFill>
                <a:prstClr val="white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1600" b="1" dirty="0">
              <a:solidFill>
                <a:prstClr val="white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1600" b="1" dirty="0">
              <a:solidFill>
                <a:prstClr val="white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1600" b="1" dirty="0">
              <a:solidFill>
                <a:prstClr val="white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1600" b="1" dirty="0">
              <a:solidFill>
                <a:prstClr val="white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A353B1-9491-4115-6C4B-58CEAAD58B6F}"/>
              </a:ext>
            </a:extLst>
          </p:cNvPr>
          <p:cNvSpPr/>
          <p:nvPr/>
        </p:nvSpPr>
        <p:spPr>
          <a:xfrm>
            <a:off x="349357" y="2995904"/>
            <a:ext cx="5715000" cy="16367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lIns="182880" tIns="91440">
            <a:noAutofit/>
          </a:bodyPr>
          <a:lstStyle/>
          <a:p>
            <a:pPr marL="342891" marR="0" lvl="0" indent="-342891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Identify the face of driver for a given video.</a:t>
            </a:r>
          </a:p>
          <a:p>
            <a:pPr marL="342891" marR="0" lvl="0" indent="-342891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From the face, identify whether the driver is distracted (drowsy, fatigue, distracted – looking away from center of road)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ABE29-3FB0-FBF1-9F3A-32054078A19B}"/>
              </a:ext>
            </a:extLst>
          </p:cNvPr>
          <p:cNvSpPr txBox="1"/>
          <p:nvPr/>
        </p:nvSpPr>
        <p:spPr>
          <a:xfrm>
            <a:off x="2116968" y="966974"/>
            <a:ext cx="9784080" cy="12670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"/>
          </a:ln>
        </p:spPr>
        <p:txBody>
          <a:bodyPr wrap="square" lIns="182880" rtlCol="0" anchor="ctr">
            <a:no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To find the emotion of driver while driving the vehicle.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Emotions like Drowsiness, Fatigue and Distraction can be detected from internal camera.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F4BBE2-0230-4958-8508-02F7451F3E9D}"/>
              </a:ext>
            </a:extLst>
          </p:cNvPr>
          <p:cNvSpPr/>
          <p:nvPr/>
        </p:nvSpPr>
        <p:spPr>
          <a:xfrm>
            <a:off x="349357" y="966974"/>
            <a:ext cx="1600200" cy="1267013"/>
          </a:xfrm>
          <a:prstGeom prst="rect">
            <a:avLst/>
          </a:prstGeom>
          <a:solidFill>
            <a:srgbClr val="004A8E"/>
          </a:solidFill>
        </p:spPr>
        <p:txBody>
          <a:bodyPr wrap="non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OBJECTIVE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88A992-7BD6-DF9D-D243-6FAEC6C936A2}"/>
              </a:ext>
            </a:extLst>
          </p:cNvPr>
          <p:cNvSpPr/>
          <p:nvPr/>
        </p:nvSpPr>
        <p:spPr>
          <a:xfrm>
            <a:off x="6186047" y="2440651"/>
            <a:ext cx="5715000" cy="433555"/>
          </a:xfrm>
          <a:prstGeom prst="rect">
            <a:avLst/>
          </a:prstGeom>
          <a:solidFill>
            <a:srgbClr val="004A8E"/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KEY DELIVERABLES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75648C-2619-5C3C-D357-33E26AB82237}"/>
              </a:ext>
            </a:extLst>
          </p:cNvPr>
          <p:cNvSpPr/>
          <p:nvPr/>
        </p:nvSpPr>
        <p:spPr>
          <a:xfrm>
            <a:off x="6186047" y="2995904"/>
            <a:ext cx="5715000" cy="16367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lIns="182880" tIns="91440">
            <a:noAutofit/>
          </a:bodyPr>
          <a:lstStyle/>
          <a:p>
            <a:pPr marL="342891" marR="0" lvl="0" indent="-342891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Algorithm/</a:t>
            </a:r>
            <a:r>
              <a:rPr lang="en-US" sz="1600" dirty="0">
                <a:solidFill>
                  <a:srgbClr val="000000"/>
                </a:solidFill>
                <a:latin typeface="Calibri" panose="020F0502020204030204"/>
                <a:cs typeface="Arial" panose="020B0604020202020204" pitchFamily="34" charset="0"/>
              </a:rPr>
              <a:t>Code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to classify the emotions 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Drowsiness, Fatigue, and Distraction)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of driver</a:t>
            </a:r>
          </a:p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342891" marR="0" lvl="0" indent="-342891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342891" marR="0" lvl="0" indent="-342891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C04CFE-DF32-CDDF-3729-BE00D5AE1496}"/>
              </a:ext>
            </a:extLst>
          </p:cNvPr>
          <p:cNvSpPr txBox="1"/>
          <p:nvPr/>
        </p:nvSpPr>
        <p:spPr>
          <a:xfrm>
            <a:off x="2116967" y="4770978"/>
            <a:ext cx="4283834" cy="185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24003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Zero dependency on third parties for classify emotion of driver</a:t>
            </a:r>
          </a:p>
          <a:p>
            <a:pPr marL="228600" marR="0" lvl="0" indent="-228600" algn="l" defTabSz="24003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Understand the impact of drowsiness detection for driver safety, to identifying whether driver is attentive or distracted while driving, and to build a highly personalized and intimate in-cab experience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6EF638-04E0-3CE9-86EC-39B367D928D0}"/>
              </a:ext>
            </a:extLst>
          </p:cNvPr>
          <p:cNvSpPr txBox="1"/>
          <p:nvPr/>
        </p:nvSpPr>
        <p:spPr>
          <a:xfrm>
            <a:off x="6668086" y="4770978"/>
            <a:ext cx="5142914" cy="160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24003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aim of emotion recognition should be to support the driver in performing steering, accelerating, braking, and choosing the correct lane, speed, route, and distance to other vehicles. </a:t>
            </a:r>
          </a:p>
          <a:p>
            <a:pPr marL="0" marR="0" lvl="0" indent="0" algn="l" defTabSz="24003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Target Customers: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OEMs, Tier 1s, Insurance, Shared Mobility / Fleet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23B95D-DA1E-8302-685B-8637A4145916}"/>
              </a:ext>
            </a:extLst>
          </p:cNvPr>
          <p:cNvSpPr/>
          <p:nvPr/>
        </p:nvSpPr>
        <p:spPr>
          <a:xfrm>
            <a:off x="349357" y="4717710"/>
            <a:ext cx="1600200" cy="1817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Yu Mincho"/>
                <a:cs typeface="Arial" panose="020B0604020202020204" pitchFamily="34" charset="0"/>
              </a:rPr>
              <a:t>EXPECTED BENEFITS</a:t>
            </a:r>
          </a:p>
        </p:txBody>
      </p:sp>
    </p:spTree>
    <p:extLst>
      <p:ext uri="{BB962C8B-B14F-4D97-AF65-F5344CB8AC3E}">
        <p14:creationId xmlns:p14="http://schemas.microsoft.com/office/powerpoint/2010/main" val="233530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88DB15-0F1B-71F7-109A-0741E6BA6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166"/>
            <a:ext cx="11430000" cy="775854"/>
          </a:xfrm>
        </p:spPr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5" name="Right Arrow 7">
            <a:extLst>
              <a:ext uri="{FF2B5EF4-FFF2-40B4-BE49-F238E27FC236}">
                <a16:creationId xmlns:a16="http://schemas.microsoft.com/office/drawing/2014/main" id="{235DD6BA-7767-AD07-9915-5226B19A7F0D}"/>
              </a:ext>
            </a:extLst>
          </p:cNvPr>
          <p:cNvSpPr/>
          <p:nvPr/>
        </p:nvSpPr>
        <p:spPr>
          <a:xfrm>
            <a:off x="2835525" y="1552020"/>
            <a:ext cx="365760" cy="137160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ight Arrow 8">
            <a:extLst>
              <a:ext uri="{FF2B5EF4-FFF2-40B4-BE49-F238E27FC236}">
                <a16:creationId xmlns:a16="http://schemas.microsoft.com/office/drawing/2014/main" id="{BB985ADB-DDF8-06DD-73E0-C58873B0975E}"/>
              </a:ext>
            </a:extLst>
          </p:cNvPr>
          <p:cNvSpPr/>
          <p:nvPr/>
        </p:nvSpPr>
        <p:spPr>
          <a:xfrm>
            <a:off x="5800522" y="1552020"/>
            <a:ext cx="365760" cy="137160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9E9C05-6AA3-17E9-31BC-EF8EFEE6B430}"/>
              </a:ext>
            </a:extLst>
          </p:cNvPr>
          <p:cNvSpPr/>
          <p:nvPr/>
        </p:nvSpPr>
        <p:spPr>
          <a:xfrm>
            <a:off x="3479347" y="1109680"/>
            <a:ext cx="2043113" cy="102184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Convert into number of frames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F0286C-E27A-1974-F0B8-013A2D0A68D0}"/>
              </a:ext>
            </a:extLst>
          </p:cNvPr>
          <p:cNvSpPr/>
          <p:nvPr/>
        </p:nvSpPr>
        <p:spPr>
          <a:xfrm>
            <a:off x="6273685" y="2889504"/>
            <a:ext cx="2382635" cy="1243584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 for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Drowsiness, Fatigue, Distraction for each frame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083AA0-5F24-271D-2A50-6DDC43311151}"/>
              </a:ext>
            </a:extLst>
          </p:cNvPr>
          <p:cNvSpPr/>
          <p:nvPr/>
        </p:nvSpPr>
        <p:spPr>
          <a:xfrm>
            <a:off x="6254496" y="1035763"/>
            <a:ext cx="2414015" cy="1256333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Find the face from the frame using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dlib's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face detector (HOG-based). </a:t>
            </a:r>
          </a:p>
        </p:txBody>
      </p:sp>
      <p:sp>
        <p:nvSpPr>
          <p:cNvPr id="10" name="Right Arrow 14">
            <a:extLst>
              <a:ext uri="{FF2B5EF4-FFF2-40B4-BE49-F238E27FC236}">
                <a16:creationId xmlns:a16="http://schemas.microsoft.com/office/drawing/2014/main" id="{0344FB38-0CAD-AD67-44DB-B15F3ED25D89}"/>
              </a:ext>
            </a:extLst>
          </p:cNvPr>
          <p:cNvSpPr/>
          <p:nvPr/>
        </p:nvSpPr>
        <p:spPr>
          <a:xfrm rot="5400000">
            <a:off x="7205930" y="2499818"/>
            <a:ext cx="505689" cy="12737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9D4866-6ED1-F4E3-2752-0DB485076B5E}"/>
              </a:ext>
            </a:extLst>
          </p:cNvPr>
          <p:cNvSpPr/>
          <p:nvPr/>
        </p:nvSpPr>
        <p:spPr>
          <a:xfrm>
            <a:off x="6432359" y="4968595"/>
            <a:ext cx="2382635" cy="932688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a single output video with alert message.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4B8FAC-5F42-4EE0-0786-A476A8D52DA4}"/>
              </a:ext>
            </a:extLst>
          </p:cNvPr>
          <p:cNvSpPr/>
          <p:nvPr/>
        </p:nvSpPr>
        <p:spPr>
          <a:xfrm>
            <a:off x="571555" y="1091392"/>
            <a:ext cx="2043113" cy="102184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Video</a:t>
            </a:r>
          </a:p>
        </p:txBody>
      </p:sp>
      <p:sp>
        <p:nvSpPr>
          <p:cNvPr id="14" name="Right Arrow 20">
            <a:extLst>
              <a:ext uri="{FF2B5EF4-FFF2-40B4-BE49-F238E27FC236}">
                <a16:creationId xmlns:a16="http://schemas.microsoft.com/office/drawing/2014/main" id="{047BBF6A-BE59-157D-FD03-F23D41AC0730}"/>
              </a:ext>
            </a:extLst>
          </p:cNvPr>
          <p:cNvSpPr/>
          <p:nvPr/>
        </p:nvSpPr>
        <p:spPr>
          <a:xfrm rot="5400000">
            <a:off x="7077453" y="4461745"/>
            <a:ext cx="792486" cy="121920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48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C586D5CF-92EA-7D44-3365-204C7419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166"/>
            <a:ext cx="11430000" cy="775854"/>
          </a:xfrm>
        </p:spPr>
        <p:txBody>
          <a:bodyPr>
            <a:normAutofit/>
          </a:bodyPr>
          <a:lstStyle/>
          <a:p>
            <a:r>
              <a:rPr lang="en-US" dirty="0"/>
              <a:t>Deliverables/Output: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6BEDA1-9AD0-1AC6-D1F8-6E8FF8EA0F8D}"/>
              </a:ext>
            </a:extLst>
          </p:cNvPr>
          <p:cNvSpPr txBox="1"/>
          <p:nvPr/>
        </p:nvSpPr>
        <p:spPr>
          <a:xfrm>
            <a:off x="658368" y="1109472"/>
            <a:ext cx="7900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D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ifferent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emotions are given below. Screenshot are taken from the output video.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83D240-F1F0-C319-189C-D3B1CD40A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815" y="1812589"/>
            <a:ext cx="3795310" cy="21348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D2C0E-4DB7-51EA-F3F2-6F88405D0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7" y="1812588"/>
            <a:ext cx="3795310" cy="213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17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237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Office Theme</vt:lpstr>
      <vt:lpstr>PowerPoint Presentation</vt:lpstr>
      <vt:lpstr>Distracted Driving PoC Overview</vt:lpstr>
      <vt:lpstr>Process</vt:lpstr>
      <vt:lpstr>Deliverables/Output: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sitendra khuntia</dc:creator>
  <cp:lastModifiedBy>Sasmita Parida</cp:lastModifiedBy>
  <cp:revision>8</cp:revision>
  <dcterms:created xsi:type="dcterms:W3CDTF">2024-02-18T14:59:31Z</dcterms:created>
  <dcterms:modified xsi:type="dcterms:W3CDTF">2024-09-28T04:06:29Z</dcterms:modified>
</cp:coreProperties>
</file>