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00305c11_5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00305c11_5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00305c11_1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00305c11_1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700305c11_5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700305c11_5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700305c11_5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700305c11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700305c11_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700305c11_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700305c11_5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700305c11_5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700305c11_5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700305c11_5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700305c11_1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700305c11_1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sc394.netlify.app" TargetMode="External"/><Relationship Id="rId4" Type="http://schemas.openxmlformats.org/officeDocument/2006/relationships/hyperlink" Target="https://github.com/wesamjabali/d3l-ui" TargetMode="External"/><Relationship Id="rId5" Type="http://schemas.openxmlformats.org/officeDocument/2006/relationships/hyperlink" Target="https://github.com/wesamjabali/d3l-backe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D3L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C5E8"/>
                </a:solidFill>
              </a:rPr>
              <a:t>The Superior Version of D2L</a:t>
            </a:r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686800" cy="685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Components</a:t>
            </a:r>
            <a:endParaRPr b="1" sz="2400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685800"/>
            <a:ext cx="3187500" cy="3835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Login Page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Registration Page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Homepage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Administrator Homepage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Profile Page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Course Page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0"/>
            <a:ext cx="8686800" cy="685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Login Page</a:t>
            </a:r>
            <a:endParaRPr b="1" sz="2400" u="sng"/>
          </a:p>
        </p:txBody>
      </p:sp>
      <p:sp>
        <p:nvSpPr>
          <p:cNvPr id="67" name="Google Shape;67;p15"/>
          <p:cNvSpPr txBox="1"/>
          <p:nvPr/>
        </p:nvSpPr>
        <p:spPr>
          <a:xfrm>
            <a:off x="914400" y="3657600"/>
            <a:ext cx="4065300" cy="11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Application’s </a:t>
            </a:r>
            <a:r>
              <a:rPr b="1" lang="en" sz="1250">
                <a:solidFill>
                  <a:schemeClr val="dk1"/>
                </a:solidFill>
              </a:rPr>
              <a:t>landing page</a:t>
            </a:r>
            <a:endParaRPr b="1"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Fields</a:t>
            </a:r>
            <a:r>
              <a:rPr i="1" lang="en" sz="1250">
                <a:solidFill>
                  <a:schemeClr val="dk1"/>
                </a:solidFill>
              </a:rPr>
              <a:t> (all required)</a:t>
            </a:r>
            <a:endParaRPr i="1" sz="1250">
              <a:solidFill>
                <a:schemeClr val="dk1"/>
              </a:solidFill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</a:pPr>
            <a:r>
              <a:rPr lang="en" sz="1250">
                <a:solidFill>
                  <a:schemeClr val="dk1"/>
                </a:solidFill>
              </a:rPr>
              <a:t>Email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</a:pPr>
            <a:r>
              <a:rPr lang="en" sz="1250">
                <a:solidFill>
                  <a:schemeClr val="dk1"/>
                </a:solidFill>
              </a:rPr>
              <a:t>Password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572000" y="3657600"/>
            <a:ext cx="3843000" cy="126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</a:rPr>
              <a:t>Buttons</a:t>
            </a:r>
            <a:endParaRPr b="1" sz="1250">
              <a:solidFill>
                <a:schemeClr val="dk1"/>
              </a:solidFill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</a:pPr>
            <a:r>
              <a:rPr lang="en" sz="1250">
                <a:solidFill>
                  <a:schemeClr val="dk1"/>
                </a:solidFill>
              </a:rPr>
              <a:t>Login button</a:t>
            </a:r>
            <a:endParaRPr sz="1250">
              <a:solidFill>
                <a:schemeClr val="dk1"/>
              </a:solidFill>
            </a:endParaRPr>
          </a:p>
          <a:p>
            <a:pPr indent="-3079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■"/>
            </a:pPr>
            <a:r>
              <a:rPr lang="en" sz="1250">
                <a:solidFill>
                  <a:srgbClr val="FFFFFF"/>
                </a:solidFill>
              </a:rPr>
              <a:t>Enter key or click</a:t>
            </a:r>
            <a:endParaRPr sz="1250">
              <a:solidFill>
                <a:srgbClr val="FFFFFF"/>
              </a:solidFill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</a:pPr>
            <a:r>
              <a:rPr lang="en" sz="1250">
                <a:solidFill>
                  <a:schemeClr val="dk1"/>
                </a:solidFill>
              </a:rPr>
              <a:t>Register button</a:t>
            </a:r>
            <a:endParaRPr sz="1250">
              <a:solidFill>
                <a:schemeClr val="dk1"/>
              </a:solidFill>
            </a:endParaRPr>
          </a:p>
          <a:p>
            <a:pPr indent="-3079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■"/>
            </a:pPr>
            <a:r>
              <a:rPr lang="en" sz="1250">
                <a:solidFill>
                  <a:srgbClr val="FFFFFF"/>
                </a:solidFill>
              </a:rPr>
              <a:t>Leads to registration page</a:t>
            </a:r>
            <a:endParaRPr sz="1250"/>
          </a:p>
        </p:txBody>
      </p:sp>
      <p:grpSp>
        <p:nvGrpSpPr>
          <p:cNvPr id="69" name="Google Shape;69;p15"/>
          <p:cNvGrpSpPr/>
          <p:nvPr/>
        </p:nvGrpSpPr>
        <p:grpSpPr>
          <a:xfrm>
            <a:off x="1521095" y="685800"/>
            <a:ext cx="6101809" cy="2743201"/>
            <a:chOff x="969056" y="685800"/>
            <a:chExt cx="6101809" cy="2743201"/>
          </a:xfrm>
        </p:grpSpPr>
        <p:pic>
          <p:nvPicPr>
            <p:cNvPr id="70" name="Google Shape;7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77339" y="685800"/>
              <a:ext cx="1393527" cy="27432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2700000" dist="66675">
                <a:srgbClr val="000000"/>
              </a:outerShdw>
            </a:effectLst>
          </p:spPr>
        </p:pic>
        <p:pic>
          <p:nvPicPr>
            <p:cNvPr id="71" name="Google Shape;7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69056" y="685800"/>
              <a:ext cx="4270997" cy="2743201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2700000" dist="66675">
                <a:srgbClr val="000000"/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0"/>
            <a:ext cx="7989600" cy="685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Registration Page</a:t>
            </a:r>
            <a:endParaRPr b="1" sz="2400" u="sng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914400" y="3657600"/>
            <a:ext cx="8133600" cy="1310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</a:rPr>
              <a:t>Fields request relevant information</a:t>
            </a:r>
            <a:endParaRPr sz="1250">
              <a:solidFill>
                <a:srgbClr val="FFFFFF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○"/>
            </a:pPr>
            <a:r>
              <a:rPr lang="en" sz="1250">
                <a:solidFill>
                  <a:srgbClr val="FFFFFF"/>
                </a:solidFill>
              </a:rPr>
              <a:t>All required</a:t>
            </a:r>
            <a:endParaRPr sz="1250">
              <a:solidFill>
                <a:srgbClr val="FFFFFF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○"/>
            </a:pPr>
            <a:r>
              <a:rPr lang="en" sz="1250">
                <a:solidFill>
                  <a:srgbClr val="FFFFFF"/>
                </a:solidFill>
              </a:rPr>
              <a:t>Character limits on some</a:t>
            </a:r>
            <a:endParaRPr sz="1250">
              <a:solidFill>
                <a:srgbClr val="FFFFFF"/>
              </a:solidFill>
            </a:endParaRPr>
          </a:p>
          <a:p>
            <a:pPr indent="-307975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■"/>
            </a:pPr>
            <a:r>
              <a:rPr lang="en" sz="1250">
                <a:solidFill>
                  <a:srgbClr val="FFFFFF"/>
                </a:solidFill>
              </a:rPr>
              <a:t>Zip code, phone number, etc.</a:t>
            </a:r>
            <a:endParaRPr sz="1250">
              <a:solidFill>
                <a:srgbClr val="FFFFFF"/>
              </a:solidFill>
            </a:endParaRPr>
          </a:p>
        </p:txBody>
      </p:sp>
      <p:grpSp>
        <p:nvGrpSpPr>
          <p:cNvPr id="78" name="Google Shape;78;p16"/>
          <p:cNvGrpSpPr/>
          <p:nvPr/>
        </p:nvGrpSpPr>
        <p:grpSpPr>
          <a:xfrm>
            <a:off x="1097600" y="685800"/>
            <a:ext cx="6948800" cy="2743202"/>
            <a:chOff x="1052075" y="804575"/>
            <a:chExt cx="6948800" cy="2743202"/>
          </a:xfrm>
        </p:grpSpPr>
        <p:pic>
          <p:nvPicPr>
            <p:cNvPr id="79" name="Google Shape;7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2075" y="804575"/>
              <a:ext cx="3969465" cy="27432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2700000" dist="66675">
                <a:srgbClr val="000000"/>
              </a:outerShdw>
            </a:effectLst>
          </p:spPr>
        </p:pic>
        <p:pic>
          <p:nvPicPr>
            <p:cNvPr id="80" name="Google Shape;8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11584" y="804575"/>
              <a:ext cx="1403272" cy="2743202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2700000" dist="66675">
                <a:srgbClr val="000000"/>
              </a:outerShdw>
            </a:effectLst>
          </p:spPr>
        </p:pic>
        <p:pic>
          <p:nvPicPr>
            <p:cNvPr id="81" name="Google Shape;81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04870" y="804575"/>
              <a:ext cx="1396005" cy="27432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2700000" dist="66675">
                <a:srgbClr val="000000"/>
              </a:outerShdw>
            </a:effec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0"/>
            <a:ext cx="8520600" cy="685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Homepage</a:t>
            </a:r>
            <a:endParaRPr b="1" sz="2400" u="sng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914400" y="3657600"/>
            <a:ext cx="3871200" cy="1209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b="1" lang="en" sz="1250">
                <a:solidFill>
                  <a:srgbClr val="FFFFFF"/>
                </a:solidFill>
              </a:rPr>
              <a:t>Navigation bar</a:t>
            </a:r>
            <a:endParaRPr b="1" sz="1250">
              <a:solidFill>
                <a:srgbClr val="FFFFFF"/>
              </a:solidFill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○"/>
            </a:pPr>
            <a:r>
              <a:rPr lang="en" sz="1250">
                <a:solidFill>
                  <a:srgbClr val="FFFFFF"/>
                </a:solidFill>
              </a:rPr>
              <a:t>Present on all non-login pages</a:t>
            </a:r>
            <a:endParaRPr sz="1250">
              <a:solidFill>
                <a:srgbClr val="FFFFFF"/>
              </a:solidFill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250"/>
              <a:buChar char="○"/>
            </a:pPr>
            <a:r>
              <a:rPr b="1" lang="en" sz="1250">
                <a:solidFill>
                  <a:srgbClr val="FFFFFF"/>
                </a:solidFill>
              </a:rPr>
              <a:t>D3L button</a:t>
            </a:r>
            <a:r>
              <a:rPr lang="en" sz="1250">
                <a:solidFill>
                  <a:srgbClr val="FFFFFF"/>
                </a:solidFill>
              </a:rPr>
              <a:t> — Return to homepage</a:t>
            </a:r>
            <a:endParaRPr sz="1250">
              <a:solidFill>
                <a:srgbClr val="FFFFFF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572000" y="3657600"/>
            <a:ext cx="4449600" cy="121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" sz="1200">
                <a:solidFill>
                  <a:srgbClr val="FFFFFF"/>
                </a:solidFill>
              </a:rPr>
              <a:t>Drop-down menu</a:t>
            </a:r>
            <a:endParaRPr b="1"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Via right-hand button </a:t>
            </a:r>
            <a:r>
              <a:rPr i="1" lang="en" sz="1200">
                <a:solidFill>
                  <a:srgbClr val="FFFFFF"/>
                </a:solidFill>
              </a:rPr>
              <a:t>(w/ user’s full name)</a:t>
            </a:r>
            <a:endParaRPr i="1"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b="1" lang="en" sz="1200">
                <a:solidFill>
                  <a:srgbClr val="FFFFFF"/>
                </a:solidFill>
              </a:rPr>
              <a:t>Options</a:t>
            </a:r>
            <a:endParaRPr b="1" sz="1200">
              <a:solidFill>
                <a:srgbClr val="FFFFFF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 sz="1200">
                <a:solidFill>
                  <a:srgbClr val="FFFFFF"/>
                </a:solidFill>
              </a:rPr>
              <a:t>Visit profile page</a:t>
            </a:r>
            <a:endParaRPr sz="1200">
              <a:solidFill>
                <a:srgbClr val="FFFFFF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 sz="1200">
                <a:solidFill>
                  <a:srgbClr val="FFFFFF"/>
                </a:solidFill>
              </a:rPr>
              <a:t>Log out</a:t>
            </a:r>
            <a:endParaRPr sz="1200">
              <a:solidFill>
                <a:srgbClr val="FFFFFF"/>
              </a:solidFill>
            </a:endParaRPr>
          </a:p>
        </p:txBody>
      </p:sp>
      <p:grpSp>
        <p:nvGrpSpPr>
          <p:cNvPr id="89" name="Google Shape;89;p17"/>
          <p:cNvGrpSpPr/>
          <p:nvPr/>
        </p:nvGrpSpPr>
        <p:grpSpPr>
          <a:xfrm>
            <a:off x="1586595" y="685800"/>
            <a:ext cx="5970809" cy="2743202"/>
            <a:chOff x="914400" y="707875"/>
            <a:chExt cx="5970809" cy="2743202"/>
          </a:xfrm>
        </p:grpSpPr>
        <p:pic>
          <p:nvPicPr>
            <p:cNvPr id="90" name="Google Shape;9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14400" y="707875"/>
              <a:ext cx="4208745" cy="2743199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2760000" dist="57150">
                <a:srgbClr val="000000"/>
              </a:outerShdw>
            </a:effectLst>
          </p:spPr>
        </p:pic>
        <p:pic>
          <p:nvPicPr>
            <p:cNvPr id="91" name="Google Shape;9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79442" y="707875"/>
              <a:ext cx="1405767" cy="2743202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2760000" dist="57150">
                <a:srgbClr val="000000"/>
              </a:outerShdw>
            </a:effec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0"/>
            <a:ext cx="8520600" cy="685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Homepage (Administrator)</a:t>
            </a:r>
            <a:endParaRPr b="1" sz="2400" u="sng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914400" y="1828800"/>
            <a:ext cx="8520600" cy="2911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b="1" lang="en" sz="1250">
                <a:solidFill>
                  <a:srgbClr val="FFFFFF"/>
                </a:solidFill>
              </a:rPr>
              <a:t>Admin toolbar</a:t>
            </a:r>
            <a:endParaRPr b="1" sz="1250">
              <a:solidFill>
                <a:srgbClr val="FFFFFF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○"/>
            </a:pPr>
            <a:r>
              <a:rPr b="1" lang="en" sz="1250">
                <a:solidFill>
                  <a:srgbClr val="FFFFFF"/>
                </a:solidFill>
              </a:rPr>
              <a:t>Buttons</a:t>
            </a:r>
            <a:endParaRPr b="1" sz="1250">
              <a:solidFill>
                <a:srgbClr val="FFFFFF"/>
              </a:solidFill>
            </a:endParaRPr>
          </a:p>
          <a:p>
            <a:pPr indent="-307975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■"/>
            </a:pPr>
            <a:r>
              <a:rPr b="1" lang="en" sz="1250">
                <a:solidFill>
                  <a:srgbClr val="FFFFFF"/>
                </a:solidFill>
              </a:rPr>
              <a:t>Add New Course</a:t>
            </a:r>
            <a:endParaRPr b="1" sz="1250">
              <a:solidFill>
                <a:srgbClr val="FFFFFF"/>
              </a:solidFill>
            </a:endParaRPr>
          </a:p>
          <a:p>
            <a:pPr indent="-307975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</a:rPr>
              <a:t>Create new course in DB</a:t>
            </a:r>
            <a:endParaRPr sz="1250">
              <a:solidFill>
                <a:srgbClr val="FFFFFF"/>
              </a:solidFill>
            </a:endParaRPr>
          </a:p>
          <a:p>
            <a:pPr indent="-307975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</a:rPr>
              <a:t>Pop-up window — Course title, prefix, number, section</a:t>
            </a:r>
            <a:endParaRPr sz="1250">
              <a:solidFill>
                <a:srgbClr val="FFFFFF"/>
              </a:solidFill>
            </a:endParaRPr>
          </a:p>
          <a:p>
            <a:pPr indent="-307975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50"/>
              <a:buChar char="■"/>
            </a:pPr>
            <a:r>
              <a:rPr b="1" lang="en" sz="1250">
                <a:solidFill>
                  <a:srgbClr val="FFFFFF"/>
                </a:solidFill>
              </a:rPr>
              <a:t>Add Course</a:t>
            </a:r>
            <a:endParaRPr b="1" sz="1250">
              <a:solidFill>
                <a:srgbClr val="FFFFFF"/>
              </a:solidFill>
            </a:endParaRPr>
          </a:p>
          <a:p>
            <a:pPr indent="-307975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</a:rPr>
              <a:t>Pop-up window — Add specific users to one or more courses</a:t>
            </a:r>
            <a:endParaRPr sz="1250">
              <a:solidFill>
                <a:srgbClr val="FFFFFF"/>
              </a:solidFill>
            </a:endParaRPr>
          </a:p>
          <a:p>
            <a:pPr indent="-307975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50"/>
              <a:buChar char="■"/>
            </a:pPr>
            <a:r>
              <a:rPr b="1" lang="en" sz="1250">
                <a:solidFill>
                  <a:srgbClr val="FFFFFF"/>
                </a:solidFill>
              </a:rPr>
              <a:t>Add Role</a:t>
            </a:r>
            <a:endParaRPr b="1" sz="1250">
              <a:solidFill>
                <a:srgbClr val="FFFFFF"/>
              </a:solidFill>
            </a:endParaRPr>
          </a:p>
          <a:p>
            <a:pPr indent="-307975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</a:rPr>
              <a:t>Pop-up window — Assign roles to a selected user</a:t>
            </a:r>
            <a:endParaRPr sz="1250">
              <a:solidFill>
                <a:srgbClr val="FFFFFF"/>
              </a:solidFill>
            </a:endParaRPr>
          </a:p>
          <a:p>
            <a:pPr indent="-307975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</a:rPr>
              <a:t>Other parts of </a:t>
            </a:r>
            <a:r>
              <a:rPr b="1" lang="en" sz="1250">
                <a:solidFill>
                  <a:srgbClr val="FFFFFF"/>
                </a:solidFill>
              </a:rPr>
              <a:t>admin homepage</a:t>
            </a:r>
            <a:r>
              <a:rPr lang="en" sz="1250">
                <a:solidFill>
                  <a:srgbClr val="FFFFFF"/>
                </a:solidFill>
              </a:rPr>
              <a:t> identical to </a:t>
            </a:r>
            <a:r>
              <a:rPr b="1" lang="en" sz="1250">
                <a:solidFill>
                  <a:srgbClr val="FFFFFF"/>
                </a:solidFill>
              </a:rPr>
              <a:t>faculty/student homepage</a:t>
            </a:r>
            <a:endParaRPr b="1" sz="1250">
              <a:solidFill>
                <a:srgbClr val="FFFFFF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939425"/>
            <a:ext cx="5334000" cy="6096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66675">
              <a:srgbClr val="000000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0"/>
            <a:ext cx="8520600" cy="685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Profile Page</a:t>
            </a:r>
            <a:endParaRPr b="1" sz="2400" u="sng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914400" y="3337560"/>
            <a:ext cx="4451100" cy="208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</a:rPr>
              <a:t>Displays info from user registration</a:t>
            </a:r>
            <a:endParaRPr sz="1250">
              <a:solidFill>
                <a:srgbClr val="FFFFFF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b="1" lang="en" sz="1250">
                <a:solidFill>
                  <a:srgbClr val="FFFFFF"/>
                </a:solidFill>
              </a:rPr>
              <a:t>Buttons</a:t>
            </a:r>
            <a:endParaRPr b="1" sz="1250">
              <a:solidFill>
                <a:srgbClr val="FFFFFF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○"/>
            </a:pPr>
            <a:r>
              <a:rPr b="1" lang="en" sz="1250">
                <a:solidFill>
                  <a:srgbClr val="FFFFFF"/>
                </a:solidFill>
              </a:rPr>
              <a:t>Edit</a:t>
            </a:r>
            <a:endParaRPr b="1" sz="1250">
              <a:solidFill>
                <a:srgbClr val="FFFFFF"/>
              </a:solidFill>
            </a:endParaRPr>
          </a:p>
          <a:p>
            <a:pPr indent="-307975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■"/>
            </a:pPr>
            <a:r>
              <a:rPr lang="en" sz="1250">
                <a:solidFill>
                  <a:srgbClr val="FFFFFF"/>
                </a:solidFill>
              </a:rPr>
              <a:t>Enables field modification</a:t>
            </a:r>
            <a:endParaRPr sz="1250">
              <a:solidFill>
                <a:srgbClr val="FFFFFF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○"/>
            </a:pPr>
            <a:r>
              <a:rPr b="1" lang="en" sz="1250">
                <a:solidFill>
                  <a:srgbClr val="FFFFFF"/>
                </a:solidFill>
              </a:rPr>
              <a:t>Cancel</a:t>
            </a:r>
            <a:endParaRPr b="1" sz="1250">
              <a:solidFill>
                <a:srgbClr val="FFFFFF"/>
              </a:solidFill>
            </a:endParaRPr>
          </a:p>
          <a:p>
            <a:pPr indent="-307975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■"/>
            </a:pPr>
            <a:r>
              <a:rPr lang="en" sz="1250">
                <a:solidFill>
                  <a:srgbClr val="FFFFFF"/>
                </a:solidFill>
              </a:rPr>
              <a:t>Exit editing mode</a:t>
            </a:r>
            <a:endParaRPr sz="1250">
              <a:solidFill>
                <a:srgbClr val="FFFFFF"/>
              </a:solidFill>
            </a:endParaRPr>
          </a:p>
          <a:p>
            <a:pPr indent="-307975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■"/>
            </a:pPr>
            <a:r>
              <a:rPr lang="en" sz="1250">
                <a:solidFill>
                  <a:srgbClr val="FFFFFF"/>
                </a:solidFill>
              </a:rPr>
              <a:t>Return to viewing mode</a:t>
            </a:r>
            <a:endParaRPr sz="12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FFFFF"/>
              </a:solidFill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t/>
            </a:r>
            <a:endParaRPr sz="1250"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572000" y="3337560"/>
            <a:ext cx="3672300" cy="161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b="1" lang="en" sz="1250">
                <a:solidFill>
                  <a:srgbClr val="FFFFFF"/>
                </a:solidFill>
              </a:rPr>
              <a:t>Buttons</a:t>
            </a:r>
            <a:r>
              <a:rPr lang="en" sz="1250">
                <a:solidFill>
                  <a:srgbClr val="FFFFFF"/>
                </a:solidFill>
              </a:rPr>
              <a:t> </a:t>
            </a:r>
            <a:r>
              <a:rPr i="1" lang="en" sz="1250">
                <a:solidFill>
                  <a:srgbClr val="FFFFFF"/>
                </a:solidFill>
              </a:rPr>
              <a:t>(cont’d)</a:t>
            </a:r>
            <a:endParaRPr i="1" sz="1250">
              <a:solidFill>
                <a:srgbClr val="FFFFFF"/>
              </a:solidFill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○"/>
            </a:pPr>
            <a:r>
              <a:rPr b="1" lang="en" sz="1250">
                <a:solidFill>
                  <a:srgbClr val="FFFFFF"/>
                </a:solidFill>
              </a:rPr>
              <a:t>Delete Account</a:t>
            </a:r>
            <a:endParaRPr b="1" sz="1250">
              <a:solidFill>
                <a:srgbClr val="FFFFFF"/>
              </a:solidFill>
            </a:endParaRPr>
          </a:p>
          <a:p>
            <a:pPr indent="-3079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■"/>
            </a:pPr>
            <a:r>
              <a:rPr lang="en" sz="1250">
                <a:solidFill>
                  <a:srgbClr val="FFFFFF"/>
                </a:solidFill>
              </a:rPr>
              <a:t>Prompt user for confirmation</a:t>
            </a:r>
            <a:endParaRPr sz="1250">
              <a:solidFill>
                <a:srgbClr val="FFFFFF"/>
              </a:solidFill>
            </a:endParaRPr>
          </a:p>
          <a:p>
            <a:pPr indent="-3079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■"/>
            </a:pPr>
            <a:r>
              <a:rPr lang="en" sz="1250">
                <a:solidFill>
                  <a:srgbClr val="FFFFFF"/>
                </a:solidFill>
              </a:rPr>
              <a:t>Delete account and log out</a:t>
            </a:r>
            <a:endParaRPr sz="1250">
              <a:solidFill>
                <a:srgbClr val="FFFFFF"/>
              </a:solidFill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50"/>
              <a:buChar char="○"/>
            </a:pPr>
            <a:r>
              <a:rPr b="1" lang="en" sz="1250">
                <a:solidFill>
                  <a:srgbClr val="FFFFFF"/>
                </a:solidFill>
              </a:rPr>
              <a:t>Save Changes</a:t>
            </a:r>
            <a:endParaRPr b="1" sz="1250">
              <a:solidFill>
                <a:srgbClr val="FFFFFF"/>
              </a:solidFill>
            </a:endParaRPr>
          </a:p>
          <a:p>
            <a:pPr indent="-3079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■"/>
            </a:pPr>
            <a:r>
              <a:rPr lang="en" sz="1250">
                <a:solidFill>
                  <a:srgbClr val="FFFFFF"/>
                </a:solidFill>
              </a:rPr>
              <a:t>Register changed fields in DB</a:t>
            </a:r>
            <a:endParaRPr sz="125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1647581" y="594360"/>
            <a:ext cx="5848837" cy="2743199"/>
            <a:chOff x="1675059" y="572325"/>
            <a:chExt cx="5848837" cy="2743199"/>
          </a:xfrm>
        </p:grpSpPr>
        <p:pic>
          <p:nvPicPr>
            <p:cNvPr id="107" name="Google Shape;10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5059" y="572325"/>
              <a:ext cx="4114799" cy="2743199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2700000" dist="76200">
                <a:srgbClr val="000000"/>
              </a:outerShdw>
            </a:effectLst>
          </p:spPr>
        </p:pic>
        <p:pic>
          <p:nvPicPr>
            <p:cNvPr id="108" name="Google Shape;10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25497" y="572325"/>
              <a:ext cx="1398399" cy="2743199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2700000" dist="76200">
                <a:srgbClr val="000000"/>
              </a:outerShdw>
            </a:effec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0"/>
            <a:ext cx="8520600" cy="685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Course Page</a:t>
            </a:r>
            <a:endParaRPr b="1" sz="2400" u="sng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914400" y="3337560"/>
            <a:ext cx="4218300" cy="2079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b="1" lang="en" sz="1250">
                <a:solidFill>
                  <a:srgbClr val="FFFFFF"/>
                </a:solidFill>
              </a:rPr>
              <a:t>Content section</a:t>
            </a:r>
            <a:endParaRPr b="1" sz="1250">
              <a:solidFill>
                <a:srgbClr val="FFFFFF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○"/>
            </a:pPr>
            <a:r>
              <a:rPr lang="en" sz="1250">
                <a:solidFill>
                  <a:srgbClr val="FFFFFF"/>
                </a:solidFill>
              </a:rPr>
              <a:t>Graded and ungraded</a:t>
            </a:r>
            <a:endParaRPr sz="1250">
              <a:solidFill>
                <a:srgbClr val="FFFFFF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○"/>
            </a:pPr>
            <a:r>
              <a:rPr lang="en" sz="1250">
                <a:solidFill>
                  <a:schemeClr val="dk1"/>
                </a:solidFill>
              </a:rPr>
              <a:t>Download to device (if applicable)</a:t>
            </a:r>
            <a:endParaRPr sz="1250">
              <a:solidFill>
                <a:srgbClr val="FFFFFF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○"/>
            </a:pPr>
            <a:r>
              <a:rPr b="1" lang="en" sz="1250">
                <a:solidFill>
                  <a:srgbClr val="FFFFFF"/>
                </a:solidFill>
              </a:rPr>
              <a:t>Display on click:</a:t>
            </a:r>
            <a:endParaRPr b="1" sz="1250">
              <a:solidFill>
                <a:srgbClr val="FFFFFF"/>
              </a:solidFill>
            </a:endParaRPr>
          </a:p>
          <a:p>
            <a:pPr indent="-307975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■"/>
            </a:pPr>
            <a:r>
              <a:rPr lang="en" sz="1250">
                <a:solidFill>
                  <a:srgbClr val="FFFFFF"/>
                </a:solidFill>
              </a:rPr>
              <a:t>Description</a:t>
            </a:r>
            <a:endParaRPr sz="1250">
              <a:solidFill>
                <a:srgbClr val="FFFFFF"/>
              </a:solidFill>
            </a:endParaRPr>
          </a:p>
          <a:p>
            <a:pPr indent="-307975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■"/>
            </a:pPr>
            <a:r>
              <a:rPr lang="en" sz="1250">
                <a:solidFill>
                  <a:srgbClr val="FFFFFF"/>
                </a:solidFill>
              </a:rPr>
              <a:t>Point total (if applicable)</a:t>
            </a:r>
            <a:endParaRPr sz="125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572000" y="3337560"/>
            <a:ext cx="4084500" cy="161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b="1" lang="en" sz="1250">
                <a:solidFill>
                  <a:srgbClr val="FFFFFF"/>
                </a:solidFill>
              </a:rPr>
              <a:t>Discussion section</a:t>
            </a:r>
            <a:endParaRPr b="1" sz="1250">
              <a:solidFill>
                <a:srgbClr val="FFFFFF"/>
              </a:solidFill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○"/>
            </a:pPr>
            <a:r>
              <a:rPr lang="en" sz="1250">
                <a:solidFill>
                  <a:srgbClr val="FFFFFF"/>
                </a:solidFill>
              </a:rPr>
              <a:t>List of parent posts</a:t>
            </a:r>
            <a:endParaRPr sz="1250">
              <a:solidFill>
                <a:srgbClr val="FFFFFF"/>
              </a:solidFill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○"/>
            </a:pPr>
            <a:r>
              <a:rPr b="1" lang="en" sz="1250">
                <a:solidFill>
                  <a:srgbClr val="FFFFFF"/>
                </a:solidFill>
              </a:rPr>
              <a:t>Display on click:</a:t>
            </a:r>
            <a:endParaRPr b="1" sz="1250">
              <a:solidFill>
                <a:srgbClr val="FFFFFF"/>
              </a:solidFill>
            </a:endParaRPr>
          </a:p>
          <a:p>
            <a:pPr indent="-3079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■"/>
            </a:pPr>
            <a:r>
              <a:rPr lang="en" sz="1250">
                <a:solidFill>
                  <a:srgbClr val="FFFFFF"/>
                </a:solidFill>
              </a:rPr>
              <a:t>List of responses to parent post</a:t>
            </a:r>
            <a:endParaRPr sz="1250">
              <a:solidFill>
                <a:srgbClr val="FFFFFF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b="1" lang="en" sz="1250">
                <a:solidFill>
                  <a:srgbClr val="FFFFFF"/>
                </a:solidFill>
              </a:rPr>
              <a:t>Student section</a:t>
            </a:r>
            <a:endParaRPr b="1" sz="1250">
              <a:solidFill>
                <a:srgbClr val="FFFFFF"/>
              </a:solidFill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○"/>
            </a:pPr>
            <a:r>
              <a:rPr lang="en" sz="1250">
                <a:solidFill>
                  <a:srgbClr val="FFFFFF"/>
                </a:solidFill>
              </a:rPr>
              <a:t>List of students in course</a:t>
            </a:r>
            <a:endParaRPr sz="1250"/>
          </a:p>
        </p:txBody>
      </p:sp>
      <p:grpSp>
        <p:nvGrpSpPr>
          <p:cNvPr id="116" name="Google Shape;116;p20"/>
          <p:cNvGrpSpPr/>
          <p:nvPr/>
        </p:nvGrpSpPr>
        <p:grpSpPr>
          <a:xfrm>
            <a:off x="2111007" y="594350"/>
            <a:ext cx="4921987" cy="2743202"/>
            <a:chOff x="2157775" y="594350"/>
            <a:chExt cx="4921987" cy="2743202"/>
          </a:xfrm>
        </p:grpSpPr>
        <p:pic>
          <p:nvPicPr>
            <p:cNvPr id="117" name="Google Shape;11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73873" y="594350"/>
              <a:ext cx="1405889" cy="2743202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2700000" dist="76200">
                <a:srgbClr val="000000"/>
              </a:outerShdw>
            </a:effectLst>
          </p:spPr>
        </p:pic>
        <p:pic>
          <p:nvPicPr>
            <p:cNvPr id="118" name="Google Shape;118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57775" y="594350"/>
              <a:ext cx="3084765" cy="27432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2700000" dist="66675">
                <a:srgbClr val="000000"/>
              </a:outerShdw>
            </a:effec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843900"/>
            <a:ext cx="8520600" cy="3455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Enjoy D3L!</a:t>
            </a:r>
            <a:endParaRPr b="1" sz="36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Application: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https://csc394.netlify.app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/>
              <a:t>Source code: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https://github.com/wesamjabali/d3l-ui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https://github.com/wesamjabali/d3l-backend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