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4" r:id="rId4"/>
    <p:sldMasterId id="2147483795" r:id="rId5"/>
    <p:sldMasterId id="2147483766" r:id="rId6"/>
  </p:sldMasterIdLst>
  <p:notesMasterIdLst>
    <p:notesMasterId r:id="rId20"/>
  </p:notesMasterIdLst>
  <p:sldIdLst>
    <p:sldId id="256" r:id="rId7"/>
    <p:sldId id="259" r:id="rId8"/>
    <p:sldId id="293" r:id="rId9"/>
    <p:sldId id="290" r:id="rId10"/>
    <p:sldId id="278" r:id="rId11"/>
    <p:sldId id="291" r:id="rId12"/>
    <p:sldId id="286" r:id="rId13"/>
    <p:sldId id="284" r:id="rId14"/>
    <p:sldId id="287" r:id="rId15"/>
    <p:sldId id="285" r:id="rId16"/>
    <p:sldId id="292" r:id="rId17"/>
    <p:sldId id="288" r:id="rId18"/>
    <p:sldId id="28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6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C423"/>
    <a:srgbClr val="FDFDFD"/>
    <a:srgbClr val="EEBD20"/>
    <a:srgbClr val="FFD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23E65D-5EC9-40EF-9321-7E5E8658D73A}" v="7" dt="2023-03-01T21:25:57.014"/>
    <p1510:client id="{58BB6D5A-75FF-4369-AD05-07533B51131E}" v="100" dt="2023-03-01T00:31:56.602"/>
    <p1510:client id="{845B1579-D791-D51B-AF5D-1BBDC2BDF76B}" v="24" dt="2023-03-01T12:45:58.771"/>
    <p1510:client id="{96EE2360-401D-45EC-8447-01893421737F}" v="98" dt="2023-03-01T00:01:28.309"/>
    <p1510:client id="{D8FFDEF8-9FAF-6C94-CDD6-288F8F5E245D}" v="15" dt="2023-03-01T21:19:05.975"/>
    <p1510:client id="{F31142BA-3CC1-8625-2993-8DF7A31049AC}" v="808" dt="2023-03-01T21:19:47.6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>
        <p:guide pos="3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7E7266-914F-42B4-8453-9B7F2170705B}" type="doc">
      <dgm:prSet loTypeId="urn:microsoft.com/office/officeart/2005/8/layout/process1" loCatId="process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389C83CD-2053-41F6-A072-8BD1E846CCAE}">
      <dgm:prSet phldrT="[Text]" phldr="0"/>
      <dgm:spPr/>
      <dgm:t>
        <a:bodyPr/>
        <a:lstStyle/>
        <a:p>
          <a:pPr rtl="0"/>
          <a:r>
            <a:rPr lang="en-US" b="0">
              <a:latin typeface="Arial"/>
              <a:cs typeface="Arial"/>
            </a:rPr>
            <a:t>Pre survey 1</a:t>
          </a:r>
        </a:p>
      </dgm:t>
    </dgm:pt>
    <dgm:pt modelId="{57E81F26-74BE-4415-ACA0-B79411BB9C66}" type="parTrans" cxnId="{C5B4537D-56DB-48F5-96BD-F974C3497701}">
      <dgm:prSet/>
      <dgm:spPr/>
      <dgm:t>
        <a:bodyPr/>
        <a:lstStyle/>
        <a:p>
          <a:endParaRPr lang="en-US"/>
        </a:p>
      </dgm:t>
    </dgm:pt>
    <dgm:pt modelId="{00381052-0B53-4B21-9F2D-B218ACF26735}" type="sibTrans" cxnId="{C5B4537D-56DB-48F5-96BD-F974C3497701}">
      <dgm:prSet/>
      <dgm:spPr/>
      <dgm:t>
        <a:bodyPr/>
        <a:lstStyle/>
        <a:p>
          <a:endParaRPr lang="en-US"/>
        </a:p>
      </dgm:t>
    </dgm:pt>
    <dgm:pt modelId="{97CDAB40-52A0-4273-BA23-8E47C3E46B6E}">
      <dgm:prSet phldrT="[Text]" phldr="0"/>
      <dgm:spPr/>
      <dgm:t>
        <a:bodyPr/>
        <a:lstStyle/>
        <a:p>
          <a:pPr rtl="0"/>
          <a:r>
            <a:rPr lang="en-US" b="0">
              <a:latin typeface="Calibri Light" panose="020F0302020204030204"/>
            </a:rPr>
            <a:t>General</a:t>
          </a:r>
          <a:r>
            <a:rPr lang="en-US" b="0"/>
            <a:t> Attitudes towards Artificial Intelligence Scale</a:t>
          </a:r>
        </a:p>
      </dgm:t>
    </dgm:pt>
    <dgm:pt modelId="{3AB5C15B-11E1-480D-AAB2-D5C6018AF903}" type="parTrans" cxnId="{39C9F5BD-01EF-4B21-90E0-772D9280ABF8}">
      <dgm:prSet/>
      <dgm:spPr/>
      <dgm:t>
        <a:bodyPr/>
        <a:lstStyle/>
        <a:p>
          <a:endParaRPr lang="en-US"/>
        </a:p>
      </dgm:t>
    </dgm:pt>
    <dgm:pt modelId="{031614EF-8A2D-42DA-93F4-3F0A397A9FEA}" type="sibTrans" cxnId="{39C9F5BD-01EF-4B21-90E0-772D9280ABF8}">
      <dgm:prSet/>
      <dgm:spPr/>
      <dgm:t>
        <a:bodyPr/>
        <a:lstStyle/>
        <a:p>
          <a:endParaRPr lang="en-US"/>
        </a:p>
      </dgm:t>
    </dgm:pt>
    <dgm:pt modelId="{80659882-79AD-444B-8226-414E28856DC7}">
      <dgm:prSet phldrT="[Text]" phldr="0"/>
      <dgm:spPr/>
      <dgm:t>
        <a:bodyPr/>
        <a:lstStyle/>
        <a:p>
          <a:r>
            <a:rPr lang="en-US" b="0">
              <a:latin typeface="Arial"/>
              <a:cs typeface="Arial"/>
            </a:rPr>
            <a:t>Task</a:t>
          </a:r>
        </a:p>
      </dgm:t>
    </dgm:pt>
    <dgm:pt modelId="{DC9DF28B-3EB4-47E2-B33C-CC1C3ED23D51}" type="parTrans" cxnId="{DBC5BE05-84E4-4C28-89CB-62308B8D599A}">
      <dgm:prSet/>
      <dgm:spPr/>
      <dgm:t>
        <a:bodyPr/>
        <a:lstStyle/>
        <a:p>
          <a:endParaRPr lang="en-US"/>
        </a:p>
      </dgm:t>
    </dgm:pt>
    <dgm:pt modelId="{9490F9AA-822F-40A1-87CD-2F47949B32B6}" type="sibTrans" cxnId="{DBC5BE05-84E4-4C28-89CB-62308B8D599A}">
      <dgm:prSet/>
      <dgm:spPr/>
      <dgm:t>
        <a:bodyPr/>
        <a:lstStyle/>
        <a:p>
          <a:endParaRPr lang="en-US"/>
        </a:p>
      </dgm:t>
    </dgm:pt>
    <dgm:pt modelId="{3130A442-CF49-4825-9B86-8EDD4271E797}">
      <dgm:prSet phldrT="[Text]" phldr="0"/>
      <dgm:spPr/>
      <dgm:t>
        <a:bodyPr/>
        <a:lstStyle/>
        <a:p>
          <a:pPr rtl="0"/>
          <a:r>
            <a:rPr lang="en-US" b="0">
              <a:latin typeface="Arial"/>
              <a:cs typeface="Arial"/>
            </a:rPr>
            <a:t>Find an item and add to your cart</a:t>
          </a:r>
        </a:p>
      </dgm:t>
    </dgm:pt>
    <dgm:pt modelId="{BB67B936-F9DA-4520-9817-6965F634BD82}" type="parTrans" cxnId="{EA87042E-47C5-415F-A8D1-B66FA7065F4A}">
      <dgm:prSet/>
      <dgm:spPr/>
      <dgm:t>
        <a:bodyPr/>
        <a:lstStyle/>
        <a:p>
          <a:endParaRPr lang="en-US"/>
        </a:p>
      </dgm:t>
    </dgm:pt>
    <dgm:pt modelId="{FA4C9F4B-DB10-4588-8B6F-5CBC52B087CA}" type="sibTrans" cxnId="{EA87042E-47C5-415F-A8D1-B66FA7065F4A}">
      <dgm:prSet/>
      <dgm:spPr/>
      <dgm:t>
        <a:bodyPr/>
        <a:lstStyle/>
        <a:p>
          <a:endParaRPr lang="en-US"/>
        </a:p>
      </dgm:t>
    </dgm:pt>
    <dgm:pt modelId="{B8037D31-CA1B-497C-BF1E-38789C9DD66C}">
      <dgm:prSet phldrT="[Text]" phldr="0"/>
      <dgm:spPr/>
      <dgm:t>
        <a:bodyPr/>
        <a:lstStyle/>
        <a:p>
          <a:pPr rtl="0"/>
          <a:r>
            <a:rPr lang="en-US" b="0">
              <a:latin typeface="Arial"/>
              <a:cs typeface="Arial"/>
            </a:rPr>
            <a:t>Post survey 1</a:t>
          </a:r>
        </a:p>
      </dgm:t>
    </dgm:pt>
    <dgm:pt modelId="{552E3813-24E5-464B-9742-89347C8B9E4E}" type="parTrans" cxnId="{9FB4A173-FFFA-40E4-95ED-E7AE6F1449A7}">
      <dgm:prSet/>
      <dgm:spPr/>
      <dgm:t>
        <a:bodyPr/>
        <a:lstStyle/>
        <a:p>
          <a:endParaRPr lang="en-US"/>
        </a:p>
      </dgm:t>
    </dgm:pt>
    <dgm:pt modelId="{5C84D799-4F16-4AD5-91FD-672A0CA182B5}" type="sibTrans" cxnId="{9FB4A173-FFFA-40E4-95ED-E7AE6F1449A7}">
      <dgm:prSet/>
      <dgm:spPr/>
      <dgm:t>
        <a:bodyPr/>
        <a:lstStyle/>
        <a:p>
          <a:endParaRPr lang="en-US"/>
        </a:p>
      </dgm:t>
    </dgm:pt>
    <dgm:pt modelId="{4E90F547-93C1-4DC7-8E0B-A6401EFE6E6A}">
      <dgm:prSet phldrT="[Text]" phldr="0"/>
      <dgm:spPr/>
      <dgm:t>
        <a:bodyPr/>
        <a:lstStyle/>
        <a:p>
          <a:pPr rtl="0"/>
          <a:r>
            <a:rPr lang="en-US" b="0">
              <a:latin typeface="Arial"/>
              <a:cs typeface="Arial"/>
            </a:rPr>
            <a:t> SUS</a:t>
          </a:r>
        </a:p>
      </dgm:t>
    </dgm:pt>
    <dgm:pt modelId="{867B883C-01D2-445F-8583-97FD0FC3CC77}" type="parTrans" cxnId="{F3832E3F-503B-47AC-8C8E-6F42D252D5CE}">
      <dgm:prSet/>
      <dgm:spPr/>
      <dgm:t>
        <a:bodyPr/>
        <a:lstStyle/>
        <a:p>
          <a:endParaRPr lang="en-US"/>
        </a:p>
      </dgm:t>
    </dgm:pt>
    <dgm:pt modelId="{1CCE416E-FD15-4C05-A82E-E99738D9D35E}" type="sibTrans" cxnId="{F3832E3F-503B-47AC-8C8E-6F42D252D5CE}">
      <dgm:prSet/>
      <dgm:spPr/>
      <dgm:t>
        <a:bodyPr/>
        <a:lstStyle/>
        <a:p>
          <a:endParaRPr lang="en-US"/>
        </a:p>
      </dgm:t>
    </dgm:pt>
    <dgm:pt modelId="{BAA3D256-BD2E-42CC-8561-3D65407C7EE8}">
      <dgm:prSet phldr="0"/>
      <dgm:spPr/>
      <dgm:t>
        <a:bodyPr/>
        <a:lstStyle/>
        <a:p>
          <a:pPr rtl="0"/>
          <a:r>
            <a:rPr lang="en-US" b="0">
              <a:latin typeface="Arial"/>
              <a:cs typeface="Arial"/>
            </a:rPr>
            <a:t>Post survey 2</a:t>
          </a:r>
        </a:p>
      </dgm:t>
    </dgm:pt>
    <dgm:pt modelId="{C6328BD8-0C9A-4DCD-9A33-3364D3BA7F54}" type="parTrans" cxnId="{010BB2A0-1F6A-4435-B722-4C8B40B43968}">
      <dgm:prSet/>
      <dgm:spPr/>
    </dgm:pt>
    <dgm:pt modelId="{875F34C5-6DE9-441E-A280-4936A60B09E6}" type="sibTrans" cxnId="{010BB2A0-1F6A-4435-B722-4C8B40B43968}">
      <dgm:prSet/>
      <dgm:spPr/>
      <dgm:t>
        <a:bodyPr/>
        <a:lstStyle/>
        <a:p>
          <a:endParaRPr lang="en-US"/>
        </a:p>
      </dgm:t>
    </dgm:pt>
    <dgm:pt modelId="{4FE9D659-CF86-4251-ADB6-493D418B9188}">
      <dgm:prSet phldr="0"/>
      <dgm:spPr/>
      <dgm:t>
        <a:bodyPr/>
        <a:lstStyle/>
        <a:p>
          <a:pPr rtl="0"/>
          <a:r>
            <a:rPr lang="en-US" b="0">
              <a:latin typeface="Arial"/>
              <a:cs typeface="Arial"/>
            </a:rPr>
            <a:t>Godspeed questionnaires</a:t>
          </a:r>
        </a:p>
      </dgm:t>
    </dgm:pt>
    <dgm:pt modelId="{68CED663-307E-4706-854B-29C646C11167}" type="parTrans" cxnId="{05DEC119-0803-4C30-91A1-34772D0FB950}">
      <dgm:prSet/>
      <dgm:spPr/>
    </dgm:pt>
    <dgm:pt modelId="{195C12EB-5680-4FCF-A73D-A77D5D81E0E1}" type="sibTrans" cxnId="{05DEC119-0803-4C30-91A1-34772D0FB950}">
      <dgm:prSet/>
      <dgm:spPr/>
    </dgm:pt>
    <dgm:pt modelId="{EDE2233D-47CC-4BA9-B810-B03E16D8CA10}">
      <dgm:prSet phldr="0"/>
      <dgm:spPr/>
      <dgm:t>
        <a:bodyPr/>
        <a:lstStyle/>
        <a:p>
          <a:pPr rtl="0"/>
          <a:r>
            <a:rPr lang="en-US" b="0">
              <a:latin typeface="Arial"/>
              <a:cs typeface="Arial"/>
            </a:rPr>
            <a:t>Post survey 3</a:t>
          </a:r>
        </a:p>
      </dgm:t>
    </dgm:pt>
    <dgm:pt modelId="{FD048E98-684B-4620-A604-41311C4EC318}" type="parTrans" cxnId="{486055AA-AAD4-4E24-BF9F-25DF5F0DA008}">
      <dgm:prSet/>
      <dgm:spPr/>
    </dgm:pt>
    <dgm:pt modelId="{E4540809-F7F1-46F3-8100-90DDDFBB657C}" type="sibTrans" cxnId="{486055AA-AAD4-4E24-BF9F-25DF5F0DA008}">
      <dgm:prSet/>
      <dgm:spPr/>
    </dgm:pt>
    <dgm:pt modelId="{307D7691-8E4F-4FF8-9D7F-05A91257C982}">
      <dgm:prSet phldr="0"/>
      <dgm:spPr/>
      <dgm:t>
        <a:bodyPr/>
        <a:lstStyle/>
        <a:p>
          <a:pPr rtl="0"/>
          <a:r>
            <a:rPr lang="en-US" b="0">
              <a:latin typeface="Arial"/>
              <a:cs typeface="Arial"/>
            </a:rPr>
            <a:t>CTPA – Trust scale</a:t>
          </a:r>
        </a:p>
      </dgm:t>
    </dgm:pt>
    <dgm:pt modelId="{9F979E50-6651-4E70-8785-11F6BC259BE3}" type="parTrans" cxnId="{9E5371DB-B481-4E80-8CE8-F0E5F6A88EC4}">
      <dgm:prSet/>
      <dgm:spPr/>
    </dgm:pt>
    <dgm:pt modelId="{94312CE9-37E7-4795-BCAF-037C6840FA24}" type="sibTrans" cxnId="{9E5371DB-B481-4E80-8CE8-F0E5F6A88EC4}">
      <dgm:prSet/>
      <dgm:spPr/>
    </dgm:pt>
    <dgm:pt modelId="{5723C32F-4B53-4EC1-AEE7-6D529E76FE0A}">
      <dgm:prSet phldr="0"/>
      <dgm:spPr/>
      <dgm:t>
        <a:bodyPr/>
        <a:lstStyle/>
        <a:p>
          <a:pPr rtl="0"/>
          <a:r>
            <a:rPr lang="en-US" b="0">
              <a:latin typeface="Arial"/>
              <a:cs typeface="Arial"/>
            </a:rPr>
            <a:t>Pre survey 2</a:t>
          </a:r>
        </a:p>
      </dgm:t>
    </dgm:pt>
    <dgm:pt modelId="{003F397A-D25A-4512-A826-5A268BD06444}" type="parTrans" cxnId="{38D2EC85-60C8-46B3-B5D0-B778DA9EF3B9}">
      <dgm:prSet/>
      <dgm:spPr/>
    </dgm:pt>
    <dgm:pt modelId="{744478D0-AF13-435E-8619-9E92169AB401}" type="sibTrans" cxnId="{38D2EC85-60C8-46B3-B5D0-B778DA9EF3B9}">
      <dgm:prSet/>
      <dgm:spPr/>
      <dgm:t>
        <a:bodyPr/>
        <a:lstStyle/>
        <a:p>
          <a:endParaRPr lang="en-US"/>
        </a:p>
      </dgm:t>
    </dgm:pt>
    <dgm:pt modelId="{4AB7A899-D381-4F27-8B3D-3DFF96DC5183}">
      <dgm:prSet phldr="0"/>
      <dgm:spPr/>
      <dgm:t>
        <a:bodyPr/>
        <a:lstStyle/>
        <a:p>
          <a:pPr rtl="0"/>
          <a:r>
            <a:rPr lang="en-US" b="0"/>
            <a:t>Demographics</a:t>
          </a:r>
          <a:endParaRPr lang="en-US" b="0">
            <a:latin typeface="Calibri Light"/>
            <a:cs typeface="Calibri Light"/>
          </a:endParaRPr>
        </a:p>
      </dgm:t>
    </dgm:pt>
    <dgm:pt modelId="{F5F2B829-24F8-4B5B-A5D5-B8A686DD4BFE}" type="parTrans" cxnId="{3DEC709B-63BC-4D81-957D-08D484A2F1C0}">
      <dgm:prSet/>
      <dgm:spPr/>
    </dgm:pt>
    <dgm:pt modelId="{8FF8AF48-2E28-4D5D-85C9-EC1838CD275C}" type="sibTrans" cxnId="{3DEC709B-63BC-4D81-957D-08D484A2F1C0}">
      <dgm:prSet/>
      <dgm:spPr/>
      <dgm:t>
        <a:bodyPr/>
        <a:lstStyle/>
        <a:p>
          <a:endParaRPr lang="en-US"/>
        </a:p>
      </dgm:t>
    </dgm:pt>
    <dgm:pt modelId="{3FC52556-FF8B-49EA-B2F0-29D9D1326570}" type="pres">
      <dgm:prSet presAssocID="{FB7E7266-914F-42B4-8453-9B7F2170705B}" presName="Name0" presStyleCnt="0">
        <dgm:presLayoutVars>
          <dgm:dir/>
          <dgm:resizeHandles val="exact"/>
        </dgm:presLayoutVars>
      </dgm:prSet>
      <dgm:spPr/>
    </dgm:pt>
    <dgm:pt modelId="{CD68F446-B7B6-4886-A5E9-5C054583BB5C}" type="pres">
      <dgm:prSet presAssocID="{389C83CD-2053-41F6-A072-8BD1E846CCAE}" presName="node" presStyleLbl="node1" presStyleIdx="0" presStyleCnt="6">
        <dgm:presLayoutVars>
          <dgm:bulletEnabled val="1"/>
        </dgm:presLayoutVars>
      </dgm:prSet>
      <dgm:spPr/>
    </dgm:pt>
    <dgm:pt modelId="{3235F768-FC74-42C9-8AAA-69B2618BEA7F}" type="pres">
      <dgm:prSet presAssocID="{00381052-0B53-4B21-9F2D-B218ACF26735}" presName="sibTrans" presStyleLbl="sibTrans2D1" presStyleIdx="0" presStyleCnt="5"/>
      <dgm:spPr/>
    </dgm:pt>
    <dgm:pt modelId="{FBF09D7E-8FB5-4E81-B915-2E06F6CCACB7}" type="pres">
      <dgm:prSet presAssocID="{00381052-0B53-4B21-9F2D-B218ACF26735}" presName="connectorText" presStyleLbl="sibTrans2D1" presStyleIdx="0" presStyleCnt="5"/>
      <dgm:spPr/>
    </dgm:pt>
    <dgm:pt modelId="{B2F96A94-A8C7-416A-A5BF-6C3529EC9A46}" type="pres">
      <dgm:prSet presAssocID="{5723C32F-4B53-4EC1-AEE7-6D529E76FE0A}" presName="node" presStyleLbl="node1" presStyleIdx="1" presStyleCnt="6">
        <dgm:presLayoutVars>
          <dgm:bulletEnabled val="1"/>
        </dgm:presLayoutVars>
      </dgm:prSet>
      <dgm:spPr/>
    </dgm:pt>
    <dgm:pt modelId="{589523BE-4233-4F77-881A-D96F2CF9D138}" type="pres">
      <dgm:prSet presAssocID="{744478D0-AF13-435E-8619-9E92169AB401}" presName="sibTrans" presStyleLbl="sibTrans2D1" presStyleIdx="1" presStyleCnt="5"/>
      <dgm:spPr/>
    </dgm:pt>
    <dgm:pt modelId="{0D61A29D-D87F-4788-AD21-F1AE18B11468}" type="pres">
      <dgm:prSet presAssocID="{744478D0-AF13-435E-8619-9E92169AB401}" presName="connectorText" presStyleLbl="sibTrans2D1" presStyleIdx="1" presStyleCnt="5"/>
      <dgm:spPr/>
    </dgm:pt>
    <dgm:pt modelId="{A8A47AAA-3D27-479B-BE83-5C8477128E28}" type="pres">
      <dgm:prSet presAssocID="{80659882-79AD-444B-8226-414E28856DC7}" presName="node" presStyleLbl="node1" presStyleIdx="2" presStyleCnt="6">
        <dgm:presLayoutVars>
          <dgm:bulletEnabled val="1"/>
        </dgm:presLayoutVars>
      </dgm:prSet>
      <dgm:spPr/>
    </dgm:pt>
    <dgm:pt modelId="{BBF51D8B-24D5-4EB2-9A79-9A6C34D73CFF}" type="pres">
      <dgm:prSet presAssocID="{9490F9AA-822F-40A1-87CD-2F47949B32B6}" presName="sibTrans" presStyleLbl="sibTrans2D1" presStyleIdx="2" presStyleCnt="5"/>
      <dgm:spPr/>
    </dgm:pt>
    <dgm:pt modelId="{E00EBBC4-E410-4732-8B95-556F07B42EDA}" type="pres">
      <dgm:prSet presAssocID="{9490F9AA-822F-40A1-87CD-2F47949B32B6}" presName="connectorText" presStyleLbl="sibTrans2D1" presStyleIdx="2" presStyleCnt="5"/>
      <dgm:spPr/>
    </dgm:pt>
    <dgm:pt modelId="{6A36C044-243D-4C70-84AF-AB3049420046}" type="pres">
      <dgm:prSet presAssocID="{B8037D31-CA1B-497C-BF1E-38789C9DD66C}" presName="node" presStyleLbl="node1" presStyleIdx="3" presStyleCnt="6">
        <dgm:presLayoutVars>
          <dgm:bulletEnabled val="1"/>
        </dgm:presLayoutVars>
      </dgm:prSet>
      <dgm:spPr/>
    </dgm:pt>
    <dgm:pt modelId="{E8E421A7-4C9C-4130-B93F-D2B08819CC16}" type="pres">
      <dgm:prSet presAssocID="{5C84D799-4F16-4AD5-91FD-672A0CA182B5}" presName="sibTrans" presStyleLbl="sibTrans2D1" presStyleIdx="3" presStyleCnt="5"/>
      <dgm:spPr/>
    </dgm:pt>
    <dgm:pt modelId="{4BEFBF49-C1EA-444A-A474-F4E12588A848}" type="pres">
      <dgm:prSet presAssocID="{5C84D799-4F16-4AD5-91FD-672A0CA182B5}" presName="connectorText" presStyleLbl="sibTrans2D1" presStyleIdx="3" presStyleCnt="5"/>
      <dgm:spPr/>
    </dgm:pt>
    <dgm:pt modelId="{73FB4ADF-C423-45C3-B67F-EFE1C6D99405}" type="pres">
      <dgm:prSet presAssocID="{BAA3D256-BD2E-42CC-8561-3D65407C7EE8}" presName="node" presStyleLbl="node1" presStyleIdx="4" presStyleCnt="6">
        <dgm:presLayoutVars>
          <dgm:bulletEnabled val="1"/>
        </dgm:presLayoutVars>
      </dgm:prSet>
      <dgm:spPr/>
    </dgm:pt>
    <dgm:pt modelId="{CD8D014C-B066-4F8B-88DC-ABA68418CF77}" type="pres">
      <dgm:prSet presAssocID="{875F34C5-6DE9-441E-A280-4936A60B09E6}" presName="sibTrans" presStyleLbl="sibTrans2D1" presStyleIdx="4" presStyleCnt="5"/>
      <dgm:spPr/>
    </dgm:pt>
    <dgm:pt modelId="{5A958C03-4934-4154-9BF4-D52761C96C85}" type="pres">
      <dgm:prSet presAssocID="{875F34C5-6DE9-441E-A280-4936A60B09E6}" presName="connectorText" presStyleLbl="sibTrans2D1" presStyleIdx="4" presStyleCnt="5"/>
      <dgm:spPr/>
    </dgm:pt>
    <dgm:pt modelId="{AF59279F-FE7C-4C7B-87FB-0D13707C8C0D}" type="pres">
      <dgm:prSet presAssocID="{EDE2233D-47CC-4BA9-B810-B03E16D8CA10}" presName="node" presStyleLbl="node1" presStyleIdx="5" presStyleCnt="6">
        <dgm:presLayoutVars>
          <dgm:bulletEnabled val="1"/>
        </dgm:presLayoutVars>
      </dgm:prSet>
      <dgm:spPr/>
    </dgm:pt>
  </dgm:ptLst>
  <dgm:cxnLst>
    <dgm:cxn modelId="{DBC5BE05-84E4-4C28-89CB-62308B8D599A}" srcId="{FB7E7266-914F-42B4-8453-9B7F2170705B}" destId="{80659882-79AD-444B-8226-414E28856DC7}" srcOrd="2" destOrd="0" parTransId="{DC9DF28B-3EB4-47E2-B33C-CC1C3ED23D51}" sibTransId="{9490F9AA-822F-40A1-87CD-2F47949B32B6}"/>
    <dgm:cxn modelId="{FCC9D808-6D11-42D2-8ECB-751A83EDF2A8}" type="presOf" srcId="{97CDAB40-52A0-4273-BA23-8E47C3E46B6E}" destId="{CD68F446-B7B6-4886-A5E9-5C054583BB5C}" srcOrd="0" destOrd="1" presId="urn:microsoft.com/office/officeart/2005/8/layout/process1"/>
    <dgm:cxn modelId="{6EC93F12-97E1-45A0-8E5F-C78284C1BE59}" type="presOf" srcId="{875F34C5-6DE9-441E-A280-4936A60B09E6}" destId="{CD8D014C-B066-4F8B-88DC-ABA68418CF77}" srcOrd="0" destOrd="0" presId="urn:microsoft.com/office/officeart/2005/8/layout/process1"/>
    <dgm:cxn modelId="{05DEC119-0803-4C30-91A1-34772D0FB950}" srcId="{BAA3D256-BD2E-42CC-8561-3D65407C7EE8}" destId="{4FE9D659-CF86-4251-ADB6-493D418B9188}" srcOrd="0" destOrd="0" parTransId="{68CED663-307E-4706-854B-29C646C11167}" sibTransId="{195C12EB-5680-4FCF-A73D-A77D5D81E0E1}"/>
    <dgm:cxn modelId="{8708DE20-5B57-48F2-A548-72323BF4FD29}" type="presOf" srcId="{00381052-0B53-4B21-9F2D-B218ACF26735}" destId="{FBF09D7E-8FB5-4E81-B915-2E06F6CCACB7}" srcOrd="1" destOrd="0" presId="urn:microsoft.com/office/officeart/2005/8/layout/process1"/>
    <dgm:cxn modelId="{714E2323-7534-4B37-A37E-334B97486515}" type="presOf" srcId="{4E90F547-93C1-4DC7-8E0B-A6401EFE6E6A}" destId="{6A36C044-243D-4C70-84AF-AB3049420046}" srcOrd="0" destOrd="1" presId="urn:microsoft.com/office/officeart/2005/8/layout/process1"/>
    <dgm:cxn modelId="{EA87042E-47C5-415F-A8D1-B66FA7065F4A}" srcId="{80659882-79AD-444B-8226-414E28856DC7}" destId="{3130A442-CF49-4825-9B86-8EDD4271E797}" srcOrd="0" destOrd="0" parTransId="{BB67B936-F9DA-4520-9817-6965F634BD82}" sibTransId="{FA4C9F4B-DB10-4588-8B6F-5CBC52B087CA}"/>
    <dgm:cxn modelId="{1C89DF2F-E1E2-4652-BDB0-2EB5EB9EC239}" type="presOf" srcId="{B8037D31-CA1B-497C-BF1E-38789C9DD66C}" destId="{6A36C044-243D-4C70-84AF-AB3049420046}" srcOrd="0" destOrd="0" presId="urn:microsoft.com/office/officeart/2005/8/layout/process1"/>
    <dgm:cxn modelId="{CE5E9231-A45C-4917-9D67-AD5C1A0A3FB2}" type="presOf" srcId="{9490F9AA-822F-40A1-87CD-2F47949B32B6}" destId="{BBF51D8B-24D5-4EB2-9A79-9A6C34D73CFF}" srcOrd="0" destOrd="0" presId="urn:microsoft.com/office/officeart/2005/8/layout/process1"/>
    <dgm:cxn modelId="{7F29B833-689D-4338-ABEA-81C4E0A07A63}" type="presOf" srcId="{307D7691-8E4F-4FF8-9D7F-05A91257C982}" destId="{AF59279F-FE7C-4C7B-87FB-0D13707C8C0D}" srcOrd="0" destOrd="1" presId="urn:microsoft.com/office/officeart/2005/8/layout/process1"/>
    <dgm:cxn modelId="{4FFF8D36-4325-4CE3-AFFD-7237C131053B}" type="presOf" srcId="{9490F9AA-822F-40A1-87CD-2F47949B32B6}" destId="{E00EBBC4-E410-4732-8B95-556F07B42EDA}" srcOrd="1" destOrd="0" presId="urn:microsoft.com/office/officeart/2005/8/layout/process1"/>
    <dgm:cxn modelId="{D6AAFB3B-36F9-4279-81B0-09C70D2E8220}" type="presOf" srcId="{4FE9D659-CF86-4251-ADB6-493D418B9188}" destId="{73FB4ADF-C423-45C3-B67F-EFE1C6D99405}" srcOrd="0" destOrd="1" presId="urn:microsoft.com/office/officeart/2005/8/layout/process1"/>
    <dgm:cxn modelId="{6036A33E-2CCA-4B7A-9770-5D17D838B33E}" type="presOf" srcId="{744478D0-AF13-435E-8619-9E92169AB401}" destId="{589523BE-4233-4F77-881A-D96F2CF9D138}" srcOrd="0" destOrd="0" presId="urn:microsoft.com/office/officeart/2005/8/layout/process1"/>
    <dgm:cxn modelId="{F3832E3F-503B-47AC-8C8E-6F42D252D5CE}" srcId="{B8037D31-CA1B-497C-BF1E-38789C9DD66C}" destId="{4E90F547-93C1-4DC7-8E0B-A6401EFE6E6A}" srcOrd="0" destOrd="0" parTransId="{867B883C-01D2-445F-8583-97FD0FC3CC77}" sibTransId="{1CCE416E-FD15-4C05-A82E-E99738D9D35E}"/>
    <dgm:cxn modelId="{1FBE325F-347A-431D-96F2-9702CD84606A}" type="presOf" srcId="{744478D0-AF13-435E-8619-9E92169AB401}" destId="{0D61A29D-D87F-4788-AD21-F1AE18B11468}" srcOrd="1" destOrd="0" presId="urn:microsoft.com/office/officeart/2005/8/layout/process1"/>
    <dgm:cxn modelId="{64903160-DEF0-4B79-81B4-894A5C38C062}" type="presOf" srcId="{875F34C5-6DE9-441E-A280-4936A60B09E6}" destId="{5A958C03-4934-4154-9BF4-D52761C96C85}" srcOrd="1" destOrd="0" presId="urn:microsoft.com/office/officeart/2005/8/layout/process1"/>
    <dgm:cxn modelId="{AC378163-144F-4F16-8726-38111A6A759C}" type="presOf" srcId="{BAA3D256-BD2E-42CC-8561-3D65407C7EE8}" destId="{73FB4ADF-C423-45C3-B67F-EFE1C6D99405}" srcOrd="0" destOrd="0" presId="urn:microsoft.com/office/officeart/2005/8/layout/process1"/>
    <dgm:cxn modelId="{EF14054E-033A-4B95-800A-41E17622471E}" type="presOf" srcId="{5723C32F-4B53-4EC1-AEE7-6D529E76FE0A}" destId="{B2F96A94-A8C7-416A-A5BF-6C3529EC9A46}" srcOrd="0" destOrd="0" presId="urn:microsoft.com/office/officeart/2005/8/layout/process1"/>
    <dgm:cxn modelId="{9FB4A173-FFFA-40E4-95ED-E7AE6F1449A7}" srcId="{FB7E7266-914F-42B4-8453-9B7F2170705B}" destId="{B8037D31-CA1B-497C-BF1E-38789C9DD66C}" srcOrd="3" destOrd="0" parTransId="{552E3813-24E5-464B-9742-89347C8B9E4E}" sibTransId="{5C84D799-4F16-4AD5-91FD-672A0CA182B5}"/>
    <dgm:cxn modelId="{A6A4FC54-CA97-46C1-A1EC-12419697B781}" type="presOf" srcId="{3130A442-CF49-4825-9B86-8EDD4271E797}" destId="{A8A47AAA-3D27-479B-BE83-5C8477128E28}" srcOrd="0" destOrd="1" presId="urn:microsoft.com/office/officeart/2005/8/layout/process1"/>
    <dgm:cxn modelId="{C5B4537D-56DB-48F5-96BD-F974C3497701}" srcId="{FB7E7266-914F-42B4-8453-9B7F2170705B}" destId="{389C83CD-2053-41F6-A072-8BD1E846CCAE}" srcOrd="0" destOrd="0" parTransId="{57E81F26-74BE-4415-ACA0-B79411BB9C66}" sibTransId="{00381052-0B53-4B21-9F2D-B218ACF26735}"/>
    <dgm:cxn modelId="{38D2EC85-60C8-46B3-B5D0-B778DA9EF3B9}" srcId="{FB7E7266-914F-42B4-8453-9B7F2170705B}" destId="{5723C32F-4B53-4EC1-AEE7-6D529E76FE0A}" srcOrd="1" destOrd="0" parTransId="{003F397A-D25A-4512-A826-5A268BD06444}" sibTransId="{744478D0-AF13-435E-8619-9E92169AB401}"/>
    <dgm:cxn modelId="{DF72F090-1C58-4B9D-9522-BB405CBD7146}" type="presOf" srcId="{5C84D799-4F16-4AD5-91FD-672A0CA182B5}" destId="{E8E421A7-4C9C-4130-B93F-D2B08819CC16}" srcOrd="0" destOrd="0" presId="urn:microsoft.com/office/officeart/2005/8/layout/process1"/>
    <dgm:cxn modelId="{3DEC709B-63BC-4D81-957D-08D484A2F1C0}" srcId="{5723C32F-4B53-4EC1-AEE7-6D529E76FE0A}" destId="{4AB7A899-D381-4F27-8B3D-3DFF96DC5183}" srcOrd="0" destOrd="0" parTransId="{F5F2B829-24F8-4B5B-A5D5-B8A686DD4BFE}" sibTransId="{8FF8AF48-2E28-4D5D-85C9-EC1838CD275C}"/>
    <dgm:cxn modelId="{010BB2A0-1F6A-4435-B722-4C8B40B43968}" srcId="{FB7E7266-914F-42B4-8453-9B7F2170705B}" destId="{BAA3D256-BD2E-42CC-8561-3D65407C7EE8}" srcOrd="4" destOrd="0" parTransId="{C6328BD8-0C9A-4DCD-9A33-3364D3BA7F54}" sibTransId="{875F34C5-6DE9-441E-A280-4936A60B09E6}"/>
    <dgm:cxn modelId="{9AC7EBA4-4903-4C71-A635-FDF4274B2A88}" type="presOf" srcId="{4AB7A899-D381-4F27-8B3D-3DFF96DC5183}" destId="{B2F96A94-A8C7-416A-A5BF-6C3529EC9A46}" srcOrd="0" destOrd="1" presId="urn:microsoft.com/office/officeart/2005/8/layout/process1"/>
    <dgm:cxn modelId="{486055AA-AAD4-4E24-BF9F-25DF5F0DA008}" srcId="{FB7E7266-914F-42B4-8453-9B7F2170705B}" destId="{EDE2233D-47CC-4BA9-B810-B03E16D8CA10}" srcOrd="5" destOrd="0" parTransId="{FD048E98-684B-4620-A604-41311C4EC318}" sibTransId="{E4540809-F7F1-46F3-8100-90DDDFBB657C}"/>
    <dgm:cxn modelId="{770796BA-E249-40E6-A684-1D44819DC296}" type="presOf" srcId="{EDE2233D-47CC-4BA9-B810-B03E16D8CA10}" destId="{AF59279F-FE7C-4C7B-87FB-0D13707C8C0D}" srcOrd="0" destOrd="0" presId="urn:microsoft.com/office/officeart/2005/8/layout/process1"/>
    <dgm:cxn modelId="{39C9F5BD-01EF-4B21-90E0-772D9280ABF8}" srcId="{389C83CD-2053-41F6-A072-8BD1E846CCAE}" destId="{97CDAB40-52A0-4273-BA23-8E47C3E46B6E}" srcOrd="0" destOrd="0" parTransId="{3AB5C15B-11E1-480D-AAB2-D5C6018AF903}" sibTransId="{031614EF-8A2D-42DA-93F4-3F0A397A9FEA}"/>
    <dgm:cxn modelId="{D3115FBE-E21E-482B-8A64-A870E007C4D0}" type="presOf" srcId="{00381052-0B53-4B21-9F2D-B218ACF26735}" destId="{3235F768-FC74-42C9-8AAA-69B2618BEA7F}" srcOrd="0" destOrd="0" presId="urn:microsoft.com/office/officeart/2005/8/layout/process1"/>
    <dgm:cxn modelId="{8A5A4CC9-07BB-4376-89DA-AD9AB1D6638D}" type="presOf" srcId="{FB7E7266-914F-42B4-8453-9B7F2170705B}" destId="{3FC52556-FF8B-49EA-B2F0-29D9D1326570}" srcOrd="0" destOrd="0" presId="urn:microsoft.com/office/officeart/2005/8/layout/process1"/>
    <dgm:cxn modelId="{73C0A2C9-689C-44B9-BAA7-F50E2861D6D3}" type="presOf" srcId="{5C84D799-4F16-4AD5-91FD-672A0CA182B5}" destId="{4BEFBF49-C1EA-444A-A474-F4E12588A848}" srcOrd="1" destOrd="0" presId="urn:microsoft.com/office/officeart/2005/8/layout/process1"/>
    <dgm:cxn modelId="{9E5371DB-B481-4E80-8CE8-F0E5F6A88EC4}" srcId="{EDE2233D-47CC-4BA9-B810-B03E16D8CA10}" destId="{307D7691-8E4F-4FF8-9D7F-05A91257C982}" srcOrd="0" destOrd="0" parTransId="{9F979E50-6651-4E70-8785-11F6BC259BE3}" sibTransId="{94312CE9-37E7-4795-BCAF-037C6840FA24}"/>
    <dgm:cxn modelId="{0BBDE3ED-236E-4EFE-95B0-FBF22BFEAE06}" type="presOf" srcId="{80659882-79AD-444B-8226-414E28856DC7}" destId="{A8A47AAA-3D27-479B-BE83-5C8477128E28}" srcOrd="0" destOrd="0" presId="urn:microsoft.com/office/officeart/2005/8/layout/process1"/>
    <dgm:cxn modelId="{135FEBFD-B869-42F2-B124-80501332F79E}" type="presOf" srcId="{389C83CD-2053-41F6-A072-8BD1E846CCAE}" destId="{CD68F446-B7B6-4886-A5E9-5C054583BB5C}" srcOrd="0" destOrd="0" presId="urn:microsoft.com/office/officeart/2005/8/layout/process1"/>
    <dgm:cxn modelId="{6530D558-DC0F-48BF-8D01-D726BDE2D524}" type="presParOf" srcId="{3FC52556-FF8B-49EA-B2F0-29D9D1326570}" destId="{CD68F446-B7B6-4886-A5E9-5C054583BB5C}" srcOrd="0" destOrd="0" presId="urn:microsoft.com/office/officeart/2005/8/layout/process1"/>
    <dgm:cxn modelId="{278693D3-6485-48F7-AED4-9A8D61F950CC}" type="presParOf" srcId="{3FC52556-FF8B-49EA-B2F0-29D9D1326570}" destId="{3235F768-FC74-42C9-8AAA-69B2618BEA7F}" srcOrd="1" destOrd="0" presId="urn:microsoft.com/office/officeart/2005/8/layout/process1"/>
    <dgm:cxn modelId="{4CC2978B-7E37-4382-B4B0-BF98B391A350}" type="presParOf" srcId="{3235F768-FC74-42C9-8AAA-69B2618BEA7F}" destId="{FBF09D7E-8FB5-4E81-B915-2E06F6CCACB7}" srcOrd="0" destOrd="0" presId="urn:microsoft.com/office/officeart/2005/8/layout/process1"/>
    <dgm:cxn modelId="{6CAD2789-2FFF-417E-848E-F3998AAA638F}" type="presParOf" srcId="{3FC52556-FF8B-49EA-B2F0-29D9D1326570}" destId="{B2F96A94-A8C7-416A-A5BF-6C3529EC9A46}" srcOrd="2" destOrd="0" presId="urn:microsoft.com/office/officeart/2005/8/layout/process1"/>
    <dgm:cxn modelId="{103DE5FF-340F-4768-8861-CB0A9A1752D3}" type="presParOf" srcId="{3FC52556-FF8B-49EA-B2F0-29D9D1326570}" destId="{589523BE-4233-4F77-881A-D96F2CF9D138}" srcOrd="3" destOrd="0" presId="urn:microsoft.com/office/officeart/2005/8/layout/process1"/>
    <dgm:cxn modelId="{157DBA9F-A1DE-4B45-8128-257F3F07FF1C}" type="presParOf" srcId="{589523BE-4233-4F77-881A-D96F2CF9D138}" destId="{0D61A29D-D87F-4788-AD21-F1AE18B11468}" srcOrd="0" destOrd="0" presId="urn:microsoft.com/office/officeart/2005/8/layout/process1"/>
    <dgm:cxn modelId="{95E94C2E-7E8B-43B4-AF2F-4B7F77495984}" type="presParOf" srcId="{3FC52556-FF8B-49EA-B2F0-29D9D1326570}" destId="{A8A47AAA-3D27-479B-BE83-5C8477128E28}" srcOrd="4" destOrd="0" presId="urn:microsoft.com/office/officeart/2005/8/layout/process1"/>
    <dgm:cxn modelId="{4EFB6BA7-34C2-42AD-9268-42DD2AF70E5C}" type="presParOf" srcId="{3FC52556-FF8B-49EA-B2F0-29D9D1326570}" destId="{BBF51D8B-24D5-4EB2-9A79-9A6C34D73CFF}" srcOrd="5" destOrd="0" presId="urn:microsoft.com/office/officeart/2005/8/layout/process1"/>
    <dgm:cxn modelId="{CA79C9CB-A9EC-4E14-97A4-A9EF797B4D73}" type="presParOf" srcId="{BBF51D8B-24D5-4EB2-9A79-9A6C34D73CFF}" destId="{E00EBBC4-E410-4732-8B95-556F07B42EDA}" srcOrd="0" destOrd="0" presId="urn:microsoft.com/office/officeart/2005/8/layout/process1"/>
    <dgm:cxn modelId="{04EC211D-EA45-45C6-A395-FBD2F55CED26}" type="presParOf" srcId="{3FC52556-FF8B-49EA-B2F0-29D9D1326570}" destId="{6A36C044-243D-4C70-84AF-AB3049420046}" srcOrd="6" destOrd="0" presId="urn:microsoft.com/office/officeart/2005/8/layout/process1"/>
    <dgm:cxn modelId="{0DAD07EF-9BBB-4CA7-9E5D-6EFE26B38DF1}" type="presParOf" srcId="{3FC52556-FF8B-49EA-B2F0-29D9D1326570}" destId="{E8E421A7-4C9C-4130-B93F-D2B08819CC16}" srcOrd="7" destOrd="0" presId="urn:microsoft.com/office/officeart/2005/8/layout/process1"/>
    <dgm:cxn modelId="{8B3C523E-38AD-45E0-8A44-CE9B310D1CF3}" type="presParOf" srcId="{E8E421A7-4C9C-4130-B93F-D2B08819CC16}" destId="{4BEFBF49-C1EA-444A-A474-F4E12588A848}" srcOrd="0" destOrd="0" presId="urn:microsoft.com/office/officeart/2005/8/layout/process1"/>
    <dgm:cxn modelId="{AA66E52D-27B8-4E4B-A19B-07A66A5EA888}" type="presParOf" srcId="{3FC52556-FF8B-49EA-B2F0-29D9D1326570}" destId="{73FB4ADF-C423-45C3-B67F-EFE1C6D99405}" srcOrd="8" destOrd="0" presId="urn:microsoft.com/office/officeart/2005/8/layout/process1"/>
    <dgm:cxn modelId="{0F56674A-270A-4E26-9422-166CFFE988D4}" type="presParOf" srcId="{3FC52556-FF8B-49EA-B2F0-29D9D1326570}" destId="{CD8D014C-B066-4F8B-88DC-ABA68418CF77}" srcOrd="9" destOrd="0" presId="urn:microsoft.com/office/officeart/2005/8/layout/process1"/>
    <dgm:cxn modelId="{56E78A85-F81A-4CFE-A600-E0F55092F095}" type="presParOf" srcId="{CD8D014C-B066-4F8B-88DC-ABA68418CF77}" destId="{5A958C03-4934-4154-9BF4-D52761C96C85}" srcOrd="0" destOrd="0" presId="urn:microsoft.com/office/officeart/2005/8/layout/process1"/>
    <dgm:cxn modelId="{7DF54AFD-76F4-496A-B177-0BF69AAF2C6E}" type="presParOf" srcId="{3FC52556-FF8B-49EA-B2F0-29D9D1326570}" destId="{AF59279F-FE7C-4C7B-87FB-0D13707C8C0D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8F446-B7B6-4886-A5E9-5C054583BB5C}">
      <dsp:nvSpPr>
        <dsp:cNvPr id="0" name=""/>
        <dsp:cNvSpPr/>
      </dsp:nvSpPr>
      <dsp:spPr>
        <a:xfrm>
          <a:off x="0" y="931199"/>
          <a:ext cx="1375171" cy="1366576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>
              <a:latin typeface="Arial"/>
              <a:cs typeface="Arial"/>
            </a:rPr>
            <a:t>Pre survey 1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>
              <a:latin typeface="Calibri Light" panose="020F0302020204030204"/>
            </a:rPr>
            <a:t>General</a:t>
          </a:r>
          <a:r>
            <a:rPr lang="en-US" sz="1200" b="0" kern="1200"/>
            <a:t> Attitudes towards Artificial Intelligence Scale</a:t>
          </a:r>
        </a:p>
      </dsp:txBody>
      <dsp:txXfrm>
        <a:off x="40026" y="971225"/>
        <a:ext cx="1295119" cy="1286524"/>
      </dsp:txXfrm>
    </dsp:sp>
    <dsp:sp modelId="{3235F768-FC74-42C9-8AAA-69B2618BEA7F}">
      <dsp:nvSpPr>
        <dsp:cNvPr id="0" name=""/>
        <dsp:cNvSpPr/>
      </dsp:nvSpPr>
      <dsp:spPr>
        <a:xfrm>
          <a:off x="1512688" y="1443966"/>
          <a:ext cx="291536" cy="3410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512688" y="1512174"/>
        <a:ext cx="204075" cy="204626"/>
      </dsp:txXfrm>
    </dsp:sp>
    <dsp:sp modelId="{B2F96A94-A8C7-416A-A5BF-6C3529EC9A46}">
      <dsp:nvSpPr>
        <dsp:cNvPr id="0" name=""/>
        <dsp:cNvSpPr/>
      </dsp:nvSpPr>
      <dsp:spPr>
        <a:xfrm>
          <a:off x="1925240" y="931199"/>
          <a:ext cx="1375171" cy="1366576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hueOff val="0"/>
            <a:satOff val="0"/>
            <a:lumOff val="0"/>
            <a:alphaOff val="-8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>
              <a:latin typeface="Arial"/>
              <a:cs typeface="Arial"/>
            </a:rPr>
            <a:t>Pre survey 2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/>
            <a:t>Demographics</a:t>
          </a:r>
          <a:endParaRPr lang="en-US" sz="1200" b="0" kern="1200">
            <a:latin typeface="Calibri Light"/>
            <a:cs typeface="Calibri Light"/>
          </a:endParaRPr>
        </a:p>
      </dsp:txBody>
      <dsp:txXfrm>
        <a:off x="1965266" y="971225"/>
        <a:ext cx="1295119" cy="1286524"/>
      </dsp:txXfrm>
    </dsp:sp>
    <dsp:sp modelId="{589523BE-4233-4F77-881A-D96F2CF9D138}">
      <dsp:nvSpPr>
        <dsp:cNvPr id="0" name=""/>
        <dsp:cNvSpPr/>
      </dsp:nvSpPr>
      <dsp:spPr>
        <a:xfrm>
          <a:off x="3437929" y="1443966"/>
          <a:ext cx="291536" cy="3410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-7402"/>
            <a:satOff val="-1011"/>
            <a:lumOff val="16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437929" y="1512174"/>
        <a:ext cx="204075" cy="204626"/>
      </dsp:txXfrm>
    </dsp:sp>
    <dsp:sp modelId="{A8A47AAA-3D27-479B-BE83-5C8477128E28}">
      <dsp:nvSpPr>
        <dsp:cNvPr id="0" name=""/>
        <dsp:cNvSpPr/>
      </dsp:nvSpPr>
      <dsp:spPr>
        <a:xfrm>
          <a:off x="3850480" y="931199"/>
          <a:ext cx="1375171" cy="1366576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hueOff val="0"/>
            <a:satOff val="0"/>
            <a:lumOff val="0"/>
            <a:alphaOff val="-16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>
              <a:latin typeface="Arial"/>
              <a:cs typeface="Arial"/>
            </a:rPr>
            <a:t>Task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>
              <a:latin typeface="Arial"/>
              <a:cs typeface="Arial"/>
            </a:rPr>
            <a:t>Find an item and add to your cart</a:t>
          </a:r>
        </a:p>
      </dsp:txBody>
      <dsp:txXfrm>
        <a:off x="3890506" y="971225"/>
        <a:ext cx="1295119" cy="1286524"/>
      </dsp:txXfrm>
    </dsp:sp>
    <dsp:sp modelId="{BBF51D8B-24D5-4EB2-9A79-9A6C34D73CFF}">
      <dsp:nvSpPr>
        <dsp:cNvPr id="0" name=""/>
        <dsp:cNvSpPr/>
      </dsp:nvSpPr>
      <dsp:spPr>
        <a:xfrm>
          <a:off x="5363169" y="1443966"/>
          <a:ext cx="291536" cy="3410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-14804"/>
            <a:satOff val="-2022"/>
            <a:lumOff val="323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363169" y="1512174"/>
        <a:ext cx="204075" cy="204626"/>
      </dsp:txXfrm>
    </dsp:sp>
    <dsp:sp modelId="{6A36C044-243D-4C70-84AF-AB3049420046}">
      <dsp:nvSpPr>
        <dsp:cNvPr id="0" name=""/>
        <dsp:cNvSpPr/>
      </dsp:nvSpPr>
      <dsp:spPr>
        <a:xfrm>
          <a:off x="5775721" y="931199"/>
          <a:ext cx="1375171" cy="1366576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hueOff val="0"/>
            <a:satOff val="0"/>
            <a:lumOff val="0"/>
            <a:alphaOff val="-24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>
              <a:latin typeface="Arial"/>
              <a:cs typeface="Arial"/>
            </a:rPr>
            <a:t>Post survey 1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>
              <a:latin typeface="Arial"/>
              <a:cs typeface="Arial"/>
            </a:rPr>
            <a:t> SUS</a:t>
          </a:r>
        </a:p>
      </dsp:txBody>
      <dsp:txXfrm>
        <a:off x="5815747" y="971225"/>
        <a:ext cx="1295119" cy="1286524"/>
      </dsp:txXfrm>
    </dsp:sp>
    <dsp:sp modelId="{E8E421A7-4C9C-4130-B93F-D2B08819CC16}">
      <dsp:nvSpPr>
        <dsp:cNvPr id="0" name=""/>
        <dsp:cNvSpPr/>
      </dsp:nvSpPr>
      <dsp:spPr>
        <a:xfrm>
          <a:off x="7288410" y="1443966"/>
          <a:ext cx="291536" cy="3410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-22207"/>
            <a:satOff val="-3032"/>
            <a:lumOff val="485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7288410" y="1512174"/>
        <a:ext cx="204075" cy="204626"/>
      </dsp:txXfrm>
    </dsp:sp>
    <dsp:sp modelId="{73FB4ADF-C423-45C3-B67F-EFE1C6D99405}">
      <dsp:nvSpPr>
        <dsp:cNvPr id="0" name=""/>
        <dsp:cNvSpPr/>
      </dsp:nvSpPr>
      <dsp:spPr>
        <a:xfrm>
          <a:off x="7700961" y="931199"/>
          <a:ext cx="1375171" cy="1366576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hueOff val="0"/>
            <a:satOff val="0"/>
            <a:lumOff val="0"/>
            <a:alphaOff val="-32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>
              <a:latin typeface="Arial"/>
              <a:cs typeface="Arial"/>
            </a:rPr>
            <a:t>Post survey 2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>
              <a:latin typeface="Arial"/>
              <a:cs typeface="Arial"/>
            </a:rPr>
            <a:t>Godspeed questionnaires</a:t>
          </a:r>
        </a:p>
      </dsp:txBody>
      <dsp:txXfrm>
        <a:off x="7740987" y="971225"/>
        <a:ext cx="1295119" cy="1286524"/>
      </dsp:txXfrm>
    </dsp:sp>
    <dsp:sp modelId="{CD8D014C-B066-4F8B-88DC-ABA68418CF77}">
      <dsp:nvSpPr>
        <dsp:cNvPr id="0" name=""/>
        <dsp:cNvSpPr/>
      </dsp:nvSpPr>
      <dsp:spPr>
        <a:xfrm>
          <a:off x="9213650" y="1443966"/>
          <a:ext cx="291536" cy="3410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-29609"/>
            <a:satOff val="-4043"/>
            <a:lumOff val="647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9213650" y="1512174"/>
        <a:ext cx="204075" cy="204626"/>
      </dsp:txXfrm>
    </dsp:sp>
    <dsp:sp modelId="{AF59279F-FE7C-4C7B-87FB-0D13707C8C0D}">
      <dsp:nvSpPr>
        <dsp:cNvPr id="0" name=""/>
        <dsp:cNvSpPr/>
      </dsp:nvSpPr>
      <dsp:spPr>
        <a:xfrm>
          <a:off x="9626202" y="931199"/>
          <a:ext cx="1375171" cy="1366576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>
              <a:latin typeface="Arial"/>
              <a:cs typeface="Arial"/>
            </a:rPr>
            <a:t>Post survey 3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>
              <a:latin typeface="Arial"/>
              <a:cs typeface="Arial"/>
            </a:rPr>
            <a:t>CTPA – Trust scale</a:t>
          </a:r>
        </a:p>
      </dsp:txBody>
      <dsp:txXfrm>
        <a:off x="9666228" y="971225"/>
        <a:ext cx="1295119" cy="12865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3ED8B-7905-499B-97EF-DDB37DD5D94B}" type="datetimeFigureOut">
              <a:t>3/1/2023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D0642-B244-4410-BDF4-1C84C4441D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56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Morgan Will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D0642-B244-4410-BDF4-1C84C4441DBD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52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Jordan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D0642-B244-4410-BDF4-1C84C4441DBD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11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Jordan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D0642-B244-4410-BDF4-1C84C4441DBD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25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Slide shared amongst all of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D0642-B244-4410-BDF4-1C84C4441DBD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54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Emily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D0642-B244-4410-BDF4-1C84C4441DBD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67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Emily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D0642-B244-4410-BDF4-1C84C4441DBD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Deception based study – Tell participants that the study is looking at the usability of the website and have them complete a task that requires them to use the chatbot to be able to find the item that they need to add to their carts.</a:t>
            </a:r>
          </a:p>
          <a:p>
            <a:r>
              <a:rPr lang="en-US">
                <a:cs typeface="Calibri"/>
              </a:rPr>
              <a:t>Morgan Will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D0642-B244-4410-BDF4-1C84C4441DBD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21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Emily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D0642-B244-4410-BDF4-1C84C4441DBD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58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Jordan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D0642-B244-4410-BDF4-1C84C4441DBD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23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Morgan Will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D0642-B244-4410-BDF4-1C84C4441DBD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71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52950" y="3720230"/>
            <a:ext cx="30861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Logo" descr="University of Central Florida Logo">
            <a:extLst>
              <a:ext uri="{FF2B5EF4-FFF2-40B4-BE49-F238E27FC236}">
                <a16:creationId xmlns:a16="http://schemas.microsoft.com/office/drawing/2014/main" id="{E2F3FCD1-EFC7-BA41-AD3C-9BF163563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0" y="723900"/>
            <a:ext cx="533400" cy="71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4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DIVIDER SLIDE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  <a:ln>
            <a:solidFill>
              <a:srgbClr val="FDFDFD"/>
            </a:solidFill>
          </a:ln>
        </p:spPr>
        <p:txBody>
          <a:bodyPr/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52950" y="3720230"/>
            <a:ext cx="30861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21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DIVIDER SLIDE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52950" y="3720230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648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DIVIDER SLIDE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52950" y="3720230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507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897" y="723900"/>
            <a:ext cx="10744207" cy="1104300"/>
          </a:xfrm>
        </p:spPr>
        <p:txBody>
          <a:bodyPr/>
          <a:lstStyle/>
          <a:p>
            <a:r>
              <a:rPr lang="en-US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137720"/>
            <a:ext cx="10744200" cy="395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">
            <a:extLst>
              <a:ext uri="{FF2B5EF4-FFF2-40B4-BE49-F238E27FC236}">
                <a16:creationId xmlns:a16="http://schemas.microsoft.com/office/drawing/2014/main" id="{D77F6443-D010-1146-B8C0-176DC4884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3897" y="1943682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212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With Bord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E9004F09-C030-794E-98B5-FE92BC824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592FC221-8914-B349-9636-535956EE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4902" y="1124950"/>
            <a:ext cx="9982199" cy="981801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6" y="2538770"/>
            <a:ext cx="9982193" cy="321433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">
            <a:extLst>
              <a:ext uri="{FF2B5EF4-FFF2-40B4-BE49-F238E27FC236}">
                <a16:creationId xmlns:a16="http://schemas.microsoft.com/office/drawing/2014/main" id="{2D21006E-1ACB-AB47-ACB2-35949524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4903" y="2344732"/>
            <a:ext cx="556263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9495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With Bord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E9004F09-C030-794E-98B5-FE92BC824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592FC221-8914-B349-9636-535956EE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4902" y="1124950"/>
            <a:ext cx="9982199" cy="981801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6" y="2538770"/>
            <a:ext cx="9982193" cy="32143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">
            <a:extLst>
              <a:ext uri="{FF2B5EF4-FFF2-40B4-BE49-F238E27FC236}">
                <a16:creationId xmlns:a16="http://schemas.microsoft.com/office/drawing/2014/main" id="{2D21006E-1ACB-AB47-ACB2-35949524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4903" y="2344732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5391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With Bord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">
            <a:extLst>
              <a:ext uri="{FF2B5EF4-FFF2-40B4-BE49-F238E27FC236}">
                <a16:creationId xmlns:a16="http://schemas.microsoft.com/office/drawing/2014/main" id="{592FC221-8914-B349-9636-535956EE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4902" y="1124950"/>
            <a:ext cx="9982199" cy="981801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6" y="2538770"/>
            <a:ext cx="9982193" cy="321433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">
            <a:extLst>
              <a:ext uri="{FF2B5EF4-FFF2-40B4-BE49-F238E27FC236}">
                <a16:creationId xmlns:a16="http://schemas.microsoft.com/office/drawing/2014/main" id="{2D21006E-1ACB-AB47-ACB2-35949524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4903" y="2344732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4127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Bord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914BEF4-EC1B-CB40-86CE-A76FBEE2C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4900" y="1104900"/>
            <a:ext cx="99822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BAC45E14-D9B2-584A-A6F7-1FC19738E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07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Bord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3C78A78-2622-BF4B-9BB7-DC588F49E6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4900" y="1104900"/>
            <a:ext cx="9982200" cy="4648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99293980-C1E8-C540-B50F-159ADF52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787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Bord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B509F21-ACAC-354A-91BB-8A131C924D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4900" y="1104900"/>
            <a:ext cx="99822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593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533900" y="3720230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Logo" descr="University of Central Florida Logo">
            <a:extLst>
              <a:ext uri="{FF2B5EF4-FFF2-40B4-BE49-F238E27FC236}">
                <a16:creationId xmlns:a16="http://schemas.microsoft.com/office/drawing/2014/main" id="{8C5892F5-1238-1146-84B0-B074DABADB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29300" y="723900"/>
            <a:ext cx="533400" cy="71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615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ADB87-5EC2-5F48-B829-449C8C25B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4900" y="1104900"/>
            <a:ext cx="99822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7408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4B4C5-8D41-F944-AF43-623F969C7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35930" y="2155372"/>
            <a:ext cx="10744202" cy="39406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1348041B-D0EC-BC4E-80D1-5599A5EC06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897" y="723900"/>
            <a:ext cx="10744207" cy="1104300"/>
          </a:xfrm>
        </p:spPr>
        <p:txBody>
          <a:bodyPr/>
          <a:lstStyle/>
          <a:p>
            <a:r>
              <a:rPr lang="en-US"/>
              <a:t>CLICK TO EDIT SLIDE TITLE</a:t>
            </a:r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1B639CC6-D232-C843-946F-6B4AFAF51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3897" y="1943682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357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9FA56D-5C99-0146-B295-D44F3B9AC1C6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934994" y="723899"/>
            <a:ext cx="2533106" cy="5372101"/>
          </a:xfrm>
        </p:spPr>
        <p:txBody>
          <a:bodyPr vert="eaVert"/>
          <a:lstStyle/>
          <a:p>
            <a:r>
              <a:rPr lang="en-US"/>
              <a:t>CLICK TO EDIT SLIDE TITLE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5C468-E09B-734B-8183-8092C3355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7848600" cy="53721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">
            <a:extLst>
              <a:ext uri="{FF2B5EF4-FFF2-40B4-BE49-F238E27FC236}">
                <a16:creationId xmlns:a16="http://schemas.microsoft.com/office/drawing/2014/main" id="{6E31E3F0-9F53-8744-BCB7-19265F3E5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811437" y="723900"/>
            <a:ext cx="3" cy="603575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246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icture with Content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723900"/>
            <a:ext cx="4914902" cy="1104300"/>
          </a:xfrm>
        </p:spPr>
        <p:txBody>
          <a:bodyPr/>
          <a:lstStyle/>
          <a:p>
            <a:r>
              <a:rPr lang="en-US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3" y="2137720"/>
            <a:ext cx="4914899" cy="39963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">
            <a:extLst>
              <a:ext uri="{FF2B5EF4-FFF2-40B4-BE49-F238E27FC236}">
                <a16:creationId xmlns:a16="http://schemas.microsoft.com/office/drawing/2014/main" id="{D28201E0-ECE5-5740-8BD7-587F8CE06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86505" y="723900"/>
            <a:ext cx="5181595" cy="54102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cxnSp>
        <p:nvCxnSpPr>
          <p:cNvPr id="7" name="Straight Connector">
            <a:extLst>
              <a:ext uri="{FF2B5EF4-FFF2-40B4-BE49-F238E27FC236}">
                <a16:creationId xmlns:a16="http://schemas.microsoft.com/office/drawing/2014/main" id="{B004E0FF-BEED-3B4E-A882-FFEBAD67D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723900"/>
            <a:ext cx="0" cy="5410201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">
            <a:extLst>
              <a:ext uri="{FF2B5EF4-FFF2-40B4-BE49-F238E27FC236}">
                <a16:creationId xmlns:a16="http://schemas.microsoft.com/office/drawing/2014/main" id="{6EE183F7-9FE1-824F-8D0B-C742E4DD1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3897" y="1943682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496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52">
          <p15:clr>
            <a:srgbClr val="9FCC3B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Picture with Content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53197" y="723900"/>
            <a:ext cx="4914902" cy="1104300"/>
          </a:xfrm>
        </p:spPr>
        <p:txBody>
          <a:bodyPr/>
          <a:lstStyle/>
          <a:p>
            <a:r>
              <a:rPr lang="en-US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2137720"/>
            <a:ext cx="4914899" cy="39963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">
            <a:extLst>
              <a:ext uri="{FF2B5EF4-FFF2-40B4-BE49-F238E27FC236}">
                <a16:creationId xmlns:a16="http://schemas.microsoft.com/office/drawing/2014/main" id="{D28201E0-ECE5-5740-8BD7-587F8CE06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899" y="723900"/>
            <a:ext cx="5181595" cy="54102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cxnSp>
        <p:nvCxnSpPr>
          <p:cNvPr id="7" name="Straight Connector">
            <a:extLst>
              <a:ext uri="{FF2B5EF4-FFF2-40B4-BE49-F238E27FC236}">
                <a16:creationId xmlns:a16="http://schemas.microsoft.com/office/drawing/2014/main" id="{B004E0FF-BEED-3B4E-A882-FFEBAD67D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723900"/>
            <a:ext cx="0" cy="5410201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">
            <a:extLst>
              <a:ext uri="{FF2B5EF4-FFF2-40B4-BE49-F238E27FC236}">
                <a16:creationId xmlns:a16="http://schemas.microsoft.com/office/drawing/2014/main" id="{9C45C62A-74E1-3E43-8B94-E38FAFFBA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553197" y="1943682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433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28">
          <p15:clr>
            <a:srgbClr val="9FCC3B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icture with Content - Left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AEC1E79C-6409-0149-A31E-D69491BBD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ackground">
            <a:extLst>
              <a:ext uri="{FF2B5EF4-FFF2-40B4-BE49-F238E27FC236}">
                <a16:creationId xmlns:a16="http://schemas.microsoft.com/office/drawing/2014/main" id="{8F3B77AA-1642-7049-8529-6A39AD20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3899" y="723900"/>
            <a:ext cx="5181601" cy="541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4900" y="1104900"/>
            <a:ext cx="4419599" cy="1104300"/>
          </a:xfrm>
        </p:spPr>
        <p:txBody>
          <a:bodyPr/>
          <a:lstStyle/>
          <a:p>
            <a:r>
              <a:rPr lang="en-US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2590199"/>
            <a:ext cx="4419599" cy="31629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Picture Placeholder ">
            <a:extLst>
              <a:ext uri="{FF2B5EF4-FFF2-40B4-BE49-F238E27FC236}">
                <a16:creationId xmlns:a16="http://schemas.microsoft.com/office/drawing/2014/main" id="{B38966C1-FE21-8140-9FA5-5C3399E677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86499" y="723900"/>
            <a:ext cx="5181601" cy="54102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cxnSp>
        <p:nvCxnSpPr>
          <p:cNvPr id="7" name="Straight Connector">
            <a:extLst>
              <a:ext uri="{FF2B5EF4-FFF2-40B4-BE49-F238E27FC236}">
                <a16:creationId xmlns:a16="http://schemas.microsoft.com/office/drawing/2014/main" id="{ED7F0038-A848-F040-A09C-58E938258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4900" y="2374756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2601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480">
          <p15:clr>
            <a:srgbClr val="9FCC3B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icture with Content - Lef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AEC1E79C-6409-0149-A31E-D69491BBD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ackground">
            <a:extLst>
              <a:ext uri="{FF2B5EF4-FFF2-40B4-BE49-F238E27FC236}">
                <a16:creationId xmlns:a16="http://schemas.microsoft.com/office/drawing/2014/main" id="{8F3B77AA-1642-7049-8529-6A39AD20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3899" y="723900"/>
            <a:ext cx="5181601" cy="541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4900" y="1104900"/>
            <a:ext cx="4419599" cy="1104300"/>
          </a:xfrm>
        </p:spPr>
        <p:txBody>
          <a:bodyPr/>
          <a:lstStyle/>
          <a:p>
            <a:r>
              <a:rPr lang="en-US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2590199"/>
            <a:ext cx="4419599" cy="31629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Picture Placeholder ">
            <a:extLst>
              <a:ext uri="{FF2B5EF4-FFF2-40B4-BE49-F238E27FC236}">
                <a16:creationId xmlns:a16="http://schemas.microsoft.com/office/drawing/2014/main" id="{B38966C1-FE21-8140-9FA5-5C3399E677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86499" y="723900"/>
            <a:ext cx="5181601" cy="54102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cxnSp>
        <p:nvCxnSpPr>
          <p:cNvPr id="7" name="Straight Connector">
            <a:extLst>
              <a:ext uri="{FF2B5EF4-FFF2-40B4-BE49-F238E27FC236}">
                <a16:creationId xmlns:a16="http://schemas.microsoft.com/office/drawing/2014/main" id="{ED7F0038-A848-F040-A09C-58E938258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4900" y="2374756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988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480">
          <p15:clr>
            <a:srgbClr val="9FCC3B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icture with Content - Left -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ackground">
            <a:extLst>
              <a:ext uri="{FF2B5EF4-FFF2-40B4-BE49-F238E27FC236}">
                <a16:creationId xmlns:a16="http://schemas.microsoft.com/office/drawing/2014/main" id="{8F3B77AA-1642-7049-8529-6A39AD20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3900" y="723900"/>
            <a:ext cx="5181600" cy="5410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4901" y="1104900"/>
            <a:ext cx="4420688" cy="1104300"/>
          </a:xfrm>
        </p:spPr>
        <p:txBody>
          <a:bodyPr/>
          <a:lstStyle/>
          <a:p>
            <a:r>
              <a:rPr lang="en-US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1" y="2590199"/>
            <a:ext cx="4420688" cy="31629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Picture Placeholder ">
            <a:extLst>
              <a:ext uri="{FF2B5EF4-FFF2-40B4-BE49-F238E27FC236}">
                <a16:creationId xmlns:a16="http://schemas.microsoft.com/office/drawing/2014/main" id="{B38966C1-FE21-8140-9FA5-5C3399E677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86499" y="723900"/>
            <a:ext cx="5181601" cy="54102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">
            <a:extLst>
              <a:ext uri="{FF2B5EF4-FFF2-40B4-BE49-F238E27FC236}">
                <a16:creationId xmlns:a16="http://schemas.microsoft.com/office/drawing/2014/main" id="{4D32B8DB-4103-D04F-A537-D2BFA6A8C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4900" y="2374756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876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480">
          <p15:clr>
            <a:srgbClr val="9FCC3B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icture with Content - Right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AEC1E79C-6409-0149-A31E-D69491BBD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ackground">
            <a:extLst>
              <a:ext uri="{FF2B5EF4-FFF2-40B4-BE49-F238E27FC236}">
                <a16:creationId xmlns:a16="http://schemas.microsoft.com/office/drawing/2014/main" id="{8F3B77AA-1642-7049-8529-6A39AD20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86499" y="723900"/>
            <a:ext cx="5181601" cy="541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7500" y="1104900"/>
            <a:ext cx="4419599" cy="1104300"/>
          </a:xfrm>
        </p:spPr>
        <p:txBody>
          <a:bodyPr/>
          <a:lstStyle/>
          <a:p>
            <a:r>
              <a:rPr lang="en-US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0" y="2590199"/>
            <a:ext cx="4419599" cy="31629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Picture Placeholder ">
            <a:extLst>
              <a:ext uri="{FF2B5EF4-FFF2-40B4-BE49-F238E27FC236}">
                <a16:creationId xmlns:a16="http://schemas.microsoft.com/office/drawing/2014/main" id="{B38966C1-FE21-8140-9FA5-5C3399E677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897" y="723900"/>
            <a:ext cx="5181601" cy="54102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cxnSp>
        <p:nvCxnSpPr>
          <p:cNvPr id="7" name="Straight Connector">
            <a:extLst>
              <a:ext uri="{FF2B5EF4-FFF2-40B4-BE49-F238E27FC236}">
                <a16:creationId xmlns:a16="http://schemas.microsoft.com/office/drawing/2014/main" id="{ED7F0038-A848-F040-A09C-58E938258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667500" y="2374756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053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176" userDrawn="1">
          <p15:clr>
            <a:srgbClr val="9FCC3B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icture with Content - Righ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AEC1E79C-6409-0149-A31E-D69491BBD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ackground">
            <a:extLst>
              <a:ext uri="{FF2B5EF4-FFF2-40B4-BE49-F238E27FC236}">
                <a16:creationId xmlns:a16="http://schemas.microsoft.com/office/drawing/2014/main" id="{8F3B77AA-1642-7049-8529-6A39AD20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86499" y="723900"/>
            <a:ext cx="5181601" cy="541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7500" y="1104900"/>
            <a:ext cx="4419599" cy="1104300"/>
          </a:xfrm>
        </p:spPr>
        <p:txBody>
          <a:bodyPr/>
          <a:lstStyle/>
          <a:p>
            <a:r>
              <a:rPr lang="en-US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0" y="2590199"/>
            <a:ext cx="4419599" cy="31629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Picture Placeholder ">
            <a:extLst>
              <a:ext uri="{FF2B5EF4-FFF2-40B4-BE49-F238E27FC236}">
                <a16:creationId xmlns:a16="http://schemas.microsoft.com/office/drawing/2014/main" id="{B38966C1-FE21-8140-9FA5-5C3399E677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897" y="723900"/>
            <a:ext cx="5181601" cy="54102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cxnSp>
        <p:nvCxnSpPr>
          <p:cNvPr id="7" name="Straight Connector">
            <a:extLst>
              <a:ext uri="{FF2B5EF4-FFF2-40B4-BE49-F238E27FC236}">
                <a16:creationId xmlns:a16="http://schemas.microsoft.com/office/drawing/2014/main" id="{ED7F0038-A848-F040-A09C-58E938258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667500" y="2374756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0696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176" userDrawn="1">
          <p15:clr>
            <a:srgbClr val="9FCC3B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533900" y="3720230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Logo" descr="University of Central Florida Logo">
            <a:extLst>
              <a:ext uri="{FF2B5EF4-FFF2-40B4-BE49-F238E27FC236}">
                <a16:creationId xmlns:a16="http://schemas.microsoft.com/office/drawing/2014/main" id="{1CDCEDA1-8902-AC46-8647-28693E3568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29300" y="723900"/>
            <a:ext cx="533400" cy="71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351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icture with Content - Right -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ackground">
            <a:extLst>
              <a:ext uri="{FF2B5EF4-FFF2-40B4-BE49-F238E27FC236}">
                <a16:creationId xmlns:a16="http://schemas.microsoft.com/office/drawing/2014/main" id="{8F3B77AA-1642-7049-8529-6A39AD20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85411" y="723900"/>
            <a:ext cx="5181600" cy="5410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412" y="1104900"/>
            <a:ext cx="4420688" cy="1104300"/>
          </a:xfrm>
        </p:spPr>
        <p:txBody>
          <a:bodyPr/>
          <a:lstStyle/>
          <a:p>
            <a:r>
              <a:rPr lang="en-US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6412" y="2590199"/>
            <a:ext cx="4420688" cy="31629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Picture Placeholder ">
            <a:extLst>
              <a:ext uri="{FF2B5EF4-FFF2-40B4-BE49-F238E27FC236}">
                <a16:creationId xmlns:a16="http://schemas.microsoft.com/office/drawing/2014/main" id="{B38966C1-FE21-8140-9FA5-5C3399E677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899" y="723900"/>
            <a:ext cx="5181601" cy="54102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">
            <a:extLst>
              <a:ext uri="{FF2B5EF4-FFF2-40B4-BE49-F238E27FC236}">
                <a16:creationId xmlns:a16="http://schemas.microsoft.com/office/drawing/2014/main" id="{4D32B8DB-4103-D04F-A537-D2BFA6A8C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666411" y="2374756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054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176" userDrawn="1">
          <p15:clr>
            <a:srgbClr val="9FCC3B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ssion Statement 2022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ur Mission:&#10;UCF is a public research university invested in unleashing the potential within every individual, enriching the human experience through inclusion, discovery and innovation, and propelling broad-based prosperity for the many communities we serve.">
            <a:extLst>
              <a:ext uri="{FF2B5EF4-FFF2-40B4-BE49-F238E27FC236}">
                <a16:creationId xmlns:a16="http://schemas.microsoft.com/office/drawing/2014/main" id="{8A955FA0-EC9C-AC47-99DA-636725DF4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58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ssion Statement 2022 - St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ur Mission:&#10;UCF is a public research university invested in unleashing the potential within every individual, enriching the human experience through inclusion, discovery and innovation, and propelling broad-based prosperity for the many communities we serve.">
            <a:extLst>
              <a:ext uri="{FF2B5EF4-FFF2-40B4-BE49-F238E27FC236}">
                <a16:creationId xmlns:a16="http://schemas.microsoft.com/office/drawing/2014/main" id="{DA601791-9AA9-BC4F-A18D-88FAD8621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820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Slide Centered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ckground">
            <a:extLst>
              <a:ext uri="{FF2B5EF4-FFF2-40B4-BE49-F238E27FC236}">
                <a16:creationId xmlns:a16="http://schemas.microsoft.com/office/drawing/2014/main" id="{662C6F28-30A1-E24A-B711-44D6D5D2C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cxnSp>
        <p:nvCxnSpPr>
          <p:cNvPr id="10" name="Straight Connector">
            <a:extLst>
              <a:ext uri="{FF2B5EF4-FFF2-40B4-BE49-F238E27FC236}">
                <a16:creationId xmlns:a16="http://schemas.microsoft.com/office/drawing/2014/main" id="{323B8688-1239-F34F-BD8D-5BB9DF7D9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33900" y="1871061"/>
            <a:ext cx="30861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Quote">
            <a:extLst>
              <a:ext uri="{FF2B5EF4-FFF2-40B4-BE49-F238E27FC236}">
                <a16:creationId xmlns:a16="http://schemas.microsoft.com/office/drawing/2014/main" id="{5286B22F-3584-D04A-A394-CA6D39BDA0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118511"/>
            <a:ext cx="9982200" cy="2388173"/>
          </a:xfrm>
        </p:spPr>
        <p:txBody>
          <a:bodyPr anchor="ctr" anchorCtr="0"/>
          <a:lstStyle>
            <a:lvl1pPr algn="ctr">
              <a:lnSpc>
                <a:spcPct val="150000"/>
              </a:lnSpc>
              <a:spcAft>
                <a:spcPts val="0"/>
              </a:spcAft>
              <a:defRPr sz="2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insert a quote. </a:t>
            </a:r>
            <a:br>
              <a:rPr lang="en-US"/>
            </a:br>
            <a:r>
              <a:rPr lang="en-US"/>
              <a:t>Font size, weight and highlights can be adjusted as needed. </a:t>
            </a:r>
          </a:p>
        </p:txBody>
      </p:sp>
      <p:sp>
        <p:nvSpPr>
          <p:cNvPr id="11" name="Attribution">
            <a:extLst>
              <a:ext uri="{FF2B5EF4-FFF2-40B4-BE49-F238E27FC236}">
                <a16:creationId xmlns:a16="http://schemas.microsoft.com/office/drawing/2014/main" id="{CF26F02E-6F07-4844-89CE-159379ED1A5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5001586"/>
            <a:ext cx="9982200" cy="751513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an attribution for the quote</a:t>
            </a:r>
          </a:p>
        </p:txBody>
      </p:sp>
      <p:cxnSp>
        <p:nvCxnSpPr>
          <p:cNvPr id="13" name="Straight Connector">
            <a:extLst>
              <a:ext uri="{FF2B5EF4-FFF2-40B4-BE49-F238E27FC236}">
                <a16:creationId xmlns:a16="http://schemas.microsoft.com/office/drawing/2014/main" id="{AC1233E0-7C19-4F4E-9069-C8514BFC2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33900" y="4754135"/>
            <a:ext cx="30861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Large Quotation Mark">
            <a:extLst>
              <a:ext uri="{FF2B5EF4-FFF2-40B4-BE49-F238E27FC236}">
                <a16:creationId xmlns:a16="http://schemas.microsoft.com/office/drawing/2014/main" id="{3932BF08-418B-A342-8AF0-5060E8D29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72" t="19475" r="29641" b="47417"/>
          <a:stretch/>
        </p:blipFill>
        <p:spPr>
          <a:xfrm>
            <a:off x="5123361" y="846118"/>
            <a:ext cx="1854926" cy="181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4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Slide Centered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Quote">
            <a:extLst>
              <a:ext uri="{FF2B5EF4-FFF2-40B4-BE49-F238E27FC236}">
                <a16:creationId xmlns:a16="http://schemas.microsoft.com/office/drawing/2014/main" id="{5286B22F-3584-D04A-A394-CA6D39BDA0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118511"/>
            <a:ext cx="9982200" cy="2388173"/>
          </a:xfrm>
        </p:spPr>
        <p:txBody>
          <a:bodyPr anchor="ctr" anchorCtr="0"/>
          <a:lstStyle>
            <a:lvl1pPr algn="ctr">
              <a:lnSpc>
                <a:spcPct val="150000"/>
              </a:lnSpc>
              <a:spcAft>
                <a:spcPts val="0"/>
              </a:spcAft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insert a quote. </a:t>
            </a:r>
            <a:br>
              <a:rPr lang="en-US"/>
            </a:br>
            <a:r>
              <a:rPr lang="en-US"/>
              <a:t>Font size, weight and highlights can be adjusted as needed. </a:t>
            </a:r>
          </a:p>
        </p:txBody>
      </p:sp>
      <p:sp>
        <p:nvSpPr>
          <p:cNvPr id="11" name="Attribution">
            <a:extLst>
              <a:ext uri="{FF2B5EF4-FFF2-40B4-BE49-F238E27FC236}">
                <a16:creationId xmlns:a16="http://schemas.microsoft.com/office/drawing/2014/main" id="{CF26F02E-6F07-4844-89CE-159379ED1A5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5001586"/>
            <a:ext cx="9982200" cy="751513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 b="0" i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an attribution for the quote</a:t>
            </a:r>
          </a:p>
        </p:txBody>
      </p:sp>
      <p:cxnSp>
        <p:nvCxnSpPr>
          <p:cNvPr id="10" name="Straight Connector">
            <a:extLst>
              <a:ext uri="{FF2B5EF4-FFF2-40B4-BE49-F238E27FC236}">
                <a16:creationId xmlns:a16="http://schemas.microsoft.com/office/drawing/2014/main" id="{323B8688-1239-F34F-BD8D-5BB9DF7D9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33900" y="1871061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">
            <a:extLst>
              <a:ext uri="{FF2B5EF4-FFF2-40B4-BE49-F238E27FC236}">
                <a16:creationId xmlns:a16="http://schemas.microsoft.com/office/drawing/2014/main" id="{AC1233E0-7C19-4F4E-9069-C8514BFC2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33900" y="4754135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Large Quotation Mark">
            <a:extLst>
              <a:ext uri="{FF2B5EF4-FFF2-40B4-BE49-F238E27FC236}">
                <a16:creationId xmlns:a16="http://schemas.microsoft.com/office/drawing/2014/main" id="{6284E8BB-5B41-3B46-B995-0E8561FB8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84" t="22981" r="31534" b="52423"/>
          <a:stretch/>
        </p:blipFill>
        <p:spPr>
          <a:xfrm>
            <a:off x="5320746" y="1053012"/>
            <a:ext cx="1550505" cy="1311966"/>
          </a:xfrm>
          <a:prstGeom prst="rect">
            <a:avLst/>
          </a:prstGeom>
        </p:spPr>
      </p:pic>
      <p:sp>
        <p:nvSpPr>
          <p:cNvPr id="8" name="Rectangle 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8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Slide Lef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ckground">
            <a:extLst>
              <a:ext uri="{FF2B5EF4-FFF2-40B4-BE49-F238E27FC236}">
                <a16:creationId xmlns:a16="http://schemas.microsoft.com/office/drawing/2014/main" id="{662C6F28-30A1-E24A-B711-44D6D5D2C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Quote">
            <a:extLst>
              <a:ext uri="{FF2B5EF4-FFF2-40B4-BE49-F238E27FC236}">
                <a16:creationId xmlns:a16="http://schemas.microsoft.com/office/drawing/2014/main" id="{5286B22F-3584-D04A-A394-CA6D39BDA0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118511"/>
            <a:ext cx="9982200" cy="2388173"/>
          </a:xfrm>
        </p:spPr>
        <p:txBody>
          <a:bodyPr anchor="ctr" anchorCtr="0"/>
          <a:lstStyle>
            <a:lvl1pPr algn="l">
              <a:lnSpc>
                <a:spcPct val="150000"/>
              </a:lnSpc>
              <a:spcAft>
                <a:spcPts val="0"/>
              </a:spcAft>
              <a:defRPr sz="2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insert a quote. </a:t>
            </a:r>
            <a:br>
              <a:rPr lang="en-US"/>
            </a:br>
            <a:r>
              <a:rPr lang="en-US"/>
              <a:t>Font size, emphasis and highlights can be adjusted as needed. </a:t>
            </a:r>
          </a:p>
        </p:txBody>
      </p:sp>
      <p:sp>
        <p:nvSpPr>
          <p:cNvPr id="11" name="Attribution">
            <a:extLst>
              <a:ext uri="{FF2B5EF4-FFF2-40B4-BE49-F238E27FC236}">
                <a16:creationId xmlns:a16="http://schemas.microsoft.com/office/drawing/2014/main" id="{CF26F02E-6F07-4844-89CE-159379ED1A5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5001586"/>
            <a:ext cx="9982200" cy="751513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an attribution for the quote</a:t>
            </a:r>
          </a:p>
        </p:txBody>
      </p:sp>
      <p:cxnSp>
        <p:nvCxnSpPr>
          <p:cNvPr id="13" name="Straight Connector">
            <a:extLst>
              <a:ext uri="{FF2B5EF4-FFF2-40B4-BE49-F238E27FC236}">
                <a16:creationId xmlns:a16="http://schemas.microsoft.com/office/drawing/2014/main" id="{AC1233E0-7C19-4F4E-9069-C8514BFC2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4900" y="4754135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Large Quotation Mark">
            <a:extLst>
              <a:ext uri="{FF2B5EF4-FFF2-40B4-BE49-F238E27FC236}">
                <a16:creationId xmlns:a16="http://schemas.microsoft.com/office/drawing/2014/main" id="{6284E8BB-5B41-3B46-B995-0E8561FB8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84" t="22981" r="31534" b="52423"/>
          <a:stretch/>
        </p:blipFill>
        <p:spPr>
          <a:xfrm>
            <a:off x="996940" y="1053012"/>
            <a:ext cx="1550505" cy="131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9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Slide Lef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Quote">
            <a:extLst>
              <a:ext uri="{FF2B5EF4-FFF2-40B4-BE49-F238E27FC236}">
                <a16:creationId xmlns:a16="http://schemas.microsoft.com/office/drawing/2014/main" id="{5286B22F-3584-D04A-A394-CA6D39BDA0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118511"/>
            <a:ext cx="9982200" cy="2388173"/>
          </a:xfrm>
        </p:spPr>
        <p:txBody>
          <a:bodyPr anchor="ctr" anchorCtr="0"/>
          <a:lstStyle>
            <a:lvl1pPr algn="l">
              <a:lnSpc>
                <a:spcPct val="150000"/>
              </a:lnSpc>
              <a:spcAft>
                <a:spcPts val="0"/>
              </a:spcAft>
              <a:defRPr sz="2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insert a quote. </a:t>
            </a:r>
            <a:br>
              <a:rPr lang="en-US"/>
            </a:br>
            <a:r>
              <a:rPr lang="en-US"/>
              <a:t>Font size, emphasis and highlights can be adjusted as needed. </a:t>
            </a:r>
          </a:p>
        </p:txBody>
      </p:sp>
      <p:sp>
        <p:nvSpPr>
          <p:cNvPr id="11" name="Attribution">
            <a:extLst>
              <a:ext uri="{FF2B5EF4-FFF2-40B4-BE49-F238E27FC236}">
                <a16:creationId xmlns:a16="http://schemas.microsoft.com/office/drawing/2014/main" id="{CF26F02E-6F07-4844-89CE-159379ED1A5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5001586"/>
            <a:ext cx="9982200" cy="751513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an attribution for the quote</a:t>
            </a:r>
          </a:p>
        </p:txBody>
      </p:sp>
      <p:cxnSp>
        <p:nvCxnSpPr>
          <p:cNvPr id="13" name="Straight Connector">
            <a:extLst>
              <a:ext uri="{FF2B5EF4-FFF2-40B4-BE49-F238E27FC236}">
                <a16:creationId xmlns:a16="http://schemas.microsoft.com/office/drawing/2014/main" id="{AC1233E0-7C19-4F4E-9069-C8514BFC2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4900" y="4754135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Large Quotation Mark">
            <a:extLst>
              <a:ext uri="{FF2B5EF4-FFF2-40B4-BE49-F238E27FC236}">
                <a16:creationId xmlns:a16="http://schemas.microsoft.com/office/drawing/2014/main" id="{6284E8BB-5B41-3B46-B995-0E8561FB8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84" t="22981" r="31534" b="52423"/>
          <a:stretch/>
        </p:blipFill>
        <p:spPr>
          <a:xfrm>
            <a:off x="996940" y="1053012"/>
            <a:ext cx="1550505" cy="131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DCA12D-D286-E34D-BA6B-24F03D040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1110050"/>
            <a:ext cx="9982201" cy="7181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C2AB8-F1CC-E549-B630-EB13F4674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954060"/>
            <a:ext cx="9982201" cy="37938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44A9B4ED-93C8-714A-8B1D-43EF141E0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723900" y="6432492"/>
            <a:ext cx="20527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University of Central Florida</a:t>
            </a:r>
          </a:p>
        </p:txBody>
      </p:sp>
      <p:sp>
        <p:nvSpPr>
          <p:cNvPr id="5" name="Page Number">
            <a:extLst>
              <a:ext uri="{FF2B5EF4-FFF2-40B4-BE49-F238E27FC236}">
                <a16:creationId xmlns:a16="http://schemas.microsoft.com/office/drawing/2014/main" id="{89844F1C-2F28-1E4A-B4F0-CE9DDE546ECD}"/>
              </a:ext>
            </a:extLst>
          </p:cNvPr>
          <p:cNvSpPr txBox="1"/>
          <p:nvPr userDrawn="1"/>
        </p:nvSpPr>
        <p:spPr>
          <a:xfrm>
            <a:off x="9415346" y="6432492"/>
            <a:ext cx="20527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0" i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Page </a:t>
            </a:r>
            <a:fld id="{2CB46002-6C40-404C-904C-C9A970A01033}" type="slidenum">
              <a:rPr lang="en-US" sz="1000" b="0" i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0" i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94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55" r:id="rId2"/>
    <p:sldLayoutId id="2147483856" r:id="rId3"/>
    <p:sldLayoutId id="2147483846" r:id="rId4"/>
    <p:sldLayoutId id="2147483848" r:id="rId5"/>
    <p:sldLayoutId id="2147483851" r:id="rId6"/>
    <p:sldLayoutId id="2147483852" r:id="rId7"/>
    <p:sldLayoutId id="2147483853" r:id="rId8"/>
    <p:sldLayoutId id="2147483854" r:id="rId9"/>
    <p:sldLayoutId id="2147483857" r:id="rId10"/>
    <p:sldLayoutId id="2147483858" r:id="rId11"/>
    <p:sldLayoutId id="2147483859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i="0" kern="1200">
          <a:solidFill>
            <a:schemeClr val="tx1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56">
          <p15:clr>
            <a:srgbClr val="F26B43"/>
          </p15:clr>
        </p15:guide>
        <p15:guide id="2" pos="7224">
          <p15:clr>
            <a:srgbClr val="F26B43"/>
          </p15:clr>
        </p15:guide>
        <p15:guide id="3" pos="696">
          <p15:clr>
            <a:srgbClr val="5ACBF0"/>
          </p15:clr>
        </p15:guide>
        <p15:guide id="4" pos="6984">
          <p15:clr>
            <a:srgbClr val="5ACBF0"/>
          </p15:clr>
        </p15:guide>
        <p15:guide id="9" orient="horz" pos="3840">
          <p15:clr>
            <a:srgbClr val="F26B43"/>
          </p15:clr>
        </p15:guide>
        <p15:guide id="10" orient="horz" pos="456">
          <p15:clr>
            <a:srgbClr val="F26B43"/>
          </p15:clr>
        </p15:guide>
        <p15:guide id="11" orient="horz" pos="696">
          <p15:clr>
            <a:srgbClr val="5ACBF0"/>
          </p15:clr>
        </p15:guide>
        <p15:guide id="12" orient="horz" pos="3624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DCA12D-D286-E34D-BA6B-24F03D040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1110050"/>
            <a:ext cx="9982201" cy="7181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C2AB8-F1CC-E549-B630-EB13F4674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954060"/>
            <a:ext cx="9982201" cy="37938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C3C2240D-AECF-A74C-B5C6-0F0D207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723900" y="6432492"/>
            <a:ext cx="20527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University of Central Florida</a:t>
            </a:r>
          </a:p>
        </p:txBody>
      </p:sp>
      <p:sp>
        <p:nvSpPr>
          <p:cNvPr id="5" name="Page Number">
            <a:extLst>
              <a:ext uri="{FF2B5EF4-FFF2-40B4-BE49-F238E27FC236}">
                <a16:creationId xmlns:a16="http://schemas.microsoft.com/office/drawing/2014/main" id="{EE16C111-6EB6-4241-A8F2-7E41B94809DE}"/>
              </a:ext>
            </a:extLst>
          </p:cNvPr>
          <p:cNvSpPr txBox="1"/>
          <p:nvPr userDrawn="1"/>
        </p:nvSpPr>
        <p:spPr>
          <a:xfrm>
            <a:off x="9415346" y="6432492"/>
            <a:ext cx="20527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0" i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Page </a:t>
            </a:r>
            <a:fld id="{2CB46002-6C40-404C-904C-C9A970A01033}" type="slidenum">
              <a:rPr lang="en-US" sz="1000" b="0" i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0" i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02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60" r:id="rId7"/>
    <p:sldLayoutId id="2147483803" r:id="rId8"/>
    <p:sldLayoutId id="2147483804" r:id="rId9"/>
    <p:sldLayoutId id="2147483805" r:id="rId10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i="0" kern="1200">
          <a:solidFill>
            <a:schemeClr val="tx1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56">
          <p15:clr>
            <a:srgbClr val="F26B43"/>
          </p15:clr>
        </p15:guide>
        <p15:guide id="2" pos="7224">
          <p15:clr>
            <a:srgbClr val="F26B43"/>
          </p15:clr>
        </p15:guide>
        <p15:guide id="3" pos="696">
          <p15:clr>
            <a:srgbClr val="5ACBF0"/>
          </p15:clr>
        </p15:guide>
        <p15:guide id="4" pos="6984">
          <p15:clr>
            <a:srgbClr val="5ACBF0"/>
          </p15:clr>
        </p15:guide>
        <p15:guide id="9" orient="horz" pos="3840">
          <p15:clr>
            <a:srgbClr val="F26B43"/>
          </p15:clr>
        </p15:guide>
        <p15:guide id="10" orient="horz" pos="432" userDrawn="1">
          <p15:clr>
            <a:srgbClr val="F26B43"/>
          </p15:clr>
        </p15:guide>
        <p15:guide id="11" orient="horz" pos="696">
          <p15:clr>
            <a:srgbClr val="5ACBF0"/>
          </p15:clr>
        </p15:guide>
        <p15:guide id="12" orient="horz" pos="3624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4298064-BE41-C845-A0B4-6E318CAC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1110050"/>
            <a:ext cx="9982201" cy="7181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D47B8A0-EC63-654B-80C9-E5D588EA5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954060"/>
            <a:ext cx="9982201" cy="37938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62CDC893-B522-634E-ADAB-3E10420C8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723900" y="6432492"/>
            <a:ext cx="20527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University of Central Florida</a:t>
            </a:r>
          </a:p>
        </p:txBody>
      </p:sp>
      <p:sp>
        <p:nvSpPr>
          <p:cNvPr id="5" name="Page Number">
            <a:extLst>
              <a:ext uri="{FF2B5EF4-FFF2-40B4-BE49-F238E27FC236}">
                <a16:creationId xmlns:a16="http://schemas.microsoft.com/office/drawing/2014/main" id="{2A1156AC-B410-C648-AFC9-C8F069821267}"/>
              </a:ext>
            </a:extLst>
          </p:cNvPr>
          <p:cNvSpPr txBox="1"/>
          <p:nvPr userDrawn="1"/>
        </p:nvSpPr>
        <p:spPr>
          <a:xfrm>
            <a:off x="9415346" y="6432492"/>
            <a:ext cx="20527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0" i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Page </a:t>
            </a:r>
            <a:fld id="{2CB46002-6C40-404C-904C-C9A970A01033}" type="slidenum">
              <a:rPr lang="en-US" sz="1000" b="0" i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0" i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08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832" r:id="rId2"/>
    <p:sldLayoutId id="2147483769" r:id="rId3"/>
    <p:sldLayoutId id="2147483771" r:id="rId4"/>
    <p:sldLayoutId id="2147483770" r:id="rId5"/>
    <p:sldLayoutId id="2147483772" r:id="rId6"/>
    <p:sldLayoutId id="2147483775" r:id="rId7"/>
    <p:sldLayoutId id="2147483774" r:id="rId8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i="0" kern="1200">
          <a:solidFill>
            <a:schemeClr val="tx1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56">
          <p15:clr>
            <a:srgbClr val="F26B43"/>
          </p15:clr>
        </p15:guide>
        <p15:guide id="2" pos="7224">
          <p15:clr>
            <a:srgbClr val="F26B43"/>
          </p15:clr>
        </p15:guide>
        <p15:guide id="3" pos="696">
          <p15:clr>
            <a:srgbClr val="5ACBF0"/>
          </p15:clr>
        </p15:guide>
        <p15:guide id="4" pos="6984">
          <p15:clr>
            <a:srgbClr val="5ACBF0"/>
          </p15:clr>
        </p15:guide>
        <p15:guide id="5" pos="3960">
          <p15:clr>
            <a:srgbClr val="5ACBF0"/>
          </p15:clr>
        </p15:guide>
        <p15:guide id="6" pos="3720">
          <p15:clr>
            <a:srgbClr val="5ACBF0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  <p15:guide id="9" orient="horz" pos="696">
          <p15:clr>
            <a:srgbClr val="5ACBF0"/>
          </p15:clr>
        </p15:guide>
        <p15:guide id="10" orient="horz" pos="3624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cf.qualtrics.com/jfe/form/SV_3gV5SwgTSycIgo6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aristpoll.marist.edu/wp-content/misc/usapolls/us180423_NPR/NPR_Marist%20Poll_Tables%20of%20Questions_May%202018.pdf" TargetMode="Externa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C56A-A605-9448-8327-FF233C9538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/>
              <a:t>Uncanny AI: To click or not to click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DD387-1C2B-514D-AAD6-2B3FBB0BCB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r>
              <a:rPr lang="en-US"/>
              <a:t>SPRING 2023</a:t>
            </a:r>
          </a:p>
          <a:p>
            <a:r>
              <a:rPr lang="en-US"/>
              <a:t>Morgan Hilton, Emily Bannister, Jordan Sasser</a:t>
            </a:r>
          </a:p>
        </p:txBody>
      </p:sp>
    </p:spTree>
    <p:extLst>
      <p:ext uri="{BB962C8B-B14F-4D97-AF65-F5344CB8AC3E}">
        <p14:creationId xmlns:p14="http://schemas.microsoft.com/office/powerpoint/2010/main" val="3509288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6C240-AD3F-98E0-7F26-ABA01217A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9418C-5D15-F993-440B-D085597BE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Data collection will yield mixed data results and will be collected through software + Qualtrics </a:t>
            </a:r>
            <a:endParaRPr lang="en-US"/>
          </a:p>
          <a:p>
            <a:r>
              <a:rPr lang="en-US" b="1">
                <a:latin typeface="Arial"/>
                <a:cs typeface="Arial"/>
              </a:rPr>
              <a:t>During experiment:</a:t>
            </a:r>
          </a:p>
          <a:p>
            <a:pPr lvl="1"/>
            <a:r>
              <a:rPr lang="en-US">
                <a:latin typeface="Arial"/>
                <a:cs typeface="Arial"/>
              </a:rPr>
              <a:t> Clicking behaviors recorded through software (quantitative)</a:t>
            </a:r>
          </a:p>
          <a:p>
            <a:r>
              <a:rPr lang="en-US" b="1">
                <a:latin typeface="Arial"/>
                <a:cs typeface="Arial"/>
              </a:rPr>
              <a:t>Post experiment: </a:t>
            </a:r>
            <a:endParaRPr lang="en-US" b="1"/>
          </a:p>
          <a:p>
            <a:pPr lvl="1"/>
            <a:r>
              <a:rPr lang="en-US">
                <a:latin typeface="Arial"/>
                <a:cs typeface="Arial"/>
              </a:rPr>
              <a:t>SUS usability scale (quantitative) [Deception questionnaire]</a:t>
            </a:r>
            <a:endParaRPr lang="en-US"/>
          </a:p>
          <a:p>
            <a:pPr lvl="1"/>
            <a:r>
              <a:rPr lang="en-US">
                <a:latin typeface="Arial"/>
                <a:cs typeface="Arial"/>
              </a:rPr>
              <a:t>Godspeed questionnaire (anthropomorphism, likeability, perceived intelligence, perceived safety; quantitative)</a:t>
            </a:r>
          </a:p>
          <a:p>
            <a:pPr lvl="1"/>
            <a:r>
              <a:rPr lang="en-US">
                <a:latin typeface="Arial"/>
                <a:cs typeface="Arial"/>
              </a:rPr>
              <a:t>Trust between people and automation questionnaire (quantitative)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76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7D55-1453-59A7-86DE-9030D5C52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2" y="1124950"/>
            <a:ext cx="9982199" cy="981801"/>
          </a:xfrm>
        </p:spPr>
        <p:txBody>
          <a:bodyPr anchor="b">
            <a:normAutofit/>
          </a:bodyPr>
          <a:lstStyle/>
          <a:p>
            <a:r>
              <a:rPr lang="en-US"/>
              <a:t>STIMULUS + QUESTIONNAIRE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13F8F-84C1-A869-CA9F-33F20F0DD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6" y="2538770"/>
            <a:ext cx="9982193" cy="3214330"/>
          </a:xfrm>
        </p:spPr>
        <p:txBody>
          <a:bodyPr anchor="t">
            <a:normAutofit/>
          </a:bodyPr>
          <a:lstStyle/>
          <a:p>
            <a:endParaRPr lang="en-US"/>
          </a:p>
          <a:p>
            <a:r>
              <a:rPr lang="en-US">
                <a:hlinkClick r:id="rId3"/>
              </a:rPr>
              <a:t>Here is the survey and task</a:t>
            </a:r>
            <a:r>
              <a:rPr 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73106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B647-981C-F54D-8A17-7E7E81C4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/>
              </a:rPr>
              <a:t>REFERENCE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BE2C8-AF7C-BBDE-C35E-DF7E2AA88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6" y="2538770"/>
            <a:ext cx="9982193" cy="3431925"/>
          </a:xfrm>
        </p:spPr>
        <p:txBody>
          <a:bodyPr/>
          <a:lstStyle/>
          <a:p>
            <a:r>
              <a:rPr lang="en-US" sz="1000" b="0" i="0" u="none" strike="noStrike">
                <a:effectLst/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https://maristpoll.marist.edu/wp-content/misc/usapolls/us180423_NPR/NPR_Marist%20Poll_Tables%20of%20Questions_May%202018.pdf</a:t>
            </a:r>
            <a:endParaRPr lang="en-US" sz="1000" b="0" i="0">
              <a:effectLst/>
              <a:latin typeface="Arial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sz="1000">
                <a:effectLst/>
                <a:latin typeface="Arial"/>
                <a:cs typeface="Arial"/>
              </a:rPr>
              <a:t>Cramer-Flood, Ethan. “Global Ecommerce Forecast 2022.” </a:t>
            </a:r>
            <a:r>
              <a:rPr lang="en-US" sz="1000" i="1">
                <a:effectLst/>
                <a:latin typeface="Arial"/>
                <a:cs typeface="Arial"/>
              </a:rPr>
              <a:t>Insider Intelligence</a:t>
            </a:r>
            <a:r>
              <a:rPr lang="en-US" sz="1000">
                <a:effectLst/>
                <a:latin typeface="Arial"/>
                <a:cs typeface="Arial"/>
              </a:rPr>
              <a:t>, 2 Feb. 2022, www.insiderintelligence.com/content/global-ecommerce-forecast-2022.</a:t>
            </a:r>
          </a:p>
          <a:p>
            <a:r>
              <a:rPr lang="en-US" sz="1000">
                <a:latin typeface="Arial"/>
                <a:cs typeface="Arial"/>
              </a:rPr>
              <a:t>Jian, J., </a:t>
            </a:r>
            <a:r>
              <a:rPr lang="en-US" sz="1000" err="1">
                <a:latin typeface="Arial"/>
                <a:cs typeface="Arial"/>
              </a:rPr>
              <a:t>Bisantz</a:t>
            </a:r>
            <a:r>
              <a:rPr lang="en-US" sz="1000">
                <a:latin typeface="Arial"/>
                <a:cs typeface="Arial"/>
              </a:rPr>
              <a:t>, A., &amp; Drury, C. (2000). Foundations for an empirically determined scale of trust in automated systems. International Journal of Cognitive Ergonomics, 4(1), 53–71. </a:t>
            </a:r>
          </a:p>
          <a:p>
            <a:r>
              <a:rPr lang="en-US" sz="1000">
                <a:latin typeface="Arial"/>
                <a:cs typeface="Arial"/>
              </a:rPr>
              <a:t>Min, F. A. N., Fang, Z. O. U., He, Y., &amp; Xuan, J. I. A. N. G. (2021, January). Research on Users' Trust of Chatbots Driven by AI: An Empirical Analysis Based on System Factors and User Characteristics. In 2021 IEEE International Conference on Consumer Electronics and Computer Engineering (ICCECE) (pp. 55-58). IEEE.</a:t>
            </a:r>
          </a:p>
          <a:p>
            <a:r>
              <a:rPr lang="en-US" sz="1000">
                <a:latin typeface="Arial"/>
                <a:cs typeface="Arial"/>
              </a:rPr>
              <a:t>Mori, M., </a:t>
            </a:r>
            <a:r>
              <a:rPr lang="en-US" sz="1000" err="1">
                <a:latin typeface="Arial"/>
                <a:cs typeface="Arial"/>
              </a:rPr>
              <a:t>MacDorman</a:t>
            </a:r>
            <a:r>
              <a:rPr lang="en-US" sz="1000">
                <a:latin typeface="Arial"/>
                <a:cs typeface="Arial"/>
              </a:rPr>
              <a:t>, K. F., &amp; </a:t>
            </a:r>
            <a:r>
              <a:rPr lang="en-US" sz="1000" err="1">
                <a:latin typeface="Arial"/>
                <a:cs typeface="Arial"/>
              </a:rPr>
              <a:t>Kageki</a:t>
            </a:r>
            <a:r>
              <a:rPr lang="en-US" sz="1000">
                <a:latin typeface="Arial"/>
                <a:cs typeface="Arial"/>
              </a:rPr>
              <a:t>, N. (2012). The uncanny valley [from the field]. IEEE Robotics &amp; automation magazine, 19(2), 98-100.</a:t>
            </a:r>
            <a:endParaRPr lang="en-US" sz="1000"/>
          </a:p>
          <a:p>
            <a:r>
              <a:rPr lang="en-US" sz="1000">
                <a:latin typeface="Arial"/>
                <a:cs typeface="Arial"/>
              </a:rPr>
              <a:t>Schepman, A., &amp; Rodway, P. (2022). The General Attitudes towards Artificial Intelligence Scale (GAAIS): Confirmatory Validation and Associations with Personality, Corporate Distrust, and General Trust.</a:t>
            </a:r>
          </a:p>
          <a:p>
            <a:endParaRPr lang="en-US" sz="1000"/>
          </a:p>
          <a:p>
            <a:endParaRPr lang="en-US" sz="16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43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8E32B-BE3F-FF1E-FD8C-7C700AD558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39B4E-2614-0176-5EF5-864574CBBE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697889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64B3-3CBE-F640-94A7-65A0B9010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0551A-1F49-694A-AEDC-95D6EA386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638696"/>
            <a:ext cx="10744200" cy="3495404"/>
          </a:xfrm>
        </p:spPr>
        <p:txBody>
          <a:bodyPr/>
          <a:lstStyle/>
          <a:p>
            <a:r>
              <a:rPr lang="en-US" b="1">
                <a:latin typeface="Arial"/>
                <a:cs typeface="Arial"/>
              </a:rPr>
              <a:t>Research question: </a:t>
            </a:r>
            <a:r>
              <a:rPr lang="en-US">
                <a:latin typeface="Arial"/>
                <a:cs typeface="Arial"/>
              </a:rPr>
              <a:t>How does the visual appearance of a chatbot in terms of uncanny valley affect human trust in and reliance upon the AI?</a:t>
            </a:r>
          </a:p>
          <a:p>
            <a:r>
              <a:rPr lang="en-US">
                <a:latin typeface="Arial"/>
                <a:cs typeface="Arial"/>
              </a:rPr>
              <a:t>E-commerce is becoming the main interface for consumers to make purchases- 76% of adults shop online</a:t>
            </a:r>
          </a:p>
          <a:p>
            <a:r>
              <a:rPr lang="en-US">
                <a:latin typeface="Arial"/>
                <a:cs typeface="Arial"/>
              </a:rPr>
              <a:t>How does the chatbot’s humanistic appearance interface with human trust?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9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CBAE0-6A83-BE3F-0F6B-1ABEDA558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/>
              </a:rPr>
              <a:t>UNCANNY VALLEY EFFECT</a:t>
            </a:r>
            <a:endParaRPr lang="en-US"/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4BF2FF8A-8362-934F-835A-35737D803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2875" y="1839162"/>
            <a:ext cx="5835049" cy="3198895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0E6F944-357A-3A63-F83E-8C86072F373F}"/>
              </a:ext>
            </a:extLst>
          </p:cNvPr>
          <p:cNvSpPr txBox="1">
            <a:spLocks/>
          </p:cNvSpPr>
          <p:nvPr/>
        </p:nvSpPr>
        <p:spPr>
          <a:xfrm>
            <a:off x="6553200" y="2137720"/>
            <a:ext cx="4914899" cy="39963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Arial"/>
              <a:cs typeface="Arial"/>
            </a:endParaRPr>
          </a:p>
          <a:p>
            <a:r>
              <a:rPr lang="en-US">
                <a:latin typeface="Arial"/>
                <a:cs typeface="Arial"/>
              </a:rPr>
              <a:t>Phenomenon where an something that appears almost, but not completely human-like, can evoke a sense of eeriness to observers</a:t>
            </a:r>
            <a:r>
              <a:rPr lang="en-US" sz="1100">
                <a:latin typeface="Arial"/>
                <a:cs typeface="Arial"/>
              </a:rPr>
              <a:t> (Mori et al., 2012)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01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616CD-C9F1-6B74-E883-C352A116A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723900"/>
            <a:ext cx="4914902" cy="1104300"/>
          </a:xfrm>
        </p:spPr>
        <p:txBody>
          <a:bodyPr anchor="b">
            <a:normAutofit/>
          </a:bodyPr>
          <a:lstStyle/>
          <a:p>
            <a:r>
              <a:rPr lang="en-US"/>
              <a:t>USERS' TRUST OF CHATBOTS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CB33F-1AD6-45DB-609F-51EF6B66B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3" y="2137720"/>
            <a:ext cx="4914899" cy="3996382"/>
          </a:xfrm>
        </p:spPr>
        <p:txBody>
          <a:bodyPr anchor="t">
            <a:normAutofit/>
          </a:bodyPr>
          <a:lstStyle/>
          <a:p>
            <a:endParaRPr lang="en-US"/>
          </a:p>
          <a:p>
            <a:r>
              <a:rPr lang="en-US"/>
              <a:t>Social properties in chatbots were seem to have beneficial implications for user trust (Min et al., 2021)</a:t>
            </a:r>
          </a:p>
          <a:p>
            <a:endParaRPr lang="en-US"/>
          </a:p>
        </p:txBody>
      </p:sp>
      <p:pic>
        <p:nvPicPr>
          <p:cNvPr id="8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733A74F-2B55-E47D-34AB-A51C7B3AE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704" y="1199072"/>
            <a:ext cx="2738518" cy="477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39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9D69-859E-2F4B-A2D6-55364C116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BECCE-4C5E-1D4D-8B1A-523FBFC19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030" y="539750"/>
            <a:ext cx="5250899" cy="5835880"/>
          </a:xfrm>
        </p:spPr>
        <p:txBody>
          <a:bodyPr/>
          <a:lstStyle/>
          <a:p>
            <a:pPr marL="0" indent="0">
              <a:buNone/>
            </a:pPr>
            <a:r>
              <a:rPr lang="en-US" sz="1400" b="1">
                <a:highlight>
                  <a:srgbClr val="F9C423"/>
                </a:highlight>
                <a:latin typeface="Arial"/>
                <a:cs typeface="Arial"/>
              </a:rPr>
              <a:t>POORLY DESIGNED WEBSITE</a:t>
            </a:r>
          </a:p>
          <a:p>
            <a:r>
              <a:rPr lang="en-US" sz="1400">
                <a:latin typeface="Arial"/>
                <a:cs typeface="Arial"/>
              </a:rPr>
              <a:t>confusing experience drives interaction with AI chatbot</a:t>
            </a:r>
            <a:br>
              <a:rPr lang="en-US" sz="1400"/>
            </a:br>
            <a:endParaRPr lang="en-US" sz="1400" b="1"/>
          </a:p>
          <a:p>
            <a:pPr marL="0" indent="0">
              <a:buNone/>
            </a:pPr>
            <a:r>
              <a:rPr lang="en-US" sz="1400" b="1">
                <a:highlight>
                  <a:srgbClr val="F9C423"/>
                </a:highlight>
                <a:latin typeface="Arial"/>
                <a:cs typeface="Arial"/>
              </a:rPr>
              <a:t>CHATBOT APPEARANCE- 3 INSTANCES</a:t>
            </a:r>
          </a:p>
          <a:p>
            <a:r>
              <a:rPr lang="en-US" sz="1400">
                <a:latin typeface="Arial"/>
                <a:cs typeface="Arial"/>
              </a:rPr>
              <a:t>Cartoonish non-human</a:t>
            </a:r>
          </a:p>
          <a:p>
            <a:r>
              <a:rPr lang="en-US" sz="1400">
                <a:latin typeface="Arial"/>
                <a:cs typeface="Arial"/>
              </a:rPr>
              <a:t>Realistic humanoid</a:t>
            </a:r>
          </a:p>
          <a:p>
            <a:r>
              <a:rPr lang="en-US" sz="1400">
                <a:latin typeface="Arial"/>
                <a:cs typeface="Arial"/>
              </a:rPr>
              <a:t>Hyper realistic human</a:t>
            </a:r>
          </a:p>
          <a:p>
            <a:endParaRPr lang="en-US" sz="1400" b="1"/>
          </a:p>
          <a:p>
            <a:pPr marL="0" indent="0">
              <a:buNone/>
            </a:pPr>
            <a:r>
              <a:rPr lang="en-US" sz="1400" b="1">
                <a:highlight>
                  <a:srgbClr val="F9C423"/>
                </a:highlight>
                <a:latin typeface="Arial"/>
                <a:cs typeface="Arial"/>
              </a:rPr>
              <a:t>METHOD OF GATHERING EVIDENCE</a:t>
            </a:r>
          </a:p>
          <a:p>
            <a:r>
              <a:rPr lang="en-US" sz="1400">
                <a:latin typeface="Arial"/>
                <a:cs typeface="Arial"/>
              </a:rPr>
              <a:t>Investigate clicking behaviors</a:t>
            </a:r>
            <a:endParaRPr lang="en-US" sz="1400" b="1">
              <a:latin typeface="Arial"/>
              <a:cs typeface="Arial"/>
            </a:endParaRPr>
          </a:p>
          <a:p>
            <a:r>
              <a:rPr lang="en-US" sz="1400">
                <a:latin typeface="Arial"/>
                <a:cs typeface="Arial"/>
              </a:rPr>
              <a:t>Analyze survey data from questionnaires</a:t>
            </a:r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pPr marL="0" indent="0">
              <a:buNone/>
            </a:pPr>
            <a:br>
              <a:rPr lang="en-US" sz="1400"/>
            </a:br>
            <a:endParaRPr lang="en-US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EC0962E-6BE6-9E28-B36F-EB28B81CD83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31973" t="35638" r="31973"/>
          <a:stretch/>
        </p:blipFill>
        <p:spPr>
          <a:xfrm>
            <a:off x="7797241" y="2173034"/>
            <a:ext cx="2426813" cy="139839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0B7C3C-C90E-6633-3730-B6F170AF6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197" y="3571428"/>
            <a:ext cx="5183927" cy="274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27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4FD54-1079-362E-E243-AAB06FFBA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/>
              </a:rPr>
              <a:t>Chatbot icon examples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F4540-CFB4-0A5F-E50F-57F0D3B24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/>
              <a:cs typeface="Arial"/>
            </a:endParaRPr>
          </a:p>
          <a:p>
            <a:r>
              <a:rPr lang="en-US">
                <a:latin typeface="Arial"/>
                <a:cs typeface="Arial"/>
              </a:rPr>
              <a:t>Although a small effect, Black faces were rated more trustworthy &amp; women rated more than men </a:t>
            </a:r>
            <a:r>
              <a:rPr lang="en-US" sz="1000">
                <a:latin typeface="Arial"/>
                <a:cs typeface="Arial"/>
              </a:rPr>
              <a:t>(Nightingale &amp; Farid, 2022)</a:t>
            </a:r>
            <a:endParaRPr lang="en-US" sz="10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7612EC-1419-F731-9CAB-092342D63F7D}"/>
              </a:ext>
            </a:extLst>
          </p:cNvPr>
          <p:cNvGrpSpPr/>
          <p:nvPr/>
        </p:nvGrpSpPr>
        <p:grpSpPr>
          <a:xfrm>
            <a:off x="1262062" y="281364"/>
            <a:ext cx="2836068" cy="3863179"/>
            <a:chOff x="1166812" y="1262063"/>
            <a:chExt cx="2836068" cy="3863179"/>
          </a:xfrm>
        </p:grpSpPr>
        <p:pic>
          <p:nvPicPr>
            <p:cNvPr id="5" name="Picture 5" descr="A picture containing person, wall, indoor, smiling&#10;&#10;Description automatically generated">
              <a:extLst>
                <a:ext uri="{FF2B5EF4-FFF2-40B4-BE49-F238E27FC236}">
                  <a16:creationId xmlns:a16="http://schemas.microsoft.com/office/drawing/2014/main" id="{6DCB6B12-F31F-47E0-AFA5-FE7234E8F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3156" y="1319211"/>
              <a:ext cx="1512094" cy="1504951"/>
            </a:xfrm>
            <a:prstGeom prst="rect">
              <a:avLst/>
            </a:prstGeom>
          </p:spPr>
        </p:pic>
        <p:pic>
          <p:nvPicPr>
            <p:cNvPr id="6" name="Picture 6" descr="A close-up of a person smiling&#10;&#10;Description automatically generated">
              <a:extLst>
                <a:ext uri="{FF2B5EF4-FFF2-40B4-BE49-F238E27FC236}">
                  <a16:creationId xmlns:a16="http://schemas.microsoft.com/office/drawing/2014/main" id="{48C80411-6D8E-2D79-7717-D4FD3E641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07430" y="3375820"/>
              <a:ext cx="1695450" cy="174942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2ADE60-5624-B52E-B586-1B184452A651}"/>
                </a:ext>
              </a:extLst>
            </p:cNvPr>
            <p:cNvSpPr txBox="1"/>
            <p:nvPr/>
          </p:nvSpPr>
          <p:spPr>
            <a:xfrm>
              <a:off x="1404937" y="1262063"/>
              <a:ext cx="994172" cy="9233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cs typeface="Calibri"/>
                </a:rPr>
                <a:t>Hyper-realistic human</a:t>
              </a:r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C939F0-C85E-710B-9FC2-108AADE72D6D}"/>
                </a:ext>
              </a:extLst>
            </p:cNvPr>
            <p:cNvSpPr txBox="1"/>
            <p:nvPr/>
          </p:nvSpPr>
          <p:spPr>
            <a:xfrm>
              <a:off x="1166812" y="3381375"/>
              <a:ext cx="1148953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cs typeface="Calibri"/>
                </a:rPr>
                <a:t>Realistic</a:t>
              </a:r>
              <a:endParaRPr lang="en-US"/>
            </a:p>
            <a:p>
              <a:r>
                <a:rPr lang="en-US">
                  <a:cs typeface="Calibri"/>
                </a:rPr>
                <a:t>humanoid</a:t>
              </a:r>
            </a:p>
          </p:txBody>
        </p:sp>
      </p:grpSp>
      <p:pic>
        <p:nvPicPr>
          <p:cNvPr id="4" name="Picture 7" descr="A picture containing scissors, tool&#10;&#10;Description automatically generated">
            <a:extLst>
              <a:ext uri="{FF2B5EF4-FFF2-40B4-BE49-F238E27FC236}">
                <a16:creationId xmlns:a16="http://schemas.microsoft.com/office/drawing/2014/main" id="{9E608593-0F23-FFF3-CC09-B9B4C055B4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692" t="9890" r="11722" b="11722"/>
          <a:stretch/>
        </p:blipFill>
        <p:spPr>
          <a:xfrm>
            <a:off x="2398295" y="4634164"/>
            <a:ext cx="1749429" cy="16991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D9D19F-E4CC-1050-AB9A-4D29ED88A558}"/>
              </a:ext>
            </a:extLst>
          </p:cNvPr>
          <p:cNvSpPr txBox="1"/>
          <p:nvPr/>
        </p:nvSpPr>
        <p:spPr>
          <a:xfrm>
            <a:off x="1066215" y="4688681"/>
            <a:ext cx="133945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Cartoonish Non-</a:t>
            </a:r>
            <a:r>
              <a:rPr lang="en-US"/>
              <a:t>human</a:t>
            </a:r>
          </a:p>
        </p:txBody>
      </p:sp>
    </p:spTree>
    <p:extLst>
      <p:ext uri="{BB962C8B-B14F-4D97-AF65-F5344CB8AC3E}">
        <p14:creationId xmlns:p14="http://schemas.microsoft.com/office/powerpoint/2010/main" val="1916567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6AC64-B226-794A-30C5-3C6D13095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743C-6E6B-A8F5-331F-9778AE5F9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137720"/>
            <a:ext cx="10744200" cy="4400732"/>
          </a:xfrm>
        </p:spPr>
        <p:txBody>
          <a:bodyPr/>
          <a:lstStyle/>
          <a:p>
            <a:endParaRPr lang="en-US">
              <a:latin typeface="Arial"/>
              <a:cs typeface="Arial"/>
            </a:endParaRPr>
          </a:p>
          <a:p>
            <a:r>
              <a:rPr lang="en-US">
                <a:latin typeface="Arial"/>
                <a:cs typeface="Arial"/>
              </a:rPr>
              <a:t>Sample: Undergraduate population from a large Southeastern University  </a:t>
            </a:r>
            <a:endParaRPr lang="en-US"/>
          </a:p>
          <a:p>
            <a:r>
              <a:rPr lang="en-US">
                <a:latin typeface="Arial"/>
                <a:cs typeface="Arial"/>
              </a:rPr>
              <a:t>Apparatuses: PC with software installed to collect click data</a:t>
            </a:r>
          </a:p>
          <a:p>
            <a:endParaRPr lang="en-US"/>
          </a:p>
          <a:p>
            <a:endParaRPr lang="en-US"/>
          </a:p>
          <a:p>
            <a:endParaRPr lang="en-US">
              <a:latin typeface="Arial"/>
              <a:cs typeface="Arial"/>
            </a:endParaRPr>
          </a:p>
          <a:p>
            <a:r>
              <a:rPr lang="en-US">
                <a:latin typeface="Arial"/>
                <a:cs typeface="Arial"/>
              </a:rPr>
              <a:t>Estimated time through experiment: 30-45 minutes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C0A33680-35B0-165A-8F1E-90DFF2F1EC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4334568"/>
              </p:ext>
            </p:extLst>
          </p:nvPr>
        </p:nvGraphicFramePr>
        <p:xfrm>
          <a:off x="595312" y="2850355"/>
          <a:ext cx="11001374" cy="3228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77928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1F3AC7-210B-FBEF-16EC-C92E9873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C377D42-A6C2-973A-C37E-8B7C224AB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8024"/>
              </p:ext>
            </p:extLst>
          </p:nvPr>
        </p:nvGraphicFramePr>
        <p:xfrm>
          <a:off x="1261108" y="2457450"/>
          <a:ext cx="9837420" cy="3273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9140">
                  <a:extLst>
                    <a:ext uri="{9D8B030D-6E8A-4147-A177-3AD203B41FA5}">
                      <a16:colId xmlns:a16="http://schemas.microsoft.com/office/drawing/2014/main" val="2966091571"/>
                    </a:ext>
                  </a:extLst>
                </a:gridCol>
                <a:gridCol w="3279140">
                  <a:extLst>
                    <a:ext uri="{9D8B030D-6E8A-4147-A177-3AD203B41FA5}">
                      <a16:colId xmlns:a16="http://schemas.microsoft.com/office/drawing/2014/main" val="3776466302"/>
                    </a:ext>
                  </a:extLst>
                </a:gridCol>
                <a:gridCol w="3279140">
                  <a:extLst>
                    <a:ext uri="{9D8B030D-6E8A-4147-A177-3AD203B41FA5}">
                      <a16:colId xmlns:a16="http://schemas.microsoft.com/office/drawing/2014/main" val="2051725198"/>
                    </a:ext>
                  </a:extLst>
                </a:gridCol>
              </a:tblGrid>
              <a:tr h="571753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INDEPENDENT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BEHAVIORAL 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PERCEIVED DEPENDENT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823208"/>
                  </a:ext>
                </a:extLst>
              </a:tr>
              <a:tr h="571753">
                <a:tc>
                  <a:txBody>
                    <a:bodyPr/>
                    <a:lstStyle/>
                    <a:p>
                      <a:r>
                        <a:rPr lang="en-US"/>
                        <a:t>Realism of icon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Number of clicks on 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Anthropomorphism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017127"/>
                  </a:ext>
                </a:extLst>
              </a:tr>
              <a:tr h="571753">
                <a:tc>
                  <a:txBody>
                    <a:bodyPr/>
                    <a:lstStyle/>
                    <a:p>
                      <a:r>
                        <a:rPr lang="en-US"/>
                        <a:t>Visual cues (text-based vs visual)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Number of clicks on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Perceived intelligence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046543"/>
                  </a:ext>
                </a:extLst>
              </a:tr>
              <a:tr h="5717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Number of times agent 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Likeability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407632"/>
                  </a:ext>
                </a:extLst>
              </a:tr>
              <a:tr h="9868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Time between first opening website and engaging with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Trust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631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155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9B7EF-F252-AEB4-9240-D3238E01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EARLY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9CDDD-FE04-9C1B-DFCA-E29A8D33B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1. Differences should be seen between realism of AI icons in level of affinity (trust, interaction)</a:t>
            </a:r>
          </a:p>
          <a:p>
            <a:pPr lvl="1"/>
            <a:r>
              <a:rPr lang="en-US"/>
              <a:t>Cartoonish nonhuman would have higher affinity while being lower in human likeness</a:t>
            </a:r>
          </a:p>
          <a:p>
            <a:pPr lvl="1"/>
            <a:r>
              <a:rPr lang="en-US"/>
              <a:t>Realistic human would fall more in the middle with both affinity and human likeness</a:t>
            </a:r>
          </a:p>
          <a:p>
            <a:pPr lvl="1"/>
            <a:r>
              <a:rPr lang="en-US"/>
              <a:t>Hyper realistic human should invoke uncanny valley feeling- high human likeness and low affinity</a:t>
            </a:r>
          </a:p>
          <a:p>
            <a:pPr marL="0" indent="0">
              <a:buNone/>
            </a:pPr>
            <a:r>
              <a:rPr lang="en-US"/>
              <a:t>2. Visual cue types should impact individuals’ likelihood to activate the chatbot to complete tasks</a:t>
            </a:r>
          </a:p>
          <a:p>
            <a:pPr lvl="1"/>
            <a:r>
              <a:rPr lang="en-US"/>
              <a:t>Cartoonish nonhuman icon will have the fastest time to activation while hyper realistic human will have the slowest</a:t>
            </a:r>
          </a:p>
        </p:txBody>
      </p:sp>
    </p:spTree>
    <p:extLst>
      <p:ext uri="{BB962C8B-B14F-4D97-AF65-F5344CB8AC3E}">
        <p14:creationId xmlns:p14="http://schemas.microsoft.com/office/powerpoint/2010/main" val="675024276"/>
      </p:ext>
    </p:extLst>
  </p:cSld>
  <p:clrMapOvr>
    <a:masterClrMapping/>
  </p:clrMapOvr>
</p:sld>
</file>

<file path=ppt/theme/theme1.xml><?xml version="1.0" encoding="utf-8"?>
<a:theme xmlns:a="http://schemas.openxmlformats.org/drawingml/2006/main" name="UCF - Title, Divider, Mission Statement and Quotation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 anchor="t" anchorCtr="0"/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ITakeover_presentation.potx" id="{70EE94B4-92C7-4AD3-A70D-51A5D2719F1A}" vid="{A0A3B863-4237-4AE8-A31B-2A42A1420B27}"/>
    </a:ext>
  </a:extLst>
</a:theme>
</file>

<file path=ppt/theme/theme2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 anchor="t" anchorCtr="0"/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ITakeover_presentation.potx" id="{70EE94B4-92C7-4AD3-A70D-51A5D2719F1A}" vid="{F7F22FC5-934F-4788-AA08-E1E657797070}"/>
    </a:ext>
  </a:extLst>
</a:theme>
</file>

<file path=ppt/theme/theme3.xml><?xml version="1.0" encoding="utf-8"?>
<a:theme xmlns:a="http://schemas.openxmlformats.org/drawingml/2006/main" name="UCF - Two Column Content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Takeover_presentation.potx" id="{70EE94B4-92C7-4AD3-A70D-51A5D2719F1A}" vid="{DB9348EF-CBA2-4FF4-AC7F-392B4DAE6963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96A1AA52F54844AE116C61A721E137" ma:contentTypeVersion="9" ma:contentTypeDescription="Create a new document." ma:contentTypeScope="" ma:versionID="f9a930da7bec2299f9a256c06176a7ba">
  <xsd:schema xmlns:xsd="http://www.w3.org/2001/XMLSchema" xmlns:xs="http://www.w3.org/2001/XMLSchema" xmlns:p="http://schemas.microsoft.com/office/2006/metadata/properties" xmlns:ns3="c72d503d-fcdf-4fa0-8380-5abef3603a9a" xmlns:ns4="1c6ba4f5-d354-4d1d-bc15-03f18fe45a23" targetNamespace="http://schemas.microsoft.com/office/2006/metadata/properties" ma:root="true" ma:fieldsID="a9a4fb5ae362352763d09aa7e63e5416" ns3:_="" ns4:_="">
    <xsd:import namespace="c72d503d-fcdf-4fa0-8380-5abef3603a9a"/>
    <xsd:import namespace="1c6ba4f5-d354-4d1d-bc15-03f18fe45a2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2d503d-fcdf-4fa0-8380-5abef3603a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6ba4f5-d354-4d1d-bc15-03f18fe45a2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D9B9AB-394C-473D-B4A4-78085F731BBF}">
  <ds:schemaRefs>
    <ds:schemaRef ds:uri="1c6ba4f5-d354-4d1d-bc15-03f18fe45a23"/>
    <ds:schemaRef ds:uri="c72d503d-fcdf-4fa0-8380-5abef3603a9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BBD492A-2EAC-45D3-9E4F-50DDF3EC00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06727F-96B1-402F-8F3F-4008264F07AB}">
  <ds:schemaRefs>
    <ds:schemaRef ds:uri="1c6ba4f5-d354-4d1d-bc15-03f18fe45a23"/>
    <ds:schemaRef ds:uri="c72d503d-fcdf-4fa0-8380-5abef3603a9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823</Words>
  <Application>Microsoft Office PowerPoint</Application>
  <PresentationFormat>Widescreen</PresentationFormat>
  <Paragraphs>119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UCF - Title, Divider, Mission Statement and Quotation Slides</vt:lpstr>
      <vt:lpstr>UCF - Single Column Content Slides</vt:lpstr>
      <vt:lpstr>UCF - Two Column Content Slides</vt:lpstr>
      <vt:lpstr>Uncanny AI: To click or not to click</vt:lpstr>
      <vt:lpstr>TOPIC OF INTEREST</vt:lpstr>
      <vt:lpstr>UNCANNY VALLEY EFFECT</vt:lpstr>
      <vt:lpstr>USERS' TRUST OF CHATBOTS</vt:lpstr>
      <vt:lpstr>PROJECT OVERVIEW</vt:lpstr>
      <vt:lpstr>Chatbot icon examples</vt:lpstr>
      <vt:lpstr>EXPERIMENT DESIGN</vt:lpstr>
      <vt:lpstr>VARIABLES</vt:lpstr>
      <vt:lpstr>EARLY HYPOTHESES</vt:lpstr>
      <vt:lpstr>DATA COLLECTION</vt:lpstr>
      <vt:lpstr>STIMULUS + QUESTIONNAIRE </vt:lpstr>
      <vt:lpstr>REFERENCE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PRESENTATION</dc:title>
  <dc:subject/>
  <dc:creator>Scott Branbar</dc:creator>
  <cp:keywords/>
  <dc:description/>
  <cp:lastModifiedBy>Emily Bannister</cp:lastModifiedBy>
  <cp:revision>1</cp:revision>
  <dcterms:created xsi:type="dcterms:W3CDTF">2022-09-14T19:56:01Z</dcterms:created>
  <dcterms:modified xsi:type="dcterms:W3CDTF">2023-03-01T21:25:57Z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0x010100C196A1AA52F54844AE116C61A721E137</vt:lpwstr>
  </property>
</Properties>
</file>