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CFEAA7-5819-4A5E-B4FD-E0E255C25F67}" v="4" dt="2024-06-24T18:45:01.4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p:scale>
          <a:sx n="75" d="100"/>
          <a:sy n="75" d="100"/>
        </p:scale>
        <p:origin x="-972"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anie Sasser" userId="2abab5c70d26718f" providerId="LiveId" clId="{A2CFEAA7-5819-4A5E-B4FD-E0E255C25F67}"/>
    <pc:docChg chg="undo custSel modSld">
      <pc:chgData name="Stephanie Sasser" userId="2abab5c70d26718f" providerId="LiveId" clId="{A2CFEAA7-5819-4A5E-B4FD-E0E255C25F67}" dt="2024-06-24T18:51:06.379" v="3093" actId="20577"/>
      <pc:docMkLst>
        <pc:docMk/>
      </pc:docMkLst>
      <pc:sldChg chg="modSp mod">
        <pc:chgData name="Stephanie Sasser" userId="2abab5c70d26718f" providerId="LiveId" clId="{A2CFEAA7-5819-4A5E-B4FD-E0E255C25F67}" dt="2024-06-24T00:10:08.396" v="107" actId="27636"/>
        <pc:sldMkLst>
          <pc:docMk/>
          <pc:sldMk cId="95992585" sldId="256"/>
        </pc:sldMkLst>
        <pc:spChg chg="mod">
          <ac:chgData name="Stephanie Sasser" userId="2abab5c70d26718f" providerId="LiveId" clId="{A2CFEAA7-5819-4A5E-B4FD-E0E255C25F67}" dt="2024-06-24T00:10:08.396" v="107" actId="27636"/>
          <ac:spMkLst>
            <pc:docMk/>
            <pc:sldMk cId="95992585" sldId="256"/>
            <ac:spMk id="2" creationId="{ABA6BEDF-C727-4A37-B84E-1D1B24AB233D}"/>
          </ac:spMkLst>
        </pc:spChg>
        <pc:spChg chg="mod">
          <ac:chgData name="Stephanie Sasser" userId="2abab5c70d26718f" providerId="LiveId" clId="{A2CFEAA7-5819-4A5E-B4FD-E0E255C25F67}" dt="2024-06-24T00:10:08.194" v="106"/>
          <ac:spMkLst>
            <pc:docMk/>
            <pc:sldMk cId="95992585" sldId="256"/>
            <ac:spMk id="3" creationId="{C1073D31-7C02-40CA-9910-D5F4ED5637D8}"/>
          </ac:spMkLst>
        </pc:spChg>
      </pc:sldChg>
      <pc:sldChg chg="addSp delSp modSp mod modClrScheme chgLayout">
        <pc:chgData name="Stephanie Sasser" userId="2abab5c70d26718f" providerId="LiveId" clId="{A2CFEAA7-5819-4A5E-B4FD-E0E255C25F67}" dt="2024-06-24T00:21:18.885" v="720" actId="20577"/>
        <pc:sldMkLst>
          <pc:docMk/>
          <pc:sldMk cId="95992585" sldId="257"/>
        </pc:sldMkLst>
        <pc:spChg chg="add del mod ord">
          <ac:chgData name="Stephanie Sasser" userId="2abab5c70d26718f" providerId="LiveId" clId="{A2CFEAA7-5819-4A5E-B4FD-E0E255C25F67}" dt="2024-06-24T00:11:50.073" v="115" actId="700"/>
          <ac:spMkLst>
            <pc:docMk/>
            <pc:sldMk cId="95992585" sldId="257"/>
            <ac:spMk id="3" creationId="{21D23F0B-FD7E-F4BF-DED9-59B67047D48A}"/>
          </ac:spMkLst>
        </pc:spChg>
        <pc:spChg chg="add del mod ord">
          <ac:chgData name="Stephanie Sasser" userId="2abab5c70d26718f" providerId="LiveId" clId="{A2CFEAA7-5819-4A5E-B4FD-E0E255C25F67}" dt="2024-06-24T00:11:50.073" v="115" actId="700"/>
          <ac:spMkLst>
            <pc:docMk/>
            <pc:sldMk cId="95992585" sldId="257"/>
            <ac:spMk id="4" creationId="{515F73B1-A0F6-B148-A44B-9ECEAD6FE89F}"/>
          </ac:spMkLst>
        </pc:spChg>
        <pc:spChg chg="add del mod ord">
          <ac:chgData name="Stephanie Sasser" userId="2abab5c70d26718f" providerId="LiveId" clId="{A2CFEAA7-5819-4A5E-B4FD-E0E255C25F67}" dt="2024-06-24T00:11:50.073" v="115" actId="700"/>
          <ac:spMkLst>
            <pc:docMk/>
            <pc:sldMk cId="95992585" sldId="257"/>
            <ac:spMk id="5" creationId="{274EE5F5-D830-D394-0641-21AC3465E4F2}"/>
          </ac:spMkLst>
        </pc:spChg>
        <pc:spChg chg="add mod ord">
          <ac:chgData name="Stephanie Sasser" userId="2abab5c70d26718f" providerId="LiveId" clId="{A2CFEAA7-5819-4A5E-B4FD-E0E255C25F67}" dt="2024-06-24T00:12:54.006" v="178" actId="20577"/>
          <ac:spMkLst>
            <pc:docMk/>
            <pc:sldMk cId="95992585" sldId="257"/>
            <ac:spMk id="6" creationId="{E2C4BCAB-615D-C44A-014E-D8FBCDA050F6}"/>
          </ac:spMkLst>
        </pc:spChg>
        <pc:spChg chg="add del mod ord">
          <ac:chgData name="Stephanie Sasser" userId="2abab5c70d26718f" providerId="LiveId" clId="{A2CFEAA7-5819-4A5E-B4FD-E0E255C25F67}" dt="2024-06-24T00:12:24.854" v="121" actId="478"/>
          <ac:spMkLst>
            <pc:docMk/>
            <pc:sldMk cId="95992585" sldId="257"/>
            <ac:spMk id="7" creationId="{2E4FA4F0-9B39-A02C-BB58-44E897AB960A}"/>
          </ac:spMkLst>
        </pc:spChg>
        <pc:spChg chg="add mod ord">
          <ac:chgData name="Stephanie Sasser" userId="2abab5c70d26718f" providerId="LiveId" clId="{A2CFEAA7-5819-4A5E-B4FD-E0E255C25F67}" dt="2024-06-24T00:21:18.885" v="720" actId="20577"/>
          <ac:spMkLst>
            <pc:docMk/>
            <pc:sldMk cId="95992585" sldId="257"/>
            <ac:spMk id="8" creationId="{70B63AA6-BBE8-331F-8EA7-FE968EF9CEC3}"/>
          </ac:spMkLst>
        </pc:spChg>
        <pc:picChg chg="mod">
          <ac:chgData name="Stephanie Sasser" userId="2abab5c70d26718f" providerId="LiveId" clId="{A2CFEAA7-5819-4A5E-B4FD-E0E255C25F67}" dt="2024-06-24T00:12:27.805" v="122" actId="1076"/>
          <ac:picMkLst>
            <pc:docMk/>
            <pc:sldMk cId="95992585" sldId="257"/>
            <ac:picMk id="2" creationId="{DDB3735C-D686-47A0-B472-D19ED9A81926}"/>
          </ac:picMkLst>
        </pc:picChg>
      </pc:sldChg>
      <pc:sldChg chg="addSp delSp modSp mod modClrScheme chgLayout">
        <pc:chgData name="Stephanie Sasser" userId="2abab5c70d26718f" providerId="LiveId" clId="{A2CFEAA7-5819-4A5E-B4FD-E0E255C25F67}" dt="2024-06-24T18:51:06.379" v="3093" actId="20577"/>
        <pc:sldMkLst>
          <pc:docMk/>
          <pc:sldMk cId="95992585" sldId="258"/>
        </pc:sldMkLst>
        <pc:spChg chg="add mod ord">
          <ac:chgData name="Stephanie Sasser" userId="2abab5c70d26718f" providerId="LiveId" clId="{A2CFEAA7-5819-4A5E-B4FD-E0E255C25F67}" dt="2024-06-24T18:51:06.379" v="3093" actId="20577"/>
          <ac:spMkLst>
            <pc:docMk/>
            <pc:sldMk cId="95992585" sldId="258"/>
            <ac:spMk id="2" creationId="{6043D390-D66C-AA52-0D9D-92EF5A683DB4}"/>
          </ac:spMkLst>
        </pc:spChg>
        <pc:spChg chg="add del mod ord">
          <ac:chgData name="Stephanie Sasser" userId="2abab5c70d26718f" providerId="LiveId" clId="{A2CFEAA7-5819-4A5E-B4FD-E0E255C25F67}" dt="2024-06-24T00:23:21.384" v="724" actId="478"/>
          <ac:spMkLst>
            <pc:docMk/>
            <pc:sldMk cId="95992585" sldId="258"/>
            <ac:spMk id="4" creationId="{0E12EDC2-0E52-03D3-FDEA-85D70D76661D}"/>
          </ac:spMkLst>
        </pc:spChg>
        <pc:spChg chg="add mod ord">
          <ac:chgData name="Stephanie Sasser" userId="2abab5c70d26718f" providerId="LiveId" clId="{A2CFEAA7-5819-4A5E-B4FD-E0E255C25F67}" dt="2024-06-24T00:25:02.590" v="1111" actId="20577"/>
          <ac:spMkLst>
            <pc:docMk/>
            <pc:sldMk cId="95992585" sldId="258"/>
            <ac:spMk id="5" creationId="{D11F3009-A305-A577-00D2-E15C4FF88223}"/>
          </ac:spMkLst>
        </pc:spChg>
        <pc:picChg chg="mod">
          <ac:chgData name="Stephanie Sasser" userId="2abab5c70d26718f" providerId="LiveId" clId="{A2CFEAA7-5819-4A5E-B4FD-E0E255C25F67}" dt="2024-06-24T00:23:29.131" v="725" actId="1076"/>
          <ac:picMkLst>
            <pc:docMk/>
            <pc:sldMk cId="95992585" sldId="258"/>
            <ac:picMk id="3" creationId="{27E297A1-2ED8-4D4E-AF62-CF8BE76988C5}"/>
          </ac:picMkLst>
        </pc:picChg>
      </pc:sldChg>
      <pc:sldChg chg="addSp delSp modSp mod modClrScheme chgLayout">
        <pc:chgData name="Stephanie Sasser" userId="2abab5c70d26718f" providerId="LiveId" clId="{A2CFEAA7-5819-4A5E-B4FD-E0E255C25F67}" dt="2024-06-24T18:50:36.401" v="3022" actId="20577"/>
        <pc:sldMkLst>
          <pc:docMk/>
          <pc:sldMk cId="95992585" sldId="259"/>
        </pc:sldMkLst>
        <pc:spChg chg="add mod ord">
          <ac:chgData name="Stephanie Sasser" userId="2abab5c70d26718f" providerId="LiveId" clId="{A2CFEAA7-5819-4A5E-B4FD-E0E255C25F67}" dt="2024-06-24T18:50:36.401" v="3022" actId="20577"/>
          <ac:spMkLst>
            <pc:docMk/>
            <pc:sldMk cId="95992585" sldId="259"/>
            <ac:spMk id="2" creationId="{6DC84D3B-2287-084F-7AC4-E9585C2BF60B}"/>
          </ac:spMkLst>
        </pc:spChg>
        <pc:spChg chg="add del mod ord">
          <ac:chgData name="Stephanie Sasser" userId="2abab5c70d26718f" providerId="LiveId" clId="{A2CFEAA7-5819-4A5E-B4FD-E0E255C25F67}" dt="2024-06-24T00:25:35.367" v="1113" actId="478"/>
          <ac:spMkLst>
            <pc:docMk/>
            <pc:sldMk cId="95992585" sldId="259"/>
            <ac:spMk id="3" creationId="{4FDC2446-55DB-7167-8E4E-97FE8766C825}"/>
          </ac:spMkLst>
        </pc:spChg>
        <pc:spChg chg="add mod ord">
          <ac:chgData name="Stephanie Sasser" userId="2abab5c70d26718f" providerId="LiveId" clId="{A2CFEAA7-5819-4A5E-B4FD-E0E255C25F67}" dt="2024-06-24T00:34:09.809" v="1842" actId="1076"/>
          <ac:spMkLst>
            <pc:docMk/>
            <pc:sldMk cId="95992585" sldId="259"/>
            <ac:spMk id="5" creationId="{86A9A2E9-DF96-DDB7-FF6A-B89E61B1EA27}"/>
          </ac:spMkLst>
        </pc:spChg>
        <pc:picChg chg="mod modCrop">
          <ac:chgData name="Stephanie Sasser" userId="2abab5c70d26718f" providerId="LiveId" clId="{A2CFEAA7-5819-4A5E-B4FD-E0E255C25F67}" dt="2024-06-24T00:27:10.241" v="1201" actId="732"/>
          <ac:picMkLst>
            <pc:docMk/>
            <pc:sldMk cId="95992585" sldId="259"/>
            <ac:picMk id="4" creationId="{55BD19AF-83B3-44D1-9722-ACEAA2628F3F}"/>
          </ac:picMkLst>
        </pc:picChg>
      </pc:sldChg>
      <pc:sldChg chg="addSp delSp modSp mod modClrScheme chgLayout">
        <pc:chgData name="Stephanie Sasser" userId="2abab5c70d26718f" providerId="LiveId" clId="{A2CFEAA7-5819-4A5E-B4FD-E0E255C25F67}" dt="2024-06-24T18:50:12.080" v="2965" actId="20577"/>
        <pc:sldMkLst>
          <pc:docMk/>
          <pc:sldMk cId="95992585" sldId="260"/>
        </pc:sldMkLst>
        <pc:spChg chg="add mod ord">
          <ac:chgData name="Stephanie Sasser" userId="2abab5c70d26718f" providerId="LiveId" clId="{A2CFEAA7-5819-4A5E-B4FD-E0E255C25F67}" dt="2024-06-24T18:50:12.080" v="2965" actId="20577"/>
          <ac:spMkLst>
            <pc:docMk/>
            <pc:sldMk cId="95992585" sldId="260"/>
            <ac:spMk id="2" creationId="{E64B822A-B4C7-D301-F2D6-4A3CAAAE6FB8}"/>
          </ac:spMkLst>
        </pc:spChg>
        <pc:spChg chg="add del mod ord">
          <ac:chgData name="Stephanie Sasser" userId="2abab5c70d26718f" providerId="LiveId" clId="{A2CFEAA7-5819-4A5E-B4FD-E0E255C25F67}" dt="2024-06-24T18:41:19.455" v="1851" actId="478"/>
          <ac:spMkLst>
            <pc:docMk/>
            <pc:sldMk cId="95992585" sldId="260"/>
            <ac:spMk id="3" creationId="{22978C2D-1071-CA7B-A906-98C91727C4AF}"/>
          </ac:spMkLst>
        </pc:spChg>
        <pc:spChg chg="add mod ord">
          <ac:chgData name="Stephanie Sasser" userId="2abab5c70d26718f" providerId="LiveId" clId="{A2CFEAA7-5819-4A5E-B4FD-E0E255C25F67}" dt="2024-06-24T18:43:56.521" v="2331" actId="20577"/>
          <ac:spMkLst>
            <pc:docMk/>
            <pc:sldMk cId="95992585" sldId="260"/>
            <ac:spMk id="4" creationId="{006ADEE5-EEA8-394C-94BF-D7252DFE4B28}"/>
          </ac:spMkLst>
        </pc:spChg>
        <pc:picChg chg="mod">
          <ac:chgData name="Stephanie Sasser" userId="2abab5c70d26718f" providerId="LiveId" clId="{A2CFEAA7-5819-4A5E-B4FD-E0E255C25F67}" dt="2024-06-24T18:41:38.024" v="1853" actId="1076"/>
          <ac:picMkLst>
            <pc:docMk/>
            <pc:sldMk cId="95992585" sldId="260"/>
            <ac:picMk id="5" creationId="{380650D6-9C95-497A-987A-29E7202D7AAC}"/>
          </ac:picMkLst>
        </pc:picChg>
      </pc:sldChg>
      <pc:sldChg chg="addSp delSp modSp mod modClrScheme chgLayout">
        <pc:chgData name="Stephanie Sasser" userId="2abab5c70d26718f" providerId="LiveId" clId="{A2CFEAA7-5819-4A5E-B4FD-E0E255C25F67}" dt="2024-06-24T18:49:53.204" v="2923" actId="20577"/>
        <pc:sldMkLst>
          <pc:docMk/>
          <pc:sldMk cId="95992585" sldId="261"/>
        </pc:sldMkLst>
        <pc:spChg chg="add del mod ord">
          <ac:chgData name="Stephanie Sasser" userId="2abab5c70d26718f" providerId="LiveId" clId="{A2CFEAA7-5819-4A5E-B4FD-E0E255C25F67}" dt="2024-06-24T18:44:04.144" v="2332" actId="700"/>
          <ac:spMkLst>
            <pc:docMk/>
            <pc:sldMk cId="95992585" sldId="261"/>
            <ac:spMk id="2" creationId="{977E8CC0-9786-AE3D-2300-8A1E5C636756}"/>
          </ac:spMkLst>
        </pc:spChg>
        <pc:spChg chg="add del mod ord">
          <ac:chgData name="Stephanie Sasser" userId="2abab5c70d26718f" providerId="LiveId" clId="{A2CFEAA7-5819-4A5E-B4FD-E0E255C25F67}" dt="2024-06-24T18:44:04.144" v="2332" actId="700"/>
          <ac:spMkLst>
            <pc:docMk/>
            <pc:sldMk cId="95992585" sldId="261"/>
            <ac:spMk id="3" creationId="{F1A7BE54-27B7-E482-E7C6-D79AFE3A04B4}"/>
          </ac:spMkLst>
        </pc:spChg>
        <pc:spChg chg="add del mod ord">
          <ac:chgData name="Stephanie Sasser" userId="2abab5c70d26718f" providerId="LiveId" clId="{A2CFEAA7-5819-4A5E-B4FD-E0E255C25F67}" dt="2024-06-24T18:44:04.144" v="2332" actId="700"/>
          <ac:spMkLst>
            <pc:docMk/>
            <pc:sldMk cId="95992585" sldId="261"/>
            <ac:spMk id="4" creationId="{7459FD6D-D3C7-0120-2789-BCCD1F16D1E8}"/>
          </ac:spMkLst>
        </pc:spChg>
        <pc:spChg chg="add mod ord">
          <ac:chgData name="Stephanie Sasser" userId="2abab5c70d26718f" providerId="LiveId" clId="{A2CFEAA7-5819-4A5E-B4FD-E0E255C25F67}" dt="2024-06-24T18:49:53.204" v="2923" actId="20577"/>
          <ac:spMkLst>
            <pc:docMk/>
            <pc:sldMk cId="95992585" sldId="261"/>
            <ac:spMk id="5" creationId="{E4C471B3-9292-85F2-D780-6A320E10045A}"/>
          </ac:spMkLst>
        </pc:spChg>
        <pc:spChg chg="add del mod ord">
          <ac:chgData name="Stephanie Sasser" userId="2abab5c70d26718f" providerId="LiveId" clId="{A2CFEAA7-5819-4A5E-B4FD-E0E255C25F67}" dt="2024-06-24T18:44:05.677" v="2333" actId="478"/>
          <ac:spMkLst>
            <pc:docMk/>
            <pc:sldMk cId="95992585" sldId="261"/>
            <ac:spMk id="7" creationId="{D2809093-E182-C2FF-2D59-551F957DDD3B}"/>
          </ac:spMkLst>
        </pc:spChg>
        <pc:spChg chg="add mod ord">
          <ac:chgData name="Stephanie Sasser" userId="2abab5c70d26718f" providerId="LiveId" clId="{A2CFEAA7-5819-4A5E-B4FD-E0E255C25F67}" dt="2024-06-24T18:49:31.839" v="2862" actId="255"/>
          <ac:spMkLst>
            <pc:docMk/>
            <pc:sldMk cId="95992585" sldId="261"/>
            <ac:spMk id="8" creationId="{1692B5D7-E204-F352-A23E-087C161CA61C}"/>
          </ac:spMkLst>
        </pc:spChg>
        <pc:spChg chg="add mod">
          <ac:chgData name="Stephanie Sasser" userId="2abab5c70d26718f" providerId="LiveId" clId="{A2CFEAA7-5819-4A5E-B4FD-E0E255C25F67}" dt="2024-06-24T18:45:01.429" v="2363" actId="571"/>
          <ac:spMkLst>
            <pc:docMk/>
            <pc:sldMk cId="95992585" sldId="261"/>
            <ac:spMk id="9" creationId="{D84CC6C2-AFBF-D9D8-7E38-AEF75A56F017}"/>
          </ac:spMkLst>
        </pc:spChg>
        <pc:spChg chg="add mod">
          <ac:chgData name="Stephanie Sasser" userId="2abab5c70d26718f" providerId="LiveId" clId="{A2CFEAA7-5819-4A5E-B4FD-E0E255C25F67}" dt="2024-06-24T18:45:01.429" v="2363" actId="571"/>
          <ac:spMkLst>
            <pc:docMk/>
            <pc:sldMk cId="95992585" sldId="261"/>
            <ac:spMk id="10" creationId="{D583673D-237B-3852-0B4D-B839CF997B84}"/>
          </ac:spMkLst>
        </pc:spChg>
        <pc:picChg chg="add del mod modCrop">
          <ac:chgData name="Stephanie Sasser" userId="2abab5c70d26718f" providerId="LiveId" clId="{A2CFEAA7-5819-4A5E-B4FD-E0E255C25F67}" dt="2024-06-24T18:45:10.573" v="2381" actId="732"/>
          <ac:picMkLst>
            <pc:docMk/>
            <pc:sldMk cId="95992585" sldId="261"/>
            <ac:picMk id="6" creationId="{B1FE6947-9C58-4210-B495-D49C28D12C6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803491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522625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B03D32D-F1BC-4E9C-97E1-36CFF5B2234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05540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6/23/2024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99459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6/23/2024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B03D32D-F1BC-4E9C-97E1-36CFF5B2234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47082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6/23/2024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77708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002607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086274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533442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935922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6/23/2024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31008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6/23/2024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17098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6/23/2024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213918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6/23/2024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70911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6/23/2024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364685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6/23/2024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148977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ED1C14C-A143-42F5-B247-D0E800131009}" type="datetimeFigureOut">
              <a:rPr lang="en-US" smtClean="0"/>
              <a:t>6/23/2024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5361403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ABA6BEDF-C727-4A37-B84E-1D1B24AB233D}"/>
              </a:ext>
            </a:extLst>
          </p:cNvPr>
          <p:cNvSpPr>
            <a:spLocks noGrp="1"/>
          </p:cNvSpPr>
          <p:nvPr>
            <p:ph type="ctrTitle"/>
          </p:nvPr>
        </p:nvSpPr>
        <p:spPr/>
        <p:txBody>
          <a:bodyPr>
            <a:normAutofit fontScale="90000"/>
          </a:bodyPr>
          <a:lstStyle/>
          <a:p>
            <a:r>
              <a:rPr lang="en-US" dirty="0"/>
              <a:t>Live in State You Can Afford, Avoid Ones You Can’t</a:t>
            </a:r>
            <a:endParaRPr dirty="0"/>
          </a:p>
        </p:txBody>
      </p:sp>
      <p:sp>
        <p:nvSpPr>
          <p:cNvPr id="3" name="slide1">
            <a:extLst>
              <a:ext uri="{FF2B5EF4-FFF2-40B4-BE49-F238E27FC236}">
                <a16:creationId xmlns:a16="http://schemas.microsoft.com/office/drawing/2014/main" id="{C1073D31-7C02-40CA-9910-D5F4ED5637D8}"/>
              </a:ext>
            </a:extLst>
          </p:cNvPr>
          <p:cNvSpPr>
            <a:spLocks noGrp="1"/>
          </p:cNvSpPr>
          <p:nvPr>
            <p:ph type="subTitle" idx="1"/>
          </p:nvPr>
        </p:nvSpPr>
        <p:spPr/>
        <p:txBody>
          <a:bodyPr/>
          <a:lstStyle/>
          <a:p>
            <a:r>
              <a:rPr lang="en-US" dirty="0"/>
              <a:t>Stephanie </a:t>
            </a:r>
            <a:r>
              <a:rPr lang="en-US" dirty="0" err="1"/>
              <a:t>Liechty</a:t>
            </a:r>
            <a:endParaRPr dirty="0"/>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Housing Price to Income Ratio">
            <a:extLst>
              <a:ext uri="{FF2B5EF4-FFF2-40B4-BE49-F238E27FC236}">
                <a16:creationId xmlns:a16="http://schemas.microsoft.com/office/drawing/2014/main" id="{DDB3735C-D686-47A0-B472-D19ED9A819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1637" y="1422400"/>
            <a:ext cx="4543425" cy="3514725"/>
          </a:xfrm>
          <a:prstGeom prst="rect">
            <a:avLst/>
          </a:prstGeom>
        </p:spPr>
      </p:pic>
      <p:sp>
        <p:nvSpPr>
          <p:cNvPr id="6" name="Title 5">
            <a:extLst>
              <a:ext uri="{FF2B5EF4-FFF2-40B4-BE49-F238E27FC236}">
                <a16:creationId xmlns:a16="http://schemas.microsoft.com/office/drawing/2014/main" id="{E2C4BCAB-615D-C44A-014E-D8FBCDA050F6}"/>
              </a:ext>
            </a:extLst>
          </p:cNvPr>
          <p:cNvSpPr>
            <a:spLocks noGrp="1"/>
          </p:cNvSpPr>
          <p:nvPr>
            <p:ph type="title"/>
          </p:nvPr>
        </p:nvSpPr>
        <p:spPr/>
        <p:txBody>
          <a:bodyPr>
            <a:normAutofit fontScale="90000"/>
          </a:bodyPr>
          <a:lstStyle/>
          <a:p>
            <a:r>
              <a:rPr lang="en-US" dirty="0"/>
              <a:t>Top 5 States With Highest Housing Price to Income Ratio</a:t>
            </a:r>
          </a:p>
        </p:txBody>
      </p:sp>
      <p:sp>
        <p:nvSpPr>
          <p:cNvPr id="8" name="Text Placeholder 7">
            <a:extLst>
              <a:ext uri="{FF2B5EF4-FFF2-40B4-BE49-F238E27FC236}">
                <a16:creationId xmlns:a16="http://schemas.microsoft.com/office/drawing/2014/main" id="{70B63AA6-BBE8-331F-8EA7-FE968EF9CEC3}"/>
              </a:ext>
            </a:extLst>
          </p:cNvPr>
          <p:cNvSpPr>
            <a:spLocks noGrp="1"/>
          </p:cNvSpPr>
          <p:nvPr>
            <p:ph type="body" sz="half" idx="2"/>
          </p:nvPr>
        </p:nvSpPr>
        <p:spPr/>
        <p:txBody>
          <a:bodyPr/>
          <a:lstStyle/>
          <a:p>
            <a:r>
              <a:rPr lang="en-US" dirty="0"/>
              <a:t>This visualization highlights the top five states in the US with the highest housing price-to-income ratio. The ratio is a key indicator of housing affordability, reflecting the relationship between median home prices and household income. Some types of insights we can expect to gain:</a:t>
            </a:r>
          </a:p>
          <a:p>
            <a:pPr marL="342900" indent="-342900">
              <a:buAutoNum type="arabicPeriod"/>
            </a:pPr>
            <a:r>
              <a:rPr lang="en-US" dirty="0"/>
              <a:t>Affordability Concerns</a:t>
            </a:r>
          </a:p>
          <a:p>
            <a:pPr marL="342900" indent="-342900">
              <a:buAutoNum type="arabicPeriod"/>
            </a:pPr>
            <a:r>
              <a:rPr lang="en-US" dirty="0"/>
              <a:t>Regional Patterns</a:t>
            </a:r>
          </a:p>
          <a:p>
            <a:pPr marL="342900" indent="-342900">
              <a:buAutoNum type="arabicPeriod"/>
            </a:pPr>
            <a:r>
              <a:rPr lang="en-US" dirty="0"/>
              <a:t>Policy Implications</a:t>
            </a:r>
          </a:p>
          <a:p>
            <a:endParaRPr lang="en-US" dirty="0"/>
          </a:p>
        </p:txBody>
      </p:sp>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HH Income">
            <a:extLst>
              <a:ext uri="{FF2B5EF4-FFF2-40B4-BE49-F238E27FC236}">
                <a16:creationId xmlns:a16="http://schemas.microsoft.com/office/drawing/2014/main" id="{27E297A1-2ED8-4D4E-AF62-CF8BE76988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6794" y="446088"/>
            <a:ext cx="4048125" cy="5657850"/>
          </a:xfrm>
          <a:prstGeom prst="rect">
            <a:avLst/>
          </a:prstGeom>
        </p:spPr>
      </p:pic>
      <p:sp>
        <p:nvSpPr>
          <p:cNvPr id="2" name="Title 1">
            <a:extLst>
              <a:ext uri="{FF2B5EF4-FFF2-40B4-BE49-F238E27FC236}">
                <a16:creationId xmlns:a16="http://schemas.microsoft.com/office/drawing/2014/main" id="{6043D390-D66C-AA52-0D9D-92EF5A683DB4}"/>
              </a:ext>
            </a:extLst>
          </p:cNvPr>
          <p:cNvSpPr>
            <a:spLocks noGrp="1"/>
          </p:cNvSpPr>
          <p:nvPr>
            <p:ph type="title"/>
          </p:nvPr>
        </p:nvSpPr>
        <p:spPr/>
        <p:txBody>
          <a:bodyPr/>
          <a:lstStyle/>
          <a:p>
            <a:r>
              <a:rPr lang="en-US" dirty="0"/>
              <a:t>5-Year Growth </a:t>
            </a:r>
            <a:r>
              <a:rPr lang="en-US"/>
              <a:t>in Interest Rates for the Top 11 States</a:t>
            </a:r>
            <a:endParaRPr lang="en-US" dirty="0"/>
          </a:p>
        </p:txBody>
      </p:sp>
      <p:sp>
        <p:nvSpPr>
          <p:cNvPr id="5" name="Text Placeholder 4">
            <a:extLst>
              <a:ext uri="{FF2B5EF4-FFF2-40B4-BE49-F238E27FC236}">
                <a16:creationId xmlns:a16="http://schemas.microsoft.com/office/drawing/2014/main" id="{D11F3009-A305-A577-00D2-E15C4FF88223}"/>
              </a:ext>
            </a:extLst>
          </p:cNvPr>
          <p:cNvSpPr>
            <a:spLocks noGrp="1"/>
          </p:cNvSpPr>
          <p:nvPr>
            <p:ph type="body" sz="half" idx="2"/>
          </p:nvPr>
        </p:nvSpPr>
        <p:spPr/>
        <p:txBody>
          <a:bodyPr/>
          <a:lstStyle/>
          <a:p>
            <a:r>
              <a:rPr lang="en-US" dirty="0"/>
              <a:t>This visualization provides an analysis of the 5-year growth in interest rates for the top 11 states. Understanding interest rate trends over time is crucial for evaluating the broader economic environment and its impact on the housing market. </a:t>
            </a:r>
          </a:p>
        </p:txBody>
      </p:sp>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Median Housing Prices">
            <a:extLst>
              <a:ext uri="{FF2B5EF4-FFF2-40B4-BE49-F238E27FC236}">
                <a16:creationId xmlns:a16="http://schemas.microsoft.com/office/drawing/2014/main" id="{55BD19AF-83B3-44D1-9722-ACEAA2628F3F}"/>
              </a:ext>
            </a:extLst>
          </p:cNvPr>
          <p:cNvPicPr>
            <a:picLocks noChangeAspect="1"/>
          </p:cNvPicPr>
          <p:nvPr/>
        </p:nvPicPr>
        <p:blipFill rotWithShape="1">
          <a:blip r:embed="rId2">
            <a:extLst>
              <a:ext uri="{28A0092B-C50C-407E-A947-70E740481C1C}">
                <a14:useLocalDpi xmlns:a14="http://schemas.microsoft.com/office/drawing/2010/main" val="0"/>
              </a:ext>
            </a:extLst>
          </a:blip>
          <a:srcRect b="22301"/>
          <a:stretch/>
        </p:blipFill>
        <p:spPr>
          <a:xfrm>
            <a:off x="628650" y="781050"/>
            <a:ext cx="10934700" cy="4114800"/>
          </a:xfrm>
          <a:prstGeom prst="rect">
            <a:avLst/>
          </a:prstGeom>
        </p:spPr>
      </p:pic>
      <p:sp>
        <p:nvSpPr>
          <p:cNvPr id="2" name="Title 1">
            <a:extLst>
              <a:ext uri="{FF2B5EF4-FFF2-40B4-BE49-F238E27FC236}">
                <a16:creationId xmlns:a16="http://schemas.microsoft.com/office/drawing/2014/main" id="{6DC84D3B-2287-084F-7AC4-E9585C2BF60B}"/>
              </a:ext>
            </a:extLst>
          </p:cNvPr>
          <p:cNvSpPr>
            <a:spLocks noGrp="1"/>
          </p:cNvSpPr>
          <p:nvPr>
            <p:ph type="title"/>
          </p:nvPr>
        </p:nvSpPr>
        <p:spPr>
          <a:xfrm>
            <a:off x="1754187" y="4895850"/>
            <a:ext cx="8915400" cy="566738"/>
          </a:xfrm>
        </p:spPr>
        <p:txBody>
          <a:bodyPr/>
          <a:lstStyle/>
          <a:p>
            <a:r>
              <a:rPr lang="en-US" dirty="0"/>
              <a:t>Geographical Distribution of Housing Prices in the U.S.</a:t>
            </a:r>
          </a:p>
        </p:txBody>
      </p:sp>
      <p:sp>
        <p:nvSpPr>
          <p:cNvPr id="5" name="Text Placeholder 4">
            <a:extLst>
              <a:ext uri="{FF2B5EF4-FFF2-40B4-BE49-F238E27FC236}">
                <a16:creationId xmlns:a16="http://schemas.microsoft.com/office/drawing/2014/main" id="{86A9A2E9-DF96-DDB7-FF6A-B89E61B1EA27}"/>
              </a:ext>
            </a:extLst>
          </p:cNvPr>
          <p:cNvSpPr>
            <a:spLocks noGrp="1"/>
          </p:cNvSpPr>
          <p:nvPr>
            <p:ph type="body" sz="half" idx="2"/>
          </p:nvPr>
        </p:nvSpPr>
        <p:spPr>
          <a:xfrm>
            <a:off x="1754187" y="5462588"/>
            <a:ext cx="8915400" cy="842962"/>
          </a:xfrm>
        </p:spPr>
        <p:txBody>
          <a:bodyPr>
            <a:noAutofit/>
          </a:bodyPr>
          <a:lstStyle/>
          <a:p>
            <a:r>
              <a:rPr lang="en-US" sz="1350" dirty="0"/>
              <a:t>This visualization features a geographical map of the United States, visually representing the variation in housing prices across different states. The states are color-coded to indicate relative housing prices, with a gradient from blue (less expensive) to red (more expensive). This map provides an easy affordability analysis and potential investment opportunities. Hovering over each state provides the median housing price and the cheapest and most expensive cities for each state. </a:t>
            </a:r>
          </a:p>
        </p:txBody>
      </p:sp>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a:extLst>
              <a:ext uri="{FF2B5EF4-FFF2-40B4-BE49-F238E27FC236}">
                <a16:creationId xmlns:a16="http://schemas.microsoft.com/office/drawing/2014/main" id="{380650D6-9C95-497A-987A-29E7202D7AA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46811" y="934244"/>
            <a:ext cx="5306291" cy="3993639"/>
          </a:xfrm>
          <a:prstGeom prst="rect">
            <a:avLst/>
          </a:prstGeom>
        </p:spPr>
      </p:pic>
      <p:sp>
        <p:nvSpPr>
          <p:cNvPr id="2" name="Title 1">
            <a:extLst>
              <a:ext uri="{FF2B5EF4-FFF2-40B4-BE49-F238E27FC236}">
                <a16:creationId xmlns:a16="http://schemas.microsoft.com/office/drawing/2014/main" id="{E64B822A-B4C7-D301-F2D6-4A3CAAAE6FB8}"/>
              </a:ext>
            </a:extLst>
          </p:cNvPr>
          <p:cNvSpPr>
            <a:spLocks noGrp="1"/>
          </p:cNvSpPr>
          <p:nvPr>
            <p:ph type="title"/>
          </p:nvPr>
        </p:nvSpPr>
        <p:spPr/>
        <p:txBody>
          <a:bodyPr>
            <a:normAutofit/>
          </a:bodyPr>
          <a:lstStyle/>
          <a:p>
            <a:r>
              <a:rPr lang="en-US" dirty="0"/>
              <a:t>Most Dangerous Cities in Each State</a:t>
            </a:r>
          </a:p>
        </p:txBody>
      </p:sp>
      <p:sp>
        <p:nvSpPr>
          <p:cNvPr id="4" name="Text Placeholder 3">
            <a:extLst>
              <a:ext uri="{FF2B5EF4-FFF2-40B4-BE49-F238E27FC236}">
                <a16:creationId xmlns:a16="http://schemas.microsoft.com/office/drawing/2014/main" id="{006ADEE5-EEA8-394C-94BF-D7252DFE4B28}"/>
              </a:ext>
            </a:extLst>
          </p:cNvPr>
          <p:cNvSpPr>
            <a:spLocks noGrp="1"/>
          </p:cNvSpPr>
          <p:nvPr>
            <p:ph type="body" sz="half" idx="2"/>
          </p:nvPr>
        </p:nvSpPr>
        <p:spPr/>
        <p:txBody>
          <a:bodyPr/>
          <a:lstStyle/>
          <a:p>
            <a:r>
              <a:rPr lang="en-US" dirty="0"/>
              <a:t>This visualization provides an overview of the most dangerous cities in each state, with a snapshot focusing on the first three states and Washington D.C. The analysis is based on crime data, showcasing cities with the highest crime rates, which is a crucial aspect of evaluating living conditions and safety in different areas. </a:t>
            </a:r>
          </a:p>
        </p:txBody>
      </p:sp>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Housing Breakdown">
            <a:extLst>
              <a:ext uri="{FF2B5EF4-FFF2-40B4-BE49-F238E27FC236}">
                <a16:creationId xmlns:a16="http://schemas.microsoft.com/office/drawing/2014/main" id="{B1FE6947-9C58-4210-B495-D49C28D12C60}"/>
              </a:ext>
            </a:extLst>
          </p:cNvPr>
          <p:cNvPicPr>
            <a:picLocks noChangeAspect="1"/>
          </p:cNvPicPr>
          <p:nvPr/>
        </p:nvPicPr>
        <p:blipFill rotWithShape="1">
          <a:blip r:embed="rId2">
            <a:extLst>
              <a:ext uri="{28A0092B-C50C-407E-A947-70E740481C1C}">
                <a14:useLocalDpi xmlns:a14="http://schemas.microsoft.com/office/drawing/2010/main" val="0"/>
              </a:ext>
            </a:extLst>
          </a:blip>
          <a:srcRect t="3" b="23996"/>
          <a:stretch/>
        </p:blipFill>
        <p:spPr>
          <a:xfrm>
            <a:off x="1809750" y="0"/>
            <a:ext cx="8572500" cy="5212080"/>
          </a:xfrm>
          <a:prstGeom prst="rect">
            <a:avLst/>
          </a:prstGeom>
        </p:spPr>
      </p:pic>
      <p:sp>
        <p:nvSpPr>
          <p:cNvPr id="5" name="Title 4">
            <a:extLst>
              <a:ext uri="{FF2B5EF4-FFF2-40B4-BE49-F238E27FC236}">
                <a16:creationId xmlns:a16="http://schemas.microsoft.com/office/drawing/2014/main" id="{E4C471B3-9292-85F2-D780-6A320E10045A}"/>
              </a:ext>
            </a:extLst>
          </p:cNvPr>
          <p:cNvSpPr>
            <a:spLocks noGrp="1"/>
          </p:cNvSpPr>
          <p:nvPr>
            <p:ph type="title"/>
          </p:nvPr>
        </p:nvSpPr>
        <p:spPr>
          <a:xfrm>
            <a:off x="1809750" y="5212080"/>
            <a:ext cx="8915400" cy="566738"/>
          </a:xfrm>
        </p:spPr>
        <p:txBody>
          <a:bodyPr/>
          <a:lstStyle/>
          <a:p>
            <a:r>
              <a:rPr lang="en-US" dirty="0"/>
              <a:t>Comprehensive Housing and Safety Dashboard</a:t>
            </a:r>
          </a:p>
        </p:txBody>
      </p:sp>
      <p:sp>
        <p:nvSpPr>
          <p:cNvPr id="8" name="Text Placeholder 7">
            <a:extLst>
              <a:ext uri="{FF2B5EF4-FFF2-40B4-BE49-F238E27FC236}">
                <a16:creationId xmlns:a16="http://schemas.microsoft.com/office/drawing/2014/main" id="{1692B5D7-E204-F352-A23E-087C161CA61C}"/>
              </a:ext>
            </a:extLst>
          </p:cNvPr>
          <p:cNvSpPr>
            <a:spLocks noGrp="1"/>
          </p:cNvSpPr>
          <p:nvPr>
            <p:ph type="body" sz="half" idx="2"/>
          </p:nvPr>
        </p:nvSpPr>
        <p:spPr>
          <a:xfrm>
            <a:off x="1809750" y="5778818"/>
            <a:ext cx="8915400" cy="685482"/>
          </a:xfrm>
        </p:spPr>
        <p:txBody>
          <a:bodyPr>
            <a:noAutofit/>
          </a:bodyPr>
          <a:lstStyle/>
          <a:p>
            <a:r>
              <a:rPr lang="en-US" sz="1300" dirty="0"/>
              <a:t>This dashboard provides a holistic view of housing affordability, safety, and economic trends across the United States. By integrating crime rates, a geographical map of housing prices, median housing prices for each state, and the 5-year growth rate of interest rates for the top 11 states, this dashboard offers a multifaceted analysis useful for policymakers, investors, and home buyers. </a:t>
            </a:r>
          </a:p>
        </p:txBody>
      </p:sp>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1123</TotalTime>
  <Words>357</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Wisp</vt:lpstr>
      <vt:lpstr>Live in State You Can Afford, Avoid Ones You Can’t</vt:lpstr>
      <vt:lpstr>Top 5 States With Highest Housing Price to Income Ratio</vt:lpstr>
      <vt:lpstr>5-Year Growth in Interest Rates for the Top 11 States</vt:lpstr>
      <vt:lpstr>Geographical Distribution of Housing Prices in the U.S.</vt:lpstr>
      <vt:lpstr>Most Dangerous Cities in Each State</vt:lpstr>
      <vt:lpstr>Comprehensive Housing and Safety Dashboard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Stephanie Sasser</cp:lastModifiedBy>
  <cp:revision>1</cp:revision>
  <dcterms:created xsi:type="dcterms:W3CDTF">2024-06-24T00:01:27Z</dcterms:created>
  <dcterms:modified xsi:type="dcterms:W3CDTF">2024-06-24T18:51:07Z</dcterms:modified>
</cp:coreProperties>
</file>