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ászló" initials="L" lastIdx="15" clrIdx="0">
    <p:extLst>
      <p:ext uri="{19B8F6BF-5375-455C-9EA6-DF929625EA0E}">
        <p15:presenceInfo xmlns:p15="http://schemas.microsoft.com/office/powerpoint/2012/main" userId="Lászl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0FC3D-C38E-47E9-85E6-20997EC02B4F}" v="27" dt="2021-05-05T23:21:53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8468-2D20-47EB-BEBD-C80589CBE7CC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28F2D-1DCD-4261-A37A-C4CEFD759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9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Jogászul a Jelek1 első negyedév</a:t>
            </a:r>
            <a:br>
              <a:rPr lang="hu-HU" dirty="0"/>
            </a:br>
            <a:r>
              <a:rPr lang="hu-HU" dirty="0"/>
              <a:t>Egyben Prog2 nagyházi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19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R=0 </a:t>
            </a:r>
            <a:r>
              <a:rPr lang="hu-HU" dirty="0" err="1"/>
              <a:t>thévenint</a:t>
            </a:r>
            <a:r>
              <a:rPr lang="hu-HU" dirty="0"/>
              <a:t> kezeli jól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402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Segédanyagban </a:t>
            </a:r>
            <a:r>
              <a:rPr lang="hu-HU" dirty="0" err="1"/>
              <a:t>megimert</a:t>
            </a:r>
            <a:r>
              <a:rPr lang="hu-HU" dirty="0"/>
              <a:t> megoldás</a:t>
            </a:r>
          </a:p>
          <a:p>
            <a:r>
              <a:rPr lang="hu-HU" dirty="0"/>
              <a:t>Mind a 6 külön-külön, a nem létezőket </a:t>
            </a:r>
            <a:r>
              <a:rPr lang="hu-HU" dirty="0" err="1"/>
              <a:t>NaN-olja</a:t>
            </a:r>
            <a:endParaRPr lang="hu-HU" dirty="0"/>
          </a:p>
          <a:p>
            <a:r>
              <a:rPr lang="hu-HU" dirty="0"/>
              <a:t>Átrendezés: permutációmátrix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77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fejléc KÖTELEZŐ, nem lehet üres / komment</a:t>
            </a:r>
          </a:p>
          <a:p>
            <a:r>
              <a:rPr lang="hu-HU" dirty="0"/>
              <a:t>Sima / $ / ! segít hogy hány paramétert kell beolvasni</a:t>
            </a:r>
          </a:p>
          <a:p>
            <a:r>
              <a:rPr lang="hu-HU" dirty="0"/>
              <a:t>ID a </a:t>
            </a:r>
            <a:r>
              <a:rPr lang="hu-HU" dirty="0" err="1"/>
              <a:t>shorthandnél</a:t>
            </a:r>
            <a:r>
              <a:rPr lang="hu-HU" dirty="0"/>
              <a:t> -&gt; 2-t foglal</a:t>
            </a:r>
          </a:p>
          <a:p>
            <a:r>
              <a:rPr lang="hu-HU" dirty="0"/>
              <a:t>END azért ha nincs EOF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893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Unique_ptr</a:t>
            </a:r>
            <a:r>
              <a:rPr lang="hu-HU" dirty="0"/>
              <a:t>: automatikusan kezeli a memóriát, nem kell </a:t>
            </a:r>
            <a:r>
              <a:rPr lang="hu-HU" dirty="0" err="1"/>
              <a:t>delete</a:t>
            </a:r>
            <a:endParaRPr lang="hu-HU" dirty="0"/>
          </a:p>
          <a:p>
            <a:r>
              <a:rPr lang="hu-HU" dirty="0"/>
              <a:t>Sok egyedi kivétel</a:t>
            </a:r>
          </a:p>
          <a:p>
            <a:r>
              <a:rPr lang="hu-HU" dirty="0" err="1"/>
              <a:t>Doxygen</a:t>
            </a:r>
            <a:r>
              <a:rPr lang="hu-HU" dirty="0"/>
              <a:t> -&gt; a dokumentáció online elérhető és magától frissül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51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Házik</a:t>
            </a:r>
            <a:r>
              <a:rPr lang="hu-HU" dirty="0"/>
              <a:t>: sajátot ellenőriztem, másokét is, és mindenhol legalább olyan jó volt</a:t>
            </a:r>
          </a:p>
          <a:p>
            <a:r>
              <a:rPr lang="hu-HU" dirty="0"/>
              <a:t>ZH: hamarabb megtudtam hogy jól számoltam-e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9430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Példa!!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747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A2V-ből tanultuk</a:t>
            </a:r>
          </a:p>
          <a:p>
            <a:r>
              <a:rPr lang="hu-HU" dirty="0"/>
              <a:t>Gauss-elimináció automatizálható</a:t>
            </a:r>
          </a:p>
          <a:p>
            <a:r>
              <a:rPr lang="hu-HU" dirty="0"/>
              <a:t>Mátrix: nem tud mindent, csak ami szükséges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62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Kirchhoff-hálózatok</a:t>
            </a:r>
            <a:br>
              <a:rPr lang="hu-HU" dirty="0"/>
            </a:br>
            <a:r>
              <a:rPr lang="hu-HU" dirty="0"/>
              <a:t>Nem volt hangsúlyozva hogy per komponens, általában egykomponensűeket vizsgáltunk</a:t>
            </a:r>
            <a:br>
              <a:rPr lang="hu-HU" dirty="0"/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77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Current</a:t>
            </a:r>
            <a:r>
              <a:rPr lang="hu-HU" dirty="0"/>
              <a:t> / </a:t>
            </a:r>
            <a:r>
              <a:rPr lang="hu-HU" dirty="0" err="1"/>
              <a:t>voltage</a:t>
            </a:r>
            <a:r>
              <a:rPr lang="hu-HU" dirty="0"/>
              <a:t> </a:t>
            </a:r>
            <a:r>
              <a:rPr lang="hu-HU" dirty="0" err="1"/>
              <a:t>controlled</a:t>
            </a:r>
            <a:r>
              <a:rPr lang="hu-HU" dirty="0"/>
              <a:t> </a:t>
            </a:r>
            <a:r>
              <a:rPr lang="hu-HU" dirty="0" err="1"/>
              <a:t>current</a:t>
            </a:r>
            <a:r>
              <a:rPr lang="hu-HU" dirty="0"/>
              <a:t> / </a:t>
            </a:r>
            <a:r>
              <a:rPr lang="hu-HU" dirty="0" err="1"/>
              <a:t>voltage</a:t>
            </a:r>
            <a:r>
              <a:rPr lang="hu-HU" dirty="0"/>
              <a:t> </a:t>
            </a:r>
            <a:r>
              <a:rPr lang="hu-HU" dirty="0" err="1"/>
              <a:t>source</a:t>
            </a:r>
            <a:endParaRPr lang="hu-HU" dirty="0"/>
          </a:p>
          <a:p>
            <a:r>
              <a:rPr lang="hu-HU" dirty="0" err="1"/>
              <a:t>Nullor</a:t>
            </a:r>
            <a:r>
              <a:rPr lang="hu-HU" dirty="0"/>
              <a:t> -&gt; </a:t>
            </a:r>
            <a:r>
              <a:rPr lang="hu-HU" dirty="0" err="1"/>
              <a:t>nullátor</a:t>
            </a:r>
            <a:r>
              <a:rPr lang="hu-HU" dirty="0"/>
              <a:t> + </a:t>
            </a:r>
            <a:r>
              <a:rPr lang="hu-HU" dirty="0" err="1"/>
              <a:t>norátor</a:t>
            </a:r>
            <a:endParaRPr lang="hu-HU" dirty="0"/>
          </a:p>
          <a:p>
            <a:r>
              <a:rPr lang="hu-HU" dirty="0" err="1"/>
              <a:t>Gyr</a:t>
            </a:r>
            <a:r>
              <a:rPr lang="hu-HU" dirty="0"/>
              <a:t>, IT felépíthető vezérelt forrásokból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09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 absztrakt ősosztály</a:t>
            </a:r>
          </a:p>
          <a:p>
            <a:r>
              <a:rPr lang="hu-HU" dirty="0" err="1"/>
              <a:t>Equation</a:t>
            </a:r>
            <a:r>
              <a:rPr lang="hu-HU" dirty="0"/>
              <a:t>: egyenlet beírása a mátrixba, vissza a jobboldal</a:t>
            </a:r>
          </a:p>
          <a:p>
            <a:r>
              <a:rPr lang="hu-HU" dirty="0" err="1"/>
              <a:t>Nullátor</a:t>
            </a:r>
            <a:r>
              <a:rPr lang="hu-HU" dirty="0"/>
              <a:t> -&gt; egyenlet lenyúlása -&gt; egyenletek beírásának sorrendje -&gt; feltétel ID-re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7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SzA</a:t>
            </a:r>
            <a:r>
              <a:rPr lang="hu-HU" dirty="0"/>
              <a:t> – gráfelmélet</a:t>
            </a:r>
          </a:p>
          <a:p>
            <a:r>
              <a:rPr lang="hu-HU" dirty="0"/>
              <a:t>Irányított gráf</a:t>
            </a:r>
            <a:br>
              <a:rPr lang="hu-HU" dirty="0"/>
            </a:br>
            <a:r>
              <a:rPr lang="hu-HU" dirty="0"/>
              <a:t>- nem feltétlen körmentes</a:t>
            </a:r>
          </a:p>
          <a:p>
            <a:pPr marL="171450" indent="-171450">
              <a:buFontTx/>
              <a:buChar char="-"/>
            </a:pPr>
            <a:r>
              <a:rPr lang="hu-HU" dirty="0"/>
              <a:t>Lehetnek párhuzamos élek</a:t>
            </a:r>
          </a:p>
          <a:p>
            <a:endParaRPr lang="hu-HU" dirty="0"/>
          </a:p>
          <a:p>
            <a:r>
              <a:rPr lang="hu-HU" dirty="0"/>
              <a:t>Bármely feszítőfa jó</a:t>
            </a:r>
          </a:p>
          <a:p>
            <a:r>
              <a:rPr lang="hu-HU" dirty="0"/>
              <a:t>Faélek számossága: N-1</a:t>
            </a:r>
          </a:p>
          <a:p>
            <a:r>
              <a:rPr lang="hu-HU" dirty="0"/>
              <a:t>Kötőélek: B-N+1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3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Irányítás igazándiból mindegy is amíg konzisztens</a:t>
            </a:r>
          </a:p>
          <a:p>
            <a:r>
              <a:rPr lang="hu-HU" dirty="0"/>
              <a:t>Mindig az egyik végén vannak a közös élek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455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ÁVLNA-t is kifejeztem EQ-val</a:t>
            </a:r>
          </a:p>
          <a:p>
            <a:r>
              <a:rPr lang="hu-HU" dirty="0"/>
              <a:t>Közös absztrakt ősosztály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84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+1 kétpólus kell</a:t>
            </a:r>
          </a:p>
          <a:p>
            <a:r>
              <a:rPr lang="hu-HU" dirty="0"/>
              <a:t>Egyenletek száma ugyan annyi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8F2D-1DCD-4261-A37A-C4CEFD7590B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431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6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65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719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12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47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6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15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4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3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6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3261DC-3D18-4ABF-B21E-5B12185044AD}" type="datetimeFigureOut">
              <a:rPr lang="hu-HU" smtClean="0"/>
              <a:t>2021. 05. 06.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72E4A8-E6C8-4A1B-8A12-BB7A4BA7B954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8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2E6CE-488F-4C04-915B-35AFF8C23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Lineáris </a:t>
            </a:r>
            <a:r>
              <a:rPr lang="hu-HU" dirty="0" err="1"/>
              <a:t>rezisztív</a:t>
            </a:r>
            <a:r>
              <a:rPr lang="hu-HU" dirty="0"/>
              <a:t> hálózatszámítási feladatok automatizálása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9D4260-51A6-4216-8642-6586D4CF2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Egyszerű hálózatszámító program működése</a:t>
            </a:r>
          </a:p>
        </p:txBody>
      </p:sp>
    </p:spTree>
    <p:extLst>
      <p:ext uri="{BB962C8B-B14F-4D97-AF65-F5344CB8AC3E}">
        <p14:creationId xmlns:p14="http://schemas.microsoft.com/office/powerpoint/2010/main" val="34580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735D4-EA9A-4FE3-8DC9-30BE0192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Helyettesítő generátorok számítása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FB5611B-F751-4DBB-AE9F-54C196C09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„lezáró kétpólus”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Két adatpont felvétele „méréssel”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hu-HU" b="0" dirty="0"/>
              </a:p>
              <a:p>
                <a:r>
                  <a:rPr lang="hu-HU" dirty="0"/>
                  <a:t>Speciális esetek: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dirty="0"/>
                  <a:t>R=0 </a:t>
                </a:r>
                <a:r>
                  <a:rPr lang="hu-HU" dirty="0" err="1"/>
                  <a:t>Thévenin</a:t>
                </a:r>
                <a:endParaRPr lang="hu-HU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dirty="0"/>
                  <a:t>R=0 Norton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FB5611B-F751-4DBB-AE9F-54C196C09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5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5E826C-F825-4930-83D6-5B1335F9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Kétkapu-paraméterek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39B0A03-E944-4747-B8C3-9AE8E5E34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hu-HU" dirty="0"/>
                  <a:t>Két „lezáró kétpólus” (irányítás mindegy) → egyenletek törlése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hu-HU" dirty="0"/>
                  <a:t>6 független karakterisztika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hu-HU" dirty="0"/>
                  <a:t>Ismeretlenek átrendezése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hu-HU" dirty="0"/>
                  <a:t>Két mátrixra bontás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hu-HU" dirty="0" err="1"/>
                  <a:t>Invertálás</a:t>
                </a:r>
                <a:r>
                  <a:rPr lang="hu-HU" dirty="0"/>
                  <a:t>, szorzás</a:t>
                </a:r>
              </a:p>
              <a:p>
                <a:r>
                  <a:rPr lang="hu-HU" sz="1400" b="0" dirty="0"/>
                  <a:t>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eqArr>
                      </m:e>
                    </m:d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eqArr>
                      </m:e>
                    </m:d>
                  </m:oMath>
                </a14:m>
                <a:r>
                  <a:rPr lang="hu-HU" sz="1400" b="0" dirty="0"/>
                  <a:t>	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u-HU" sz="1400" b="0" dirty="0"/>
              </a:p>
              <a:p>
                <a:r>
                  <a:rPr lang="hu-HU" sz="140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u-H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hu-HU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hu-HU" sz="14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eqArr>
                      </m:e>
                    </m:d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hu-HU" sz="1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eqArr>
                      </m:e>
                    </m:d>
                  </m:oMath>
                </a14:m>
                <a:r>
                  <a:rPr lang="hu-HU" sz="1400" dirty="0"/>
                  <a:t>	</a:t>
                </a:r>
                <a14:m>
                  <m:oMath xmlns:m="http://schemas.openxmlformats.org/officeDocument/2006/math"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hu-H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hu-HU" sz="1400" dirty="0"/>
                  <a:t>, </a:t>
                </a:r>
                <a14:m>
                  <m:oMath xmlns:m="http://schemas.openxmlformats.org/officeDocument/2006/math"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hu-H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hu-HU" sz="1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hu-H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hu-HU" sz="1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eqArr>
                      </m:e>
                    </m:d>
                    <m:r>
                      <a:rPr lang="hu-HU" sz="15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hu-H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hu-HU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sz="15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hu-HU" sz="1500" dirty="0"/>
                  <a:t>	</a:t>
                </a:r>
                <a14:m>
                  <m:oMath xmlns:m="http://schemas.openxmlformats.org/officeDocument/2006/math">
                    <m:r>
                      <a:rPr lang="hu-HU" sz="15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hu-HU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hu-HU" sz="15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sz="15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5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hu-HU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5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hu-HU" sz="1500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hu-HU" sz="15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39B0A03-E944-4747-B8C3-9AE8E5E34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5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9D6586-BDB6-4C0A-8A3E-9EDB4F81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Hálózatok leírása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C62A035F-9D8C-4D8C-83D1-03A576FD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Szöveges leírás</a:t>
            </a:r>
          </a:p>
          <a:p>
            <a:r>
              <a:rPr lang="hu-HU" dirty="0"/>
              <a:t>Fejléc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N, B, analízis módja és paraméterei</a:t>
            </a:r>
          </a:p>
          <a:p>
            <a:r>
              <a:rPr lang="hu-HU" dirty="0"/>
              <a:t>Kétpólusok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Típus, ID, csatlakozások, (paraméterek)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VOL, RES, CUR, WIRE, PROBE</a:t>
            </a:r>
          </a:p>
          <a:p>
            <a:r>
              <a:rPr lang="hu-HU" dirty="0"/>
              <a:t>Csatolt kétpólusok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Típus, ID, csatlakozások, csatolás, (paraméter)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$CCVS, $CCCS, $VCVS, $VCCS, $NULLATOR</a:t>
            </a:r>
          </a:p>
          <a:p>
            <a:r>
              <a:rPr lang="hu-HU" dirty="0" err="1"/>
              <a:t>Shorthand</a:t>
            </a:r>
            <a:r>
              <a:rPr lang="hu-HU" dirty="0"/>
              <a:t>: több kétpólus létrehozása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Típus, kezdő ID, csatlakozások, (paraméter)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!AMP, !GYR, !TRAN</a:t>
            </a:r>
          </a:p>
          <a:p>
            <a:r>
              <a:rPr lang="hu-HU" dirty="0"/>
              <a:t>Kommentek, üres sorok, END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71715B1A-E612-45D3-8AAA-FA3765627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57" y="1845734"/>
            <a:ext cx="487722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0C73FC-1A6E-4A36-B77D-93689604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programozási fogások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A8D13-8239-4C94-8D30-F0DBB855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Szabvány tárolók (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vector</a:t>
            </a:r>
            <a:r>
              <a:rPr lang="hu-HU" dirty="0"/>
              <a:t>)</a:t>
            </a:r>
          </a:p>
          <a:p>
            <a:r>
              <a:rPr lang="hu-HU" dirty="0"/>
              <a:t>Névterekre és fájlokra (mappákra) bontás</a:t>
            </a:r>
          </a:p>
          <a:p>
            <a:r>
              <a:rPr lang="hu-HU" dirty="0"/>
              <a:t>Okos mutatók (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unique_ptr</a:t>
            </a:r>
            <a:r>
              <a:rPr lang="hu-HU" dirty="0"/>
              <a:t>)</a:t>
            </a:r>
          </a:p>
          <a:p>
            <a:r>
              <a:rPr lang="hu-HU" dirty="0"/>
              <a:t>Kivételkezelés</a:t>
            </a:r>
          </a:p>
          <a:p>
            <a:r>
              <a:rPr lang="hu-HU" dirty="0" err="1"/>
              <a:t>Doxygen</a:t>
            </a:r>
            <a:r>
              <a:rPr lang="hu-HU" dirty="0"/>
              <a:t> dokumentáció (</a:t>
            </a:r>
            <a:r>
              <a:rPr lang="hu-HU" dirty="0" err="1"/>
              <a:t>gh-pages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6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471EC-6B41-4AFA-AD01-15203178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54E863-1033-49DA-9B44-DD893C42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Hibakeresés</a:t>
            </a:r>
          </a:p>
          <a:p>
            <a:r>
              <a:rPr lang="hu-HU" dirty="0"/>
              <a:t>Helyes működés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Házik</a:t>
            </a:r>
            <a:r>
              <a:rPr lang="hu-HU" dirty="0"/>
              <a:t> ellenőrzése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ZH ellenőrzése</a:t>
            </a:r>
          </a:p>
          <a:p>
            <a:r>
              <a:rPr lang="hu-HU" dirty="0"/>
              <a:t>Továbbfejlesztési lehetőségek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Vizuális szerkesztő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Dinamikus hálózatok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Komplex impedanciák</a:t>
            </a:r>
          </a:p>
          <a:p>
            <a:pPr marL="201168" lvl="1" indent="0">
              <a:buNone/>
            </a:pPr>
            <a:r>
              <a:rPr lang="hu-HU" b="1" u="sng" dirty="0"/>
              <a:t>Összehasonlítás</a:t>
            </a:r>
          </a:p>
          <a:p>
            <a:pPr marL="201168" lvl="1" indent="0">
              <a:buNone/>
            </a:pPr>
            <a:r>
              <a:rPr lang="hu-HU" dirty="0" err="1"/>
              <a:t>Matlab</a:t>
            </a:r>
            <a:r>
              <a:rPr lang="hu-HU" dirty="0"/>
              <a:t>/</a:t>
            </a:r>
            <a:r>
              <a:rPr lang="hu-HU" dirty="0" err="1"/>
              <a:t>Octave</a:t>
            </a:r>
            <a:endParaRPr lang="hu-HU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Hálózati egyenletek felírása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Feladatok direkt megoldása</a:t>
            </a:r>
          </a:p>
          <a:p>
            <a:pPr marL="201168" lvl="1" indent="0">
              <a:buNone/>
            </a:pPr>
            <a:r>
              <a:rPr lang="hu-HU" dirty="0" err="1"/>
              <a:t>LTSpice</a:t>
            </a:r>
            <a:r>
              <a:rPr lang="hu-HU" dirty="0"/>
              <a:t>/QUCS/</a:t>
            </a:r>
            <a:r>
              <a:rPr lang="hu-HU" dirty="0" err="1"/>
              <a:t>stb</a:t>
            </a:r>
            <a:endParaRPr lang="hu-HU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Feladatok direkt megoldása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734A49-3355-497C-B3A2-10DA0BA18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087" y="2416240"/>
            <a:ext cx="3679593" cy="28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7A1481-3274-4ADD-9950-6ED5B377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D2AF71-7C51-4B58-9628-AF81546D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30000" dirty="0"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81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080388-5BE4-4188-96CE-C277C259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algebra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38B0B0-1FF5-4D6F-B49E-DE221A71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Mátrix, kibővített mátrix</a:t>
            </a:r>
          </a:p>
          <a:p>
            <a:r>
              <a:rPr lang="hu-HU" dirty="0"/>
              <a:t>Gauss-elimináció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51474B-98E6-4DDC-9D9C-7A5C1D266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12" y="2166490"/>
            <a:ext cx="5201376" cy="338184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F5C32B-C549-4A69-A7A6-92F52BFC0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088" y="3300178"/>
            <a:ext cx="4916783" cy="11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2EDEEA-D2CA-4C4B-BBD9-0941A338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Emlékeztető: lineáris </a:t>
            </a:r>
            <a:r>
              <a:rPr lang="hu-HU" dirty="0" err="1"/>
              <a:t>rezisztív</a:t>
            </a:r>
            <a:r>
              <a:rPr lang="hu-HU" dirty="0"/>
              <a:t> hálózatok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7833B7-3675-46ED-B663-4A8DE5CE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236" y="1845734"/>
            <a:ext cx="9964443" cy="402336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Kétpólusok és összekapcsolási kényszerek</a:t>
            </a:r>
          </a:p>
          <a:p>
            <a:pPr marL="0" indent="0">
              <a:buNone/>
            </a:pPr>
            <a:r>
              <a:rPr lang="hu-HU" dirty="0"/>
              <a:t>B: kétpólusok száma</a:t>
            </a:r>
          </a:p>
          <a:p>
            <a:pPr marL="0" indent="0">
              <a:buNone/>
            </a:pPr>
            <a:r>
              <a:rPr lang="hu-HU" dirty="0"/>
              <a:t>N: csomópontok száma</a:t>
            </a:r>
          </a:p>
          <a:p>
            <a:pPr marL="0" indent="0">
              <a:buNone/>
            </a:pPr>
            <a:r>
              <a:rPr lang="hu-HU" dirty="0"/>
              <a:t>HTR: 2B ismeretlen, 2B egyenlet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B karakterisztika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N-1 KÁT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B-N+1 KFT</a:t>
            </a:r>
          </a:p>
          <a:p>
            <a:pPr marL="0" indent="0">
              <a:buNone/>
            </a:pPr>
            <a:r>
              <a:rPr lang="hu-HU" dirty="0"/>
              <a:t>^ per komponens</a:t>
            </a:r>
          </a:p>
        </p:txBody>
      </p:sp>
    </p:spTree>
    <p:extLst>
      <p:ext uri="{BB962C8B-B14F-4D97-AF65-F5344CB8AC3E}">
        <p14:creationId xmlns:p14="http://schemas.microsoft.com/office/powerpoint/2010/main" val="20879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921B12-FBAE-4FAF-ABD2-ACB53A15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Kétpólusok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16D5F0-305F-46DF-BA3A-780C1372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Csatolatlan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feszültségforrás (</a:t>
            </a:r>
            <a:r>
              <a:rPr lang="hu-HU" dirty="0" err="1"/>
              <a:t>voltage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áramforrás (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ellenállás (</a:t>
            </a:r>
            <a:r>
              <a:rPr lang="hu-HU" dirty="0" err="1"/>
              <a:t>resistor</a:t>
            </a:r>
            <a:r>
              <a:rPr lang="hu-HU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(szakadás) -&gt; (</a:t>
            </a:r>
            <a:r>
              <a:rPr lang="hu-HU" dirty="0" err="1"/>
              <a:t>probe</a:t>
            </a:r>
            <a:r>
              <a:rPr lang="hu-HU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(rövidzár) -&gt; (</a:t>
            </a:r>
            <a:r>
              <a:rPr lang="hu-HU" dirty="0" err="1"/>
              <a:t>wire</a:t>
            </a:r>
            <a:r>
              <a:rPr lang="hu-HU" dirty="0"/>
              <a:t>)</a:t>
            </a:r>
          </a:p>
          <a:p>
            <a:r>
              <a:rPr lang="hu-HU" dirty="0"/>
              <a:t>Csatolt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vezérelt források (CCCS, CCVS, VCVS, VCCS)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ideális transzformátor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ideális erősítő (</a:t>
            </a:r>
            <a:r>
              <a:rPr lang="hu-HU" dirty="0" err="1"/>
              <a:t>nullor</a:t>
            </a:r>
            <a:r>
              <a:rPr lang="hu-HU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girátor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30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B9B602-77C8-409E-9FCF-BFE857AC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Kétpólusok implementálása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AB845A-7D3A-4C1E-BB58-DB3FA569E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737360"/>
            <a:ext cx="10058400" cy="388218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924F55-DCB0-416C-839D-C2A57191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39" y="1820820"/>
            <a:ext cx="3553321" cy="371526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F81DB00-8B4D-46CA-8EA2-2A3115AA8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390" y="2581156"/>
            <a:ext cx="496321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D6F6E0-FD78-406E-9709-2D432C04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összekapcsolási kényszerek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480C96-AAE0-4235-A4C7-603AC76F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 gráfja</a:t>
            </a:r>
          </a:p>
          <a:p>
            <a:r>
              <a:rPr lang="hu-HU" dirty="0"/>
              <a:t>Feszítőfa</a:t>
            </a:r>
          </a:p>
          <a:p>
            <a:r>
              <a:rPr lang="hu-HU" dirty="0"/>
              <a:t>Faélek, kötőélek</a:t>
            </a:r>
          </a:p>
          <a:p>
            <a:r>
              <a:rPr lang="hu-HU" dirty="0"/>
              <a:t>Kötőél által indukált kör</a:t>
            </a:r>
          </a:p>
          <a:p>
            <a:r>
              <a:rPr lang="hu-HU" dirty="0"/>
              <a:t>Gráfbejárások</a:t>
            </a:r>
          </a:p>
          <a:p>
            <a:r>
              <a:rPr lang="hu-HU" dirty="0"/>
              <a:t>Legközelebbi közös ős fában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3BF16F-27B4-45CE-96E8-6DB4E8A1C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844619"/>
            <a:ext cx="5164455" cy="40244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6FDE49A-12D3-48FD-BCF8-384962ACE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844619"/>
            <a:ext cx="5164455" cy="4024475"/>
          </a:xfrm>
          <a:prstGeom prst="rect">
            <a:avLst/>
          </a:prstGeom>
        </p:spPr>
      </p:pic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A6C2BE10-186A-4843-A861-192DB495D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63461"/>
              </p:ext>
            </p:extLst>
          </p:nvPr>
        </p:nvGraphicFramePr>
        <p:xfrm>
          <a:off x="7022049" y="2558916"/>
          <a:ext cx="33123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78">
                  <a:extLst>
                    <a:ext uri="{9D8B030D-6E8A-4147-A177-3AD203B41FA5}">
                      <a16:colId xmlns:a16="http://schemas.microsoft.com/office/drawing/2014/main" val="1031844026"/>
                    </a:ext>
                  </a:extLst>
                </a:gridCol>
                <a:gridCol w="1656178">
                  <a:extLst>
                    <a:ext uri="{9D8B030D-6E8A-4147-A177-3AD203B41FA5}">
                      <a16:colId xmlns:a16="http://schemas.microsoft.com/office/drawing/2014/main" val="235640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Csomópont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Szülőág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85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4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1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6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9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5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E3D0F-B598-49CA-93E8-49674E58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KFT-k felírása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E6141AA-BE44-4582-BE65-BC75A405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35" y="1817259"/>
            <a:ext cx="5114329" cy="398541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3BB7AF2-E4B4-41AA-9E26-AC05339E3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54" y="1897372"/>
            <a:ext cx="5114051" cy="39852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DF6778E-A85D-435D-8F33-1C8E6F9C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54" y="1897372"/>
            <a:ext cx="5114055" cy="39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88056B-98A7-41C9-82A9-37979F27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DBCA05-C86B-4BD4-B7A1-1A0C5200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Egyenletek kiírása</a:t>
            </a:r>
          </a:p>
          <a:p>
            <a:r>
              <a:rPr lang="hu-HU" dirty="0"/>
              <a:t>Minden feszültség és áram kiszámítása</a:t>
            </a:r>
          </a:p>
          <a:p>
            <a:r>
              <a:rPr lang="hu-HU" dirty="0"/>
              <a:t>Eredő ellenállás</a:t>
            </a:r>
          </a:p>
          <a:p>
            <a:r>
              <a:rPr lang="hu-HU" dirty="0"/>
              <a:t>Helyettesítő generátor</a:t>
            </a:r>
          </a:p>
          <a:p>
            <a:r>
              <a:rPr lang="hu-HU" dirty="0"/>
              <a:t>Kétkapu-paraméterek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7E257F2-1AC8-4BC0-BA11-E53B7C5BB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34" y="1932517"/>
            <a:ext cx="11116731" cy="29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53F21-914F-4127-9AA2-2FB4D4A7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Eredő ellenállás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13C6216-5805-4F23-92D0-260C3C752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„lezáró”  kétpólus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Két „mérés” (módosított egyenletek megoldása)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u-HU" dirty="0"/>
                  <a:t> ellenőrzése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=1→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u-HU" dirty="0"/>
                  <a:t> kiszámítása</a:t>
                </a: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13C6216-5805-4F23-92D0-260C3C752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1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3BD5A4940EA204F8DE3230EE8CAD997" ma:contentTypeVersion="9" ma:contentTypeDescription="Új dokumentum létrehozása." ma:contentTypeScope="" ma:versionID="6a4ad01fae09e1dc9f7051d2fba8bf19">
  <xsd:schema xmlns:xsd="http://www.w3.org/2001/XMLSchema" xmlns:xs="http://www.w3.org/2001/XMLSchema" xmlns:p="http://schemas.microsoft.com/office/2006/metadata/properties" xmlns:ns3="f8c0fede-6999-48ee-9e9d-bb623e16ca17" xmlns:ns4="4945124a-f12a-4a74-9f9b-9905510b9fec" targetNamespace="http://schemas.microsoft.com/office/2006/metadata/properties" ma:root="true" ma:fieldsID="298874ee2d32f139db71dbb4d44e61b8" ns3:_="" ns4:_="">
    <xsd:import namespace="f8c0fede-6999-48ee-9e9d-bb623e16ca17"/>
    <xsd:import namespace="4945124a-f12a-4a74-9f9b-9905510b9f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c0fede-6999-48ee-9e9d-bb623e16ca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5124a-f12a-4a74-9f9b-9905510b9f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783D47-C594-4593-931B-724649854F1F}">
  <ds:schemaRefs>
    <ds:schemaRef ds:uri="http://www.w3.org/XML/1998/namespace"/>
    <ds:schemaRef ds:uri="http://schemas.microsoft.com/office/2006/documentManagement/types"/>
    <ds:schemaRef ds:uri="http://purl.org/dc/terms/"/>
    <ds:schemaRef ds:uri="f8c0fede-6999-48ee-9e9d-bb623e16ca17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945124a-f12a-4a74-9f9b-9905510b9fec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D9E7F71-2157-42CD-BE8C-3D887FA69D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3E7122-66D1-4CE3-8004-29E1D014B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c0fede-6999-48ee-9e9d-bb623e16ca17"/>
    <ds:schemaRef ds:uri="4945124a-f12a-4a74-9f9b-9905510b9f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708</Words>
  <Application>Microsoft Office PowerPoint</Application>
  <PresentationFormat>Szélesvásznú</PresentationFormat>
  <Paragraphs>170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Cambria Math</vt:lpstr>
      <vt:lpstr>Retrospektív</vt:lpstr>
      <vt:lpstr>Lineáris rezisztív hálózatszámítási feladatok automatizálása</vt:lpstr>
      <vt:lpstr>Lineáris algebra</vt:lpstr>
      <vt:lpstr>Emlékeztető: lineáris rezisztív hálózatok</vt:lpstr>
      <vt:lpstr>Kétpólusok</vt:lpstr>
      <vt:lpstr>Kétpólusok implementálása</vt:lpstr>
      <vt:lpstr>Hálózati összekapcsolási kényszerek</vt:lpstr>
      <vt:lpstr>KFT-k felírása</vt:lpstr>
      <vt:lpstr>Feladattípusok</vt:lpstr>
      <vt:lpstr>Eredő ellenállás</vt:lpstr>
      <vt:lpstr>Helyettesítő generátorok számítása</vt:lpstr>
      <vt:lpstr>Kétkapu-paraméterek</vt:lpstr>
      <vt:lpstr>Hálózatok leírása</vt:lpstr>
      <vt:lpstr>Egyéb programozási fogások</vt:lpstr>
      <vt:lpstr>Eredmények</vt:lpstr>
      <vt:lpstr>Kérdések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Lineáris rezisztív hálózatszámítási feladatok automatizálása</dc:title>
  <dc:creator>László</dc:creator>
  <cp:lastModifiedBy>László</cp:lastModifiedBy>
  <cp:revision>15</cp:revision>
  <dcterms:created xsi:type="dcterms:W3CDTF">2021-05-02T23:32:39Z</dcterms:created>
  <dcterms:modified xsi:type="dcterms:W3CDTF">2021-05-05T23:44:02Z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0x010100E3BD5A4940EA204F8DE3230EE8CAD997</vt:lpwstr>
  </property>
</Properties>
</file>