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6" r:id="rId7"/>
    <p:sldId id="268" r:id="rId8"/>
  </p:sldIdLst>
  <p:sldSz cx="9144000" cy="6858000" type="screen4x3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hYezcTHheAjPbkkwUpTDLRAY1F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FF"/>
    <a:srgbClr val="00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7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93BC5-AFD0-4A6C-A962-BC1951FE2B0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E111F-3D19-41EA-90D0-E105103C9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300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5851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436d64b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89436d64b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436d64b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89436d64b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47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436d64b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89436d64b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77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436d64b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89436d64b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36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436d64b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89436d64b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578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9436d64ba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89436d64ba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8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3"/>
          <p:cNvSpPr txBox="1"/>
          <p:nvPr/>
        </p:nvSpPr>
        <p:spPr>
          <a:xfrm>
            <a:off x="2284650" y="633425"/>
            <a:ext cx="45747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TYPE THE SUBJECT NAME HERE</a:t>
            </a:r>
            <a:endParaRPr sz="1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7320050" y="323750"/>
            <a:ext cx="14334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SUBJECT CODE</a:t>
            </a: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2"/>
          <p:cNvSpPr txBox="1"/>
          <p:nvPr/>
        </p:nvSpPr>
        <p:spPr>
          <a:xfrm>
            <a:off x="2284650" y="633425"/>
            <a:ext cx="45747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TYPE THE SUBJECT NAME HERE</a:t>
            </a:r>
            <a:endParaRPr sz="1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 txBox="1"/>
          <p:nvPr/>
        </p:nvSpPr>
        <p:spPr>
          <a:xfrm>
            <a:off x="7320050" y="323750"/>
            <a:ext cx="14334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SUBJECT CODE</a:t>
            </a:r>
            <a:endParaRPr sz="11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7320050" y="323750"/>
            <a:ext cx="14334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SUBJECT CODE</a:t>
            </a:r>
            <a:endParaRPr sz="11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94900" y="4029075"/>
            <a:ext cx="588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endParaRPr sz="24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352125" y="4038600"/>
            <a:ext cx="58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sz="24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99650" y="4695825"/>
            <a:ext cx="17721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23MEPC8102</a:t>
            </a:r>
            <a:endParaRPr sz="2000" b="1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561975" y="5067450"/>
            <a:ext cx="4019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name of the subject will come here 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 may maximum extend till this line.</a:t>
            </a: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476750" y="2543175"/>
            <a:ext cx="40194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UNIT NO 1</a:t>
            </a:r>
            <a:endParaRPr sz="1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476750" y="2972175"/>
            <a:ext cx="40194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Topics types here</a:t>
            </a:r>
            <a:endParaRPr sz="15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4476750" y="3614963"/>
            <a:ext cx="38004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type the topic 1 name here</a:t>
            </a: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Please type the topic 2 name here</a:t>
            </a:r>
            <a:endParaRPr sz="13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4" descr="C:\Users\ADMIN\Desktop\AIM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" y="16357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CF3FE-4293-53E2-9215-49BC593D5B82}"/>
              </a:ext>
            </a:extLst>
          </p:cNvPr>
          <p:cNvSpPr txBox="1"/>
          <p:nvPr/>
        </p:nvSpPr>
        <p:spPr>
          <a:xfrm>
            <a:off x="4476750" y="1299713"/>
            <a:ext cx="3471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FIRST REVIEW</a:t>
            </a: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Id : SEC26AMTE30101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Title : LIBWHIZZ</a:t>
            </a:r>
            <a:endParaRPr lang="en-IN" dirty="0"/>
          </a:p>
        </p:txBody>
      </p:sp>
      <p:sp>
        <p:nvSpPr>
          <p:cNvPr id="4" name="Google Shape;57;p1">
            <a:extLst>
              <a:ext uri="{FF2B5EF4-FFF2-40B4-BE49-F238E27FC236}">
                <a16:creationId xmlns:a16="http://schemas.microsoft.com/office/drawing/2014/main" id="{45E78F0B-7490-395E-B24E-AC9FB73F40FC}"/>
              </a:ext>
            </a:extLst>
          </p:cNvPr>
          <p:cNvSpPr txBox="1"/>
          <p:nvPr/>
        </p:nvSpPr>
        <p:spPr>
          <a:xfrm>
            <a:off x="694900" y="4049793"/>
            <a:ext cx="588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II</a:t>
            </a:r>
            <a:endParaRPr sz="24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57;p1">
            <a:extLst>
              <a:ext uri="{FF2B5EF4-FFF2-40B4-BE49-F238E27FC236}">
                <a16:creationId xmlns:a16="http://schemas.microsoft.com/office/drawing/2014/main" id="{A396DADD-3CB2-0F87-D6B0-A637A294193F}"/>
              </a:ext>
            </a:extLst>
          </p:cNvPr>
          <p:cNvSpPr txBox="1"/>
          <p:nvPr/>
        </p:nvSpPr>
        <p:spPr>
          <a:xfrm>
            <a:off x="1296642" y="4038600"/>
            <a:ext cx="588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III</a:t>
            </a:r>
            <a:endParaRPr sz="2400" b="1" i="0" u="none" strike="noStrike" cap="none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59;p1">
            <a:extLst>
              <a:ext uri="{FF2B5EF4-FFF2-40B4-BE49-F238E27FC236}">
                <a16:creationId xmlns:a16="http://schemas.microsoft.com/office/drawing/2014/main" id="{9660A837-4BCC-26C1-44EE-2CE78F80F9B1}"/>
              </a:ext>
            </a:extLst>
          </p:cNvPr>
          <p:cNvSpPr txBox="1"/>
          <p:nvPr/>
        </p:nvSpPr>
        <p:spPr>
          <a:xfrm>
            <a:off x="599650" y="4694048"/>
            <a:ext cx="17721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20AMTE301</a:t>
            </a:r>
            <a:endParaRPr sz="20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7FFC-833E-D4A1-EF1F-63C99CB85AD2}"/>
              </a:ext>
            </a:extLst>
          </p:cNvPr>
          <p:cNvSpPr txBox="1"/>
          <p:nvPr/>
        </p:nvSpPr>
        <p:spPr>
          <a:xfrm>
            <a:off x="4581375" y="3243532"/>
            <a:ext cx="4125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Guided </a:t>
            </a:r>
            <a:r>
              <a:rPr lang="en-US" sz="1400" b="1" i="0" u="none" strike="noStrike" cap="none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</a:t>
            </a:r>
            <a:r>
              <a:rPr lang="en-US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US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ALAGAMMAL.S</a:t>
            </a:r>
            <a:endParaRPr lang="en-US" sz="14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Batch Members:  KAVYA.M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PASUNURI HARSHINI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SASTI HASINI.K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6B200-A2CD-00EA-97A9-0BFC5CB1E718}"/>
              </a:ext>
            </a:extLst>
          </p:cNvPr>
          <p:cNvSpPr txBox="1"/>
          <p:nvPr/>
        </p:nvSpPr>
        <p:spPr>
          <a:xfrm>
            <a:off x="3828900" y="4313208"/>
            <a:ext cx="4567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SDG Goal : 4 Quality Education</a:t>
            </a:r>
            <a:endParaRPr lang="en-IN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FA1340C1-6A18-587D-A363-3AA59B9923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2012272"/>
                  </p:ext>
                </p:extLst>
              </p:nvPr>
            </p:nvGraphicFramePr>
            <p:xfrm>
              <a:off x="1038138" y="1238716"/>
              <a:ext cx="2286000" cy="1714500"/>
            </p:xfrm>
            <a:graphic>
              <a:graphicData uri="http://schemas.microsoft.com/office/powerpoint/2016/slidezoom">
                <pslz:sldZm>
                  <pslz:sldZmObj sldId="257" cId="0">
                    <pslz:zmPr id="{1E9DD17C-B9EE-4FB7-8E09-C5667DA45BB8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A1340C1-6A18-587D-A363-3AA59B9923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8138" y="1238716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7F496-1204-5A9B-F23F-68E7408B31AE}"/>
              </a:ext>
            </a:extLst>
          </p:cNvPr>
          <p:cNvSpPr txBox="1"/>
          <p:nvPr/>
        </p:nvSpPr>
        <p:spPr>
          <a:xfrm>
            <a:off x="2398142" y="613327"/>
            <a:ext cx="2041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20AMTE301-LIL-1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9347C-7092-D4AE-075B-DE5E64775ABA}"/>
              </a:ext>
            </a:extLst>
          </p:cNvPr>
          <p:cNvSpPr txBox="1"/>
          <p:nvPr/>
        </p:nvSpPr>
        <p:spPr>
          <a:xfrm>
            <a:off x="7320951" y="356558"/>
            <a:ext cx="1477992" cy="307777"/>
          </a:xfrm>
          <a:prstGeom prst="rect">
            <a:avLst/>
          </a:prstGeom>
          <a:solidFill>
            <a:srgbClr val="0066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20AMTE301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Google Shape;70;p2">
            <a:extLst>
              <a:ext uri="{FF2B5EF4-FFF2-40B4-BE49-F238E27FC236}">
                <a16:creationId xmlns:a16="http://schemas.microsoft.com/office/drawing/2014/main" id="{3A0CACF3-A39F-4E77-E1D9-FAC9D55772CA}"/>
              </a:ext>
            </a:extLst>
          </p:cNvPr>
          <p:cNvSpPr txBox="1"/>
          <p:nvPr/>
        </p:nvSpPr>
        <p:spPr>
          <a:xfrm>
            <a:off x="553528" y="1115989"/>
            <a:ext cx="77724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D1223-37BD-2C3D-E143-38084E59F728}"/>
              </a:ext>
            </a:extLst>
          </p:cNvPr>
          <p:cNvSpPr txBox="1"/>
          <p:nvPr/>
        </p:nvSpPr>
        <p:spPr>
          <a:xfrm>
            <a:off x="909947" y="1918292"/>
            <a:ext cx="7059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/>
              <a:t>     Inefficient Book Location </a:t>
            </a:r>
            <a:r>
              <a:rPr lang="en-US" sz="1800" dirty="0"/>
              <a:t>: Users struggle to quickly find specific books in the library due to inefficient cataloging and lack of clear location information.</a:t>
            </a:r>
          </a:p>
          <a:p>
            <a:pPr algn="l"/>
            <a:r>
              <a:rPr lang="en-US" sz="1800" b="1" dirty="0"/>
              <a:t>    Clunky Borrowing Process </a:t>
            </a:r>
            <a:r>
              <a:rPr lang="en-US" sz="1800" dirty="0"/>
              <a:t>: The current manual process for borrowing and returning books is time-consuming and prone to errors.</a:t>
            </a:r>
          </a:p>
          <a:p>
            <a:pPr algn="l"/>
            <a:r>
              <a:rPr lang="en-US" sz="1800" b="1" dirty="0"/>
              <a:t>    Unimproved Navigation</a:t>
            </a:r>
            <a:r>
              <a:rPr lang="en-US" sz="1800" dirty="0"/>
              <a:t>: Navigating large library spaces and locating books is challenging for users without an intuitive map and directional guidance.</a:t>
            </a:r>
          </a:p>
          <a:p>
            <a:pPr algn="l"/>
            <a:r>
              <a:rPr lang="en-US" sz="1800" b="1" dirty="0"/>
              <a:t>    Unoptimized Book Management</a:t>
            </a:r>
            <a:r>
              <a:rPr lang="en-US" sz="1800" dirty="0"/>
              <a:t>: Libraries face difficulties in managing inventory and predicting book demand due to outdated cataloging methods.</a:t>
            </a:r>
          </a:p>
          <a:p>
            <a:pPr algn="l"/>
            <a:r>
              <a:rPr lang="en-US" sz="1800" b="1" dirty="0"/>
              <a:t>    Insufficient User Tracking and Reminders</a:t>
            </a:r>
            <a:r>
              <a:rPr lang="en-US" sz="1800" dirty="0"/>
              <a:t>: Users lack visibility into their borrowing history and return dates, leading to potential late returns and management issues.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28A724-C6D8-32FF-655C-A9792DBE7F62}"/>
              </a:ext>
            </a:extLst>
          </p:cNvPr>
          <p:cNvSpPr/>
          <p:nvPr/>
        </p:nvSpPr>
        <p:spPr>
          <a:xfrm>
            <a:off x="1052052" y="2075576"/>
            <a:ext cx="122440" cy="116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93F4FA-9ACF-D526-3012-75261F634FC3}"/>
              </a:ext>
            </a:extLst>
          </p:cNvPr>
          <p:cNvSpPr/>
          <p:nvPr/>
        </p:nvSpPr>
        <p:spPr>
          <a:xfrm>
            <a:off x="1052052" y="3696929"/>
            <a:ext cx="122440" cy="116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6FB5F5-BFEB-59CB-FE56-48A39856D85F}"/>
              </a:ext>
            </a:extLst>
          </p:cNvPr>
          <p:cNvSpPr/>
          <p:nvPr/>
        </p:nvSpPr>
        <p:spPr>
          <a:xfrm>
            <a:off x="1052052" y="5376306"/>
            <a:ext cx="122440" cy="116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4CC8BA-EFE2-2A76-5A6B-17F7E3D19C02}"/>
              </a:ext>
            </a:extLst>
          </p:cNvPr>
          <p:cNvSpPr/>
          <p:nvPr/>
        </p:nvSpPr>
        <p:spPr>
          <a:xfrm>
            <a:off x="1052052" y="2900516"/>
            <a:ext cx="122440" cy="116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80C82-9B20-A0B9-AF51-219D79F9489D}"/>
              </a:ext>
            </a:extLst>
          </p:cNvPr>
          <p:cNvSpPr/>
          <p:nvPr/>
        </p:nvSpPr>
        <p:spPr>
          <a:xfrm>
            <a:off x="1052052" y="4521869"/>
            <a:ext cx="122440" cy="1160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7F496-1204-5A9B-F23F-68E7408B31AE}"/>
              </a:ext>
            </a:extLst>
          </p:cNvPr>
          <p:cNvSpPr txBox="1"/>
          <p:nvPr/>
        </p:nvSpPr>
        <p:spPr>
          <a:xfrm>
            <a:off x="2398142" y="613327"/>
            <a:ext cx="2041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20AMTE301-LIL-1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9347C-7092-D4AE-075B-DE5E64775ABA}"/>
              </a:ext>
            </a:extLst>
          </p:cNvPr>
          <p:cNvSpPr txBox="1"/>
          <p:nvPr/>
        </p:nvSpPr>
        <p:spPr>
          <a:xfrm>
            <a:off x="7320951" y="356558"/>
            <a:ext cx="1477992" cy="307777"/>
          </a:xfrm>
          <a:prstGeom prst="rect">
            <a:avLst/>
          </a:prstGeom>
          <a:solidFill>
            <a:srgbClr val="0066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20AMTE301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Google Shape;78;p3">
            <a:extLst>
              <a:ext uri="{FF2B5EF4-FFF2-40B4-BE49-F238E27FC236}">
                <a16:creationId xmlns:a16="http://schemas.microsoft.com/office/drawing/2014/main" id="{DF93DA25-2C4D-1AA5-40EB-F31F5AE701D9}"/>
              </a:ext>
            </a:extLst>
          </p:cNvPr>
          <p:cNvSpPr txBox="1"/>
          <p:nvPr/>
        </p:nvSpPr>
        <p:spPr>
          <a:xfrm>
            <a:off x="601725" y="1270375"/>
            <a:ext cx="77724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OBJECTIVE OF THE PROJECT</a:t>
            </a:r>
            <a:endParaRPr sz="36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1351-B8B8-5F4A-FBD8-0292AD9EA748}"/>
              </a:ext>
            </a:extLst>
          </p:cNvPr>
          <p:cNvSpPr txBox="1"/>
          <p:nvPr/>
        </p:nvSpPr>
        <p:spPr>
          <a:xfrm>
            <a:off x="973394" y="2048195"/>
            <a:ext cx="69907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Reduce Search Time </a:t>
            </a:r>
            <a:r>
              <a:rPr lang="en-US" sz="1800" dirty="0"/>
              <a:t>: Minimizes the time users spend searching for books by providing efficient and accurate search tools.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Enhances User Experience </a:t>
            </a:r>
            <a:r>
              <a:rPr lang="en-US" sz="1800" dirty="0"/>
              <a:t>: Improvement in the user interaction with the library system through intuitive and user-friendly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Increase Borrowing Efficiency </a:t>
            </a:r>
            <a:r>
              <a:rPr lang="en-US" sz="1800" dirty="0"/>
              <a:t>: Simplify the borrowing process with easy QR code scanning and automated record updates.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Promote Organization</a:t>
            </a:r>
            <a:r>
              <a:rPr lang="en-US" sz="1800" dirty="0"/>
              <a:t>: Maintain a well-organized library inventory with precise location tracking and management.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/>
              <a:t>Leverage Technology</a:t>
            </a:r>
            <a:r>
              <a:rPr lang="en-US" sz="1800" dirty="0"/>
              <a:t>: Integrate AI and machine learning to optimize search functionality and inventory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6459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7F496-1204-5A9B-F23F-68E7408B31AE}"/>
              </a:ext>
            </a:extLst>
          </p:cNvPr>
          <p:cNvSpPr txBox="1"/>
          <p:nvPr/>
        </p:nvSpPr>
        <p:spPr>
          <a:xfrm>
            <a:off x="2398142" y="613327"/>
            <a:ext cx="2041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20AMTE301-LIL-1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9347C-7092-D4AE-075B-DE5E64775ABA}"/>
              </a:ext>
            </a:extLst>
          </p:cNvPr>
          <p:cNvSpPr txBox="1"/>
          <p:nvPr/>
        </p:nvSpPr>
        <p:spPr>
          <a:xfrm>
            <a:off x="7320951" y="356558"/>
            <a:ext cx="1477992" cy="307777"/>
          </a:xfrm>
          <a:prstGeom prst="rect">
            <a:avLst/>
          </a:prstGeom>
          <a:solidFill>
            <a:srgbClr val="0066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20AMTE301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Google Shape;86;p4">
            <a:extLst>
              <a:ext uri="{FF2B5EF4-FFF2-40B4-BE49-F238E27FC236}">
                <a16:creationId xmlns:a16="http://schemas.microsoft.com/office/drawing/2014/main" id="{7B71FECB-00DE-29AF-6845-E26AF8C621A4}"/>
              </a:ext>
            </a:extLst>
          </p:cNvPr>
          <p:cNvSpPr txBox="1"/>
          <p:nvPr/>
        </p:nvSpPr>
        <p:spPr>
          <a:xfrm>
            <a:off x="685800" y="1123300"/>
            <a:ext cx="77724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 sz="4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9BB38-2210-1C62-1171-C31D8CC1FB18}"/>
              </a:ext>
            </a:extLst>
          </p:cNvPr>
          <p:cNvSpPr txBox="1"/>
          <p:nvPr/>
        </p:nvSpPr>
        <p:spPr>
          <a:xfrm>
            <a:off x="1012724" y="2032174"/>
            <a:ext cx="727587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/>
              <a:t>   Advanced Search Functionality </a:t>
            </a:r>
            <a:r>
              <a:rPr lang="en-US" sz="1600" dirty="0"/>
              <a:t>: Enable users to search for books using keywords, titles, authors, or images of book covers.</a:t>
            </a:r>
          </a:p>
          <a:p>
            <a:pPr algn="l"/>
            <a:r>
              <a:rPr lang="en-US" sz="1800" b="1" dirty="0"/>
              <a:t>   Precise Location Information </a:t>
            </a:r>
            <a:r>
              <a:rPr lang="en-US" sz="1600" dirty="0"/>
              <a:t>: Provide detailed location data for each book, specifying rack, row, and shelf position.</a:t>
            </a:r>
          </a:p>
          <a:p>
            <a:pPr algn="l"/>
            <a:r>
              <a:rPr lang="en-US" sz="1800" b="1" dirty="0"/>
              <a:t>   Dynamic Library Map </a:t>
            </a:r>
            <a:r>
              <a:rPr lang="en-US" sz="1600" dirty="0"/>
              <a:t>: Offer an interactive map with directions to the book's exact location within the library.</a:t>
            </a:r>
          </a:p>
          <a:p>
            <a:pPr algn="l"/>
            <a:r>
              <a:rPr lang="en-US" sz="1600" dirty="0"/>
              <a:t>    </a:t>
            </a:r>
            <a:r>
              <a:rPr lang="en-US" sz="1800" b="1" dirty="0"/>
              <a:t>QR Code Integration </a:t>
            </a:r>
            <a:r>
              <a:rPr lang="en-US" sz="1600" dirty="0"/>
              <a:t>: Equip library racks with QR codes to facilitate easy scanning and registration of borrowed books.  Automatically update borrowing records with borrower details, date, and time.</a:t>
            </a:r>
          </a:p>
          <a:p>
            <a:pPr algn="l"/>
            <a:r>
              <a:rPr lang="en-US" sz="1800" b="1" dirty="0"/>
              <a:t>   User Profiles </a:t>
            </a:r>
            <a:r>
              <a:rPr lang="en-US" sz="1600" dirty="0"/>
              <a:t>: Feature profiles that display borrowing history and due dates for returned books.</a:t>
            </a:r>
          </a:p>
          <a:p>
            <a:pPr algn="l"/>
            <a:r>
              <a:rPr lang="en-US" sz="1800" b="1" dirty="0"/>
              <a:t>   AI and Machine Learning </a:t>
            </a:r>
            <a:r>
              <a:rPr lang="en-US" sz="1600" dirty="0"/>
              <a:t>: Utilize AI and machine learning to enhance search accuracy and offer personalized book recommendations.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4EA3D9-B100-DAD4-641F-93F1B28725B6}"/>
              </a:ext>
            </a:extLst>
          </p:cNvPr>
          <p:cNvSpPr/>
          <p:nvPr/>
        </p:nvSpPr>
        <p:spPr>
          <a:xfrm>
            <a:off x="1150373" y="221225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7903B0-0AAC-5C8A-5F1B-1AFB0D2C5BE7}"/>
              </a:ext>
            </a:extLst>
          </p:cNvPr>
          <p:cNvSpPr/>
          <p:nvPr/>
        </p:nvSpPr>
        <p:spPr>
          <a:xfrm flipH="1">
            <a:off x="1165120" y="5015860"/>
            <a:ext cx="45719" cy="5587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2D4E64-85A0-386D-7B3A-80E179A9119F}"/>
              </a:ext>
            </a:extLst>
          </p:cNvPr>
          <p:cNvSpPr/>
          <p:nvPr/>
        </p:nvSpPr>
        <p:spPr>
          <a:xfrm>
            <a:off x="1142262" y="269436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B16334-6E87-E9EF-460C-05D86549D45D}"/>
              </a:ext>
            </a:extLst>
          </p:cNvPr>
          <p:cNvSpPr/>
          <p:nvPr/>
        </p:nvSpPr>
        <p:spPr>
          <a:xfrm>
            <a:off x="1165121" y="377609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3B485A-E0AE-861D-0059-5D76D89385E0}"/>
              </a:ext>
            </a:extLst>
          </p:cNvPr>
          <p:cNvSpPr/>
          <p:nvPr/>
        </p:nvSpPr>
        <p:spPr>
          <a:xfrm>
            <a:off x="1173232" y="4464304"/>
            <a:ext cx="45719" cy="562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E16E78-4722-DC9D-3AAC-5BB6DC4A9957}"/>
              </a:ext>
            </a:extLst>
          </p:cNvPr>
          <p:cNvSpPr/>
          <p:nvPr/>
        </p:nvSpPr>
        <p:spPr>
          <a:xfrm>
            <a:off x="1150373" y="3226219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3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7F496-1204-5A9B-F23F-68E7408B31AE}"/>
              </a:ext>
            </a:extLst>
          </p:cNvPr>
          <p:cNvSpPr txBox="1"/>
          <p:nvPr/>
        </p:nvSpPr>
        <p:spPr>
          <a:xfrm>
            <a:off x="2398142" y="613327"/>
            <a:ext cx="2041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20AMTE301-LIL-1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9347C-7092-D4AE-075B-DE5E64775ABA}"/>
              </a:ext>
            </a:extLst>
          </p:cNvPr>
          <p:cNvSpPr txBox="1"/>
          <p:nvPr/>
        </p:nvSpPr>
        <p:spPr>
          <a:xfrm>
            <a:off x="7320951" y="356558"/>
            <a:ext cx="1477992" cy="307777"/>
          </a:xfrm>
          <a:prstGeom prst="rect">
            <a:avLst/>
          </a:prstGeom>
          <a:solidFill>
            <a:srgbClr val="0066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20AMTE301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Google Shape;109;p7">
            <a:extLst>
              <a:ext uri="{FF2B5EF4-FFF2-40B4-BE49-F238E27FC236}">
                <a16:creationId xmlns:a16="http://schemas.microsoft.com/office/drawing/2014/main" id="{A543914A-2E4A-561E-B04F-D2D40367FC88}"/>
              </a:ext>
            </a:extLst>
          </p:cNvPr>
          <p:cNvSpPr txBox="1"/>
          <p:nvPr/>
        </p:nvSpPr>
        <p:spPr>
          <a:xfrm>
            <a:off x="774291" y="1132318"/>
            <a:ext cx="7772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JUSTIFICATION FOR SDG,SAP NO&amp;SDG Target No</a:t>
            </a:r>
            <a:endParaRPr sz="32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A3236-F48A-7B7E-B55E-801FFDEEBE40}"/>
              </a:ext>
            </a:extLst>
          </p:cNvPr>
          <p:cNvSpPr txBox="1"/>
          <p:nvPr/>
        </p:nvSpPr>
        <p:spPr>
          <a:xfrm>
            <a:off x="1968157" y="2248993"/>
            <a:ext cx="55688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SDG(4): QUALITY EDUCATION</a:t>
            </a:r>
          </a:p>
          <a:p>
            <a:pPr algn="l"/>
            <a:r>
              <a:rPr lang="en-US" sz="2400" u="sng" dirty="0">
                <a:solidFill>
                  <a:srgbClr val="FF0000"/>
                </a:solidFill>
              </a:rPr>
              <a:t>Target No</a:t>
            </a:r>
            <a:r>
              <a:rPr lang="en-US" sz="2400" dirty="0">
                <a:solidFill>
                  <a:srgbClr val="FF0000"/>
                </a:solidFill>
              </a:rPr>
              <a:t>: 4.7    </a:t>
            </a:r>
            <a:r>
              <a:rPr lang="en-US" sz="2400" u="sng" dirty="0">
                <a:solidFill>
                  <a:srgbClr val="FF0000"/>
                </a:solidFill>
              </a:rPr>
              <a:t>SAP NO</a:t>
            </a:r>
            <a:r>
              <a:rPr lang="en-US" sz="2400" dirty="0">
                <a:solidFill>
                  <a:srgbClr val="FF0000"/>
                </a:solidFill>
              </a:rPr>
              <a:t>: SAP040701</a:t>
            </a:r>
          </a:p>
          <a:p>
            <a:pPr algn="l"/>
            <a:r>
              <a:rPr lang="en-US" sz="2000" dirty="0"/>
              <a:t>   Empowers Individuals by providing essential knowledge and skills for personal and community growth.</a:t>
            </a:r>
          </a:p>
          <a:p>
            <a:pPr algn="l"/>
            <a:r>
              <a:rPr lang="en-US" sz="2000" dirty="0"/>
              <a:t>   Creates a well-educated workforce essential for innovation and competitiveness.   </a:t>
            </a:r>
          </a:p>
          <a:p>
            <a:pPr algn="l"/>
            <a:r>
              <a:rPr lang="en-US" sz="2000" dirty="0"/>
              <a:t>   Stronger education levels lead to stronger economies.</a:t>
            </a:r>
          </a:p>
          <a:p>
            <a:pPr algn="l"/>
            <a:r>
              <a:rPr lang="en-US" sz="2000" dirty="0"/>
              <a:t>   Invests in the Future by building a foundation for a more equitable and prosperous world through lifelong learning opportunities.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69D2C7-44DC-2F08-DADA-8DB289C38404}"/>
              </a:ext>
            </a:extLst>
          </p:cNvPr>
          <p:cNvSpPr/>
          <p:nvPr/>
        </p:nvSpPr>
        <p:spPr>
          <a:xfrm>
            <a:off x="2084439" y="3197643"/>
            <a:ext cx="98322" cy="108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04F29C-2C3A-F0B8-C86C-F3A565B96BBF}"/>
              </a:ext>
            </a:extLst>
          </p:cNvPr>
          <p:cNvSpPr/>
          <p:nvPr/>
        </p:nvSpPr>
        <p:spPr>
          <a:xfrm>
            <a:off x="2084439" y="4156774"/>
            <a:ext cx="98322" cy="108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8CFDF2-827B-045A-5335-116F83C497CF}"/>
              </a:ext>
            </a:extLst>
          </p:cNvPr>
          <p:cNvSpPr/>
          <p:nvPr/>
        </p:nvSpPr>
        <p:spPr>
          <a:xfrm>
            <a:off x="2084439" y="4788310"/>
            <a:ext cx="98322" cy="108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BB5C78-2086-7875-B854-8C5DA7CB7993}"/>
              </a:ext>
            </a:extLst>
          </p:cNvPr>
          <p:cNvSpPr/>
          <p:nvPr/>
        </p:nvSpPr>
        <p:spPr>
          <a:xfrm>
            <a:off x="2084439" y="5417574"/>
            <a:ext cx="98322" cy="10815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1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7F496-1204-5A9B-F23F-68E7408B31AE}"/>
              </a:ext>
            </a:extLst>
          </p:cNvPr>
          <p:cNvSpPr txBox="1"/>
          <p:nvPr/>
        </p:nvSpPr>
        <p:spPr>
          <a:xfrm>
            <a:off x="2398142" y="613327"/>
            <a:ext cx="2041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20AMTE301-LIL-1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9347C-7092-D4AE-075B-DE5E64775ABA}"/>
              </a:ext>
            </a:extLst>
          </p:cNvPr>
          <p:cNvSpPr txBox="1"/>
          <p:nvPr/>
        </p:nvSpPr>
        <p:spPr>
          <a:xfrm>
            <a:off x="7320951" y="356558"/>
            <a:ext cx="1477992" cy="307777"/>
          </a:xfrm>
          <a:prstGeom prst="rect">
            <a:avLst/>
          </a:prstGeom>
          <a:solidFill>
            <a:srgbClr val="0066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20AMTE301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Google Shape;151;p12">
            <a:extLst>
              <a:ext uri="{FF2B5EF4-FFF2-40B4-BE49-F238E27FC236}">
                <a16:creationId xmlns:a16="http://schemas.microsoft.com/office/drawing/2014/main" id="{9D29830B-1932-0B2A-1626-E30045E85335}"/>
              </a:ext>
            </a:extLst>
          </p:cNvPr>
          <p:cNvSpPr txBox="1"/>
          <p:nvPr/>
        </p:nvSpPr>
        <p:spPr>
          <a:xfrm>
            <a:off x="806516" y="870270"/>
            <a:ext cx="7772400" cy="74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Technological Enhancement Initiatives</a:t>
            </a:r>
            <a:endParaRPr sz="36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2B315F-0280-6613-CBD3-E37BFC0BD87A}"/>
              </a:ext>
            </a:extLst>
          </p:cNvPr>
          <p:cNvSpPr txBox="1"/>
          <p:nvPr/>
        </p:nvSpPr>
        <p:spPr>
          <a:xfrm>
            <a:off x="373627" y="1907458"/>
            <a:ext cx="8425316" cy="4031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    </a:t>
            </a:r>
            <a:r>
              <a:rPr lang="en-US" sz="1600" b="1" dirty="0">
                <a:solidFill>
                  <a:schemeClr val="tx1"/>
                </a:solidFill>
              </a:rPr>
              <a:t>Machine Learning and AI </a:t>
            </a:r>
          </a:p>
          <a:p>
            <a:r>
              <a:rPr lang="en-US" sz="1600" b="1" dirty="0"/>
              <a:t>    *Search Algorithms </a:t>
            </a:r>
            <a:r>
              <a:rPr lang="en-US" sz="1600" dirty="0"/>
              <a:t>-For searching books by keywords, titles, or authors. </a:t>
            </a:r>
          </a:p>
          <a:p>
            <a:r>
              <a:rPr lang="en-US" sz="1600" b="1" dirty="0"/>
              <a:t>    *Image Recognition</a:t>
            </a:r>
            <a:r>
              <a:rPr lang="en-US" sz="1600" dirty="0"/>
              <a:t>-For identifying books from uploaded cover images </a:t>
            </a:r>
          </a:p>
          <a:p>
            <a:r>
              <a:rPr lang="en-US" sz="1600" b="1" dirty="0"/>
              <a:t>    *Recommendation Systems-</a:t>
            </a:r>
            <a:r>
              <a:rPr lang="en-US" sz="1600" dirty="0"/>
              <a:t>To provide personalized book suggestions based on user preferences.</a:t>
            </a:r>
          </a:p>
          <a:p>
            <a:r>
              <a:rPr lang="en-US" sz="1600" b="1" dirty="0"/>
              <a:t>    *Predictive Analytics- </a:t>
            </a:r>
            <a:r>
              <a:rPr lang="en-US" sz="1600" dirty="0"/>
              <a:t>For optimizing inventory management and anticipating user needs. </a:t>
            </a:r>
          </a:p>
          <a:p>
            <a:r>
              <a:rPr lang="en-US" sz="1600" b="1" dirty="0"/>
              <a:t>    UI and UX Design- </a:t>
            </a:r>
            <a:r>
              <a:rPr lang="en-US" sz="1600" dirty="0"/>
              <a:t>To ensure the app is user-friendly across different devices.   </a:t>
            </a:r>
          </a:p>
          <a:p>
            <a:r>
              <a:rPr lang="en-US" sz="1600" b="1" dirty="0"/>
              <a:t>    Natural Language Processing (NLP): </a:t>
            </a:r>
            <a:r>
              <a:rPr lang="en-US" sz="1600" dirty="0"/>
              <a:t>Improve search functionality by understanding user queries in natural language and refining search results</a:t>
            </a:r>
          </a:p>
          <a:p>
            <a:r>
              <a:rPr lang="en-US" sz="1600" b="1" dirty="0"/>
              <a:t>    Enhanced Location Tracking </a:t>
            </a:r>
            <a:r>
              <a:rPr lang="en-US" sz="1600" dirty="0"/>
              <a:t>- Implement more precise indoor navigation technologies for better accuracy in locating books within the library.</a:t>
            </a:r>
          </a:p>
          <a:p>
            <a:r>
              <a:rPr lang="en-US" sz="1600" b="1" dirty="0"/>
              <a:t>    Voice Commands</a:t>
            </a:r>
            <a:r>
              <a:rPr lang="en-US" sz="1600" dirty="0"/>
              <a:t>: Integrate voice recognition for hands-free searching and book management. </a:t>
            </a:r>
          </a:p>
          <a:p>
            <a:r>
              <a:rPr lang="en-US" sz="1600" b="1" dirty="0"/>
              <a:t>    Feedback Mechanisms</a:t>
            </a:r>
            <a:r>
              <a:rPr lang="en-US" sz="1600" dirty="0"/>
              <a:t>: Implement in-app feedback tools to gather user suggestions and address issues promptly.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42F6A4-3632-DBC1-7C9E-B9B7F4F8C129}"/>
              </a:ext>
            </a:extLst>
          </p:cNvPr>
          <p:cNvSpPr/>
          <p:nvPr/>
        </p:nvSpPr>
        <p:spPr>
          <a:xfrm>
            <a:off x="501445" y="2033990"/>
            <a:ext cx="78658" cy="786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02633F-2F15-0365-AEBC-C4FAE6D23449}"/>
              </a:ext>
            </a:extLst>
          </p:cNvPr>
          <p:cNvSpPr/>
          <p:nvPr/>
        </p:nvSpPr>
        <p:spPr>
          <a:xfrm>
            <a:off x="462117" y="3737575"/>
            <a:ext cx="78658" cy="786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3E5D95-EC10-E263-0654-F930CBDC96F3}"/>
              </a:ext>
            </a:extLst>
          </p:cNvPr>
          <p:cNvSpPr/>
          <p:nvPr/>
        </p:nvSpPr>
        <p:spPr>
          <a:xfrm>
            <a:off x="462116" y="4997084"/>
            <a:ext cx="78658" cy="786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5D23D9-05A2-0C59-01BE-789729557EEA}"/>
              </a:ext>
            </a:extLst>
          </p:cNvPr>
          <p:cNvSpPr/>
          <p:nvPr/>
        </p:nvSpPr>
        <p:spPr>
          <a:xfrm>
            <a:off x="462116" y="3994194"/>
            <a:ext cx="78658" cy="786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140D12-1DD7-B8C7-C664-DD82626F1751}"/>
              </a:ext>
            </a:extLst>
          </p:cNvPr>
          <p:cNvSpPr/>
          <p:nvPr/>
        </p:nvSpPr>
        <p:spPr>
          <a:xfrm>
            <a:off x="462116" y="5431665"/>
            <a:ext cx="78658" cy="7308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CFDB72-299D-D7DF-DDA3-8264022BAEEC}"/>
              </a:ext>
            </a:extLst>
          </p:cNvPr>
          <p:cNvSpPr/>
          <p:nvPr/>
        </p:nvSpPr>
        <p:spPr>
          <a:xfrm>
            <a:off x="462116" y="4428775"/>
            <a:ext cx="78658" cy="786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2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7F496-1204-5A9B-F23F-68E7408B31AE}"/>
              </a:ext>
            </a:extLst>
          </p:cNvPr>
          <p:cNvSpPr txBox="1"/>
          <p:nvPr/>
        </p:nvSpPr>
        <p:spPr>
          <a:xfrm>
            <a:off x="2398142" y="613327"/>
            <a:ext cx="204158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20AMTE301-LIL-1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9347C-7092-D4AE-075B-DE5E64775ABA}"/>
              </a:ext>
            </a:extLst>
          </p:cNvPr>
          <p:cNvSpPr txBox="1"/>
          <p:nvPr/>
        </p:nvSpPr>
        <p:spPr>
          <a:xfrm>
            <a:off x="7320951" y="356558"/>
            <a:ext cx="1477992" cy="307777"/>
          </a:xfrm>
          <a:prstGeom prst="rect">
            <a:avLst/>
          </a:prstGeom>
          <a:solidFill>
            <a:srgbClr val="0066CC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20AMTE301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Google Shape;173;p15">
            <a:extLst>
              <a:ext uri="{FF2B5EF4-FFF2-40B4-BE49-F238E27FC236}">
                <a16:creationId xmlns:a16="http://schemas.microsoft.com/office/drawing/2014/main" id="{22AED610-751E-408D-B890-D7F70BC7702D}"/>
              </a:ext>
            </a:extLst>
          </p:cNvPr>
          <p:cNvSpPr txBox="1"/>
          <p:nvPr/>
        </p:nvSpPr>
        <p:spPr>
          <a:xfrm>
            <a:off x="708975" y="2455989"/>
            <a:ext cx="7772400" cy="22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15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15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6492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677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Roboto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Sastihasini K</cp:lastModifiedBy>
  <cp:revision>15</cp:revision>
  <dcterms:modified xsi:type="dcterms:W3CDTF">2024-09-10T10:13:25Z</dcterms:modified>
</cp:coreProperties>
</file>