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62" r:id="rId4"/>
    <p:sldId id="260" r:id="rId5"/>
    <p:sldId id="264" r:id="rId6"/>
    <p:sldId id="266" r:id="rId7"/>
    <p:sldId id="265" r:id="rId8"/>
    <p:sldId id="267" r:id="rId9"/>
    <p:sldId id="268"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3A25-1D14-4C2F-AB39-FC2783EF6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7270E-EFFB-4921-85EA-6C927B34C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4771A-A619-4984-A973-EB665A54D098}"/>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5" name="Footer Placeholder 4">
            <a:extLst>
              <a:ext uri="{FF2B5EF4-FFF2-40B4-BE49-F238E27FC236}">
                <a16:creationId xmlns:a16="http://schemas.microsoft.com/office/drawing/2014/main" id="{CCCB36D3-3D8D-4304-B6CD-FB059C4BB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9CC55-A238-48B7-B2E4-01F291D473FA}"/>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37358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0007-38D1-47DD-9FE0-4047514CB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10DEB2-E412-4B57-9B33-6354C2EA12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03F82-6227-466D-A4DB-034749E2C166}"/>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5" name="Footer Placeholder 4">
            <a:extLst>
              <a:ext uri="{FF2B5EF4-FFF2-40B4-BE49-F238E27FC236}">
                <a16:creationId xmlns:a16="http://schemas.microsoft.com/office/drawing/2014/main" id="{B7D6E21E-CFAC-41A6-A390-AEFC1583B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0C8DA-016A-48CB-8484-9E471A89079F}"/>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37797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78E19-EC43-4032-8FE8-71159AFFDF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FAFA31-AD00-4B35-A22D-FCF1C0D29D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DF4F0-D80A-4A5B-A819-F56FAFE66D04}"/>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5" name="Footer Placeholder 4">
            <a:extLst>
              <a:ext uri="{FF2B5EF4-FFF2-40B4-BE49-F238E27FC236}">
                <a16:creationId xmlns:a16="http://schemas.microsoft.com/office/drawing/2014/main" id="{F552B54D-2897-4868-9D11-FD4BCD78D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49F65-8F6F-476F-849D-E258F83DBA05}"/>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68557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E451-46CF-4DF4-BE09-49A296ECB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9BFD-7EB1-4E56-AFF5-1A9814E4EC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C836D-C541-47C9-8823-86C2283D7B7A}"/>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5" name="Footer Placeholder 4">
            <a:extLst>
              <a:ext uri="{FF2B5EF4-FFF2-40B4-BE49-F238E27FC236}">
                <a16:creationId xmlns:a16="http://schemas.microsoft.com/office/drawing/2014/main" id="{8865FB0B-8ADC-45E1-A474-B1B788B04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57490-AA55-4BA1-8CE4-8C6123989878}"/>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50503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42B0-D1F0-4757-AB2C-88671ADD5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326980-9238-46AE-971C-D96CB1FD7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94BE6F-624A-4FC6-AE26-4F8871721B1B}"/>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5" name="Footer Placeholder 4">
            <a:extLst>
              <a:ext uri="{FF2B5EF4-FFF2-40B4-BE49-F238E27FC236}">
                <a16:creationId xmlns:a16="http://schemas.microsoft.com/office/drawing/2014/main" id="{A609F753-424C-4097-A339-CB601EDAC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56FF0-634C-49E2-9214-9E0DE6D76B50}"/>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354743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A68C-9E08-4C14-838A-B87F399D1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43343-F179-4D56-AB0E-A1DE532AB0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F36674-FE78-440F-BF30-103C5AEAA9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5A45F-8C72-43BB-8CF8-076600BCFC65}"/>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6" name="Footer Placeholder 5">
            <a:extLst>
              <a:ext uri="{FF2B5EF4-FFF2-40B4-BE49-F238E27FC236}">
                <a16:creationId xmlns:a16="http://schemas.microsoft.com/office/drawing/2014/main" id="{A122A02F-6A35-47DB-8A1C-8BA75BA2F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3AC46-748E-4A91-BAA9-4F647D6315AC}"/>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400092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1A83-3DC7-41A0-92D4-3AAF0D3C1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3B352-9FD1-4D0B-906D-8EC58B503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D51640-59EF-4B2F-AE5A-3CE4622FBC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C8F19-B985-410D-AB2B-2F5795BCD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731818-7EA8-470C-BE4D-E3330871F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66128C-C739-45FC-897A-CFE105BD4319}"/>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8" name="Footer Placeholder 7">
            <a:extLst>
              <a:ext uri="{FF2B5EF4-FFF2-40B4-BE49-F238E27FC236}">
                <a16:creationId xmlns:a16="http://schemas.microsoft.com/office/drawing/2014/main" id="{9C52E2F4-FE93-431E-AD1B-90255BB2B9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1A16F3-1DB5-4B81-B892-82A704DEC9CE}"/>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156811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3F99-01B3-4BE4-BAB3-AC7779FB0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3A996-28EF-44B8-AAE6-4A62EEA5C728}"/>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4" name="Footer Placeholder 3">
            <a:extLst>
              <a:ext uri="{FF2B5EF4-FFF2-40B4-BE49-F238E27FC236}">
                <a16:creationId xmlns:a16="http://schemas.microsoft.com/office/drawing/2014/main" id="{380FDDAB-1F4B-4C9C-92C7-A409956A8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FDBB27-8C3B-4C35-B70F-2A7388C8A565}"/>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245218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788E3-8326-404A-BDAD-A87A56F79EBA}"/>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3" name="Footer Placeholder 2">
            <a:extLst>
              <a:ext uri="{FF2B5EF4-FFF2-40B4-BE49-F238E27FC236}">
                <a16:creationId xmlns:a16="http://schemas.microsoft.com/office/drawing/2014/main" id="{B88B482B-BB66-4867-8C68-2631EBB3EA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D8F5D-90ED-45B3-AB9C-B6698455D2D5}"/>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376339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D77C-3A72-4E7A-943C-072592997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8356F3-A53B-47F9-853E-E996946E3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D2315F-F4DC-458B-A4E1-8382C0027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54916C-0226-4622-8889-1B38D70FC42D}"/>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6" name="Footer Placeholder 5">
            <a:extLst>
              <a:ext uri="{FF2B5EF4-FFF2-40B4-BE49-F238E27FC236}">
                <a16:creationId xmlns:a16="http://schemas.microsoft.com/office/drawing/2014/main" id="{47426665-D211-4727-8278-B946A0C72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13B7A-22DD-4743-AB3C-0C0DEF331B09}"/>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286139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E03D-CAF0-4108-B142-1810DC4F4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CEC018-690A-4DD4-A8E1-8E3F6B10F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8430C-5456-4E2E-93FE-4A316BFF3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43BCCA-E1D8-4505-B7A8-465A325F5340}"/>
              </a:ext>
            </a:extLst>
          </p:cNvPr>
          <p:cNvSpPr>
            <a:spLocks noGrp="1"/>
          </p:cNvSpPr>
          <p:nvPr>
            <p:ph type="dt" sz="half" idx="10"/>
          </p:nvPr>
        </p:nvSpPr>
        <p:spPr/>
        <p:txBody>
          <a:bodyPr/>
          <a:lstStyle/>
          <a:p>
            <a:fld id="{415BD86A-2434-4702-928A-56D0BDB7EE4B}" type="datetimeFigureOut">
              <a:rPr lang="en-US" smtClean="0"/>
              <a:t>7/19/2020</a:t>
            </a:fld>
            <a:endParaRPr lang="en-US"/>
          </a:p>
        </p:txBody>
      </p:sp>
      <p:sp>
        <p:nvSpPr>
          <p:cNvPr id="6" name="Footer Placeholder 5">
            <a:extLst>
              <a:ext uri="{FF2B5EF4-FFF2-40B4-BE49-F238E27FC236}">
                <a16:creationId xmlns:a16="http://schemas.microsoft.com/office/drawing/2014/main" id="{CB32BAF7-617A-45B3-A59E-A2C4AE20D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AFD5E-8A5C-43BD-99E1-D3F85FBA4C69}"/>
              </a:ext>
            </a:extLst>
          </p:cNvPr>
          <p:cNvSpPr>
            <a:spLocks noGrp="1"/>
          </p:cNvSpPr>
          <p:nvPr>
            <p:ph type="sldNum" sz="quarter" idx="12"/>
          </p:nvPr>
        </p:nvSpPr>
        <p:spPr/>
        <p:txBody>
          <a:bodyPr/>
          <a:lstStyle/>
          <a:p>
            <a:fld id="{6AA3E544-BF1C-4193-BB46-2C4F93515E42}" type="slidenum">
              <a:rPr lang="en-US" smtClean="0"/>
              <a:t>‹#›</a:t>
            </a:fld>
            <a:endParaRPr lang="en-US"/>
          </a:p>
        </p:txBody>
      </p:sp>
    </p:spTree>
    <p:extLst>
      <p:ext uri="{BB962C8B-B14F-4D97-AF65-F5344CB8AC3E}">
        <p14:creationId xmlns:p14="http://schemas.microsoft.com/office/powerpoint/2010/main" val="324414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1C0B1-AD62-4FD5-8184-2789DF1AB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E4D85-DE72-4B9F-A1BD-A86FB71F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9697F-7137-41ED-AC79-8F67BF037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BD86A-2434-4702-928A-56D0BDB7EE4B}" type="datetimeFigureOut">
              <a:rPr lang="en-US" smtClean="0"/>
              <a:t>7/19/2020</a:t>
            </a:fld>
            <a:endParaRPr lang="en-US"/>
          </a:p>
        </p:txBody>
      </p:sp>
      <p:sp>
        <p:nvSpPr>
          <p:cNvPr id="5" name="Footer Placeholder 4">
            <a:extLst>
              <a:ext uri="{FF2B5EF4-FFF2-40B4-BE49-F238E27FC236}">
                <a16:creationId xmlns:a16="http://schemas.microsoft.com/office/drawing/2014/main" id="{32A94AD7-9191-4911-AB56-7A826EAF7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07EF4-4042-4751-9D5E-973F93FE4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3E544-BF1C-4193-BB46-2C4F93515E42}" type="slidenum">
              <a:rPr lang="en-US" smtClean="0"/>
              <a:t>‹#›</a:t>
            </a:fld>
            <a:endParaRPr lang="en-US"/>
          </a:p>
        </p:txBody>
      </p:sp>
    </p:spTree>
    <p:extLst>
      <p:ext uri="{BB962C8B-B14F-4D97-AF65-F5344CB8AC3E}">
        <p14:creationId xmlns:p14="http://schemas.microsoft.com/office/powerpoint/2010/main" val="207695364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Oval 3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Arc 3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310DF8-B3D1-43CE-83B5-861C77939FDB}"/>
              </a:ext>
            </a:extLst>
          </p:cNvPr>
          <p:cNvSpPr>
            <a:spLocks noGrp="1"/>
          </p:cNvSpPr>
          <p:nvPr>
            <p:ph type="ctrTitle"/>
          </p:nvPr>
        </p:nvSpPr>
        <p:spPr>
          <a:xfrm>
            <a:off x="4038600" y="1939159"/>
            <a:ext cx="7644627" cy="2751086"/>
          </a:xfrm>
        </p:spPr>
        <p:txBody>
          <a:bodyPr>
            <a:normAutofit/>
          </a:bodyPr>
          <a:lstStyle/>
          <a:p>
            <a:pPr algn="r"/>
            <a:r>
              <a:rPr lang="en-US" b="1" dirty="0"/>
              <a:t>Battle of Cities</a:t>
            </a:r>
          </a:p>
        </p:txBody>
      </p:sp>
      <p:sp>
        <p:nvSpPr>
          <p:cNvPr id="3" name="Subtitle 2">
            <a:extLst>
              <a:ext uri="{FF2B5EF4-FFF2-40B4-BE49-F238E27FC236}">
                <a16:creationId xmlns:a16="http://schemas.microsoft.com/office/drawing/2014/main" id="{EFFAE9FF-56CB-4B21-A776-7A8BFB956FF1}"/>
              </a:ext>
            </a:extLst>
          </p:cNvPr>
          <p:cNvSpPr>
            <a:spLocks noGrp="1"/>
          </p:cNvSpPr>
          <p:nvPr>
            <p:ph type="subTitle" idx="1"/>
          </p:nvPr>
        </p:nvSpPr>
        <p:spPr>
          <a:xfrm>
            <a:off x="4038600" y="4782320"/>
            <a:ext cx="7644627" cy="1329443"/>
          </a:xfrm>
        </p:spPr>
        <p:txBody>
          <a:bodyPr>
            <a:normAutofit/>
          </a:bodyPr>
          <a:lstStyle/>
          <a:p>
            <a:pPr algn="r"/>
            <a:r>
              <a:rPr lang="en-US"/>
              <a:t>Finding suitable City for relocation</a:t>
            </a:r>
          </a:p>
        </p:txBody>
      </p:sp>
    </p:spTree>
    <p:extLst>
      <p:ext uri="{BB962C8B-B14F-4D97-AF65-F5344CB8AC3E}">
        <p14:creationId xmlns:p14="http://schemas.microsoft.com/office/powerpoint/2010/main" val="328212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D8BBB-700A-400D-96CF-710B4FC99FAD}"/>
              </a:ext>
            </a:extLst>
          </p:cNvPr>
          <p:cNvSpPr>
            <a:spLocks noGrp="1"/>
          </p:cNvSpPr>
          <p:nvPr>
            <p:ph type="title"/>
          </p:nvPr>
        </p:nvSpPr>
        <p:spPr>
          <a:xfrm>
            <a:off x="838200" y="2624479"/>
            <a:ext cx="5558489" cy="1325563"/>
          </a:xfrm>
        </p:spPr>
        <p:txBody>
          <a:bodyPr>
            <a:normAutofit/>
          </a:bodyPr>
          <a:lstStyle/>
          <a:p>
            <a:r>
              <a:rPr lang="en-US" b="1" dirty="0"/>
              <a:t>Thank</a:t>
            </a:r>
            <a:r>
              <a:rPr lang="en-US" dirty="0"/>
              <a:t> </a:t>
            </a:r>
            <a:r>
              <a:rPr lang="en-US" b="1" dirty="0"/>
              <a:t>you</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95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AAC19-D70E-4539-9ACC-F6267D94D82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Problem Statement</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75553D-25AE-4596-8BB6-966408A9A719}"/>
              </a:ext>
            </a:extLst>
          </p:cNvPr>
          <p:cNvSpPr>
            <a:spLocks noGrp="1"/>
          </p:cNvSpPr>
          <p:nvPr>
            <p:ph idx="1"/>
          </p:nvPr>
        </p:nvSpPr>
        <p:spPr>
          <a:xfrm>
            <a:off x="4447308" y="591344"/>
            <a:ext cx="6906491" cy="5585619"/>
          </a:xfrm>
        </p:spPr>
        <p:txBody>
          <a:bodyPr anchor="ctr">
            <a:normAutofit/>
          </a:bodyPr>
          <a:lstStyle/>
          <a:p>
            <a:r>
              <a:rPr lang="en-US" dirty="0"/>
              <a:t>The culture, language and cuisine significantly varies across India. Employees in India hop jobs and move across cities very frequently. The major problem people face in doing so is to find a neighborhood which is similar to what they were used to. If someone has an option to chose among cities to move, it is important to identify which city would provide more favorable locality.</a:t>
            </a:r>
          </a:p>
          <a:p>
            <a:endParaRPr lang="en-US" dirty="0"/>
          </a:p>
        </p:txBody>
      </p:sp>
    </p:spTree>
    <p:extLst>
      <p:ext uri="{BB962C8B-B14F-4D97-AF65-F5344CB8AC3E}">
        <p14:creationId xmlns:p14="http://schemas.microsoft.com/office/powerpoint/2010/main" val="348899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8FFD7-130D-4E1B-A064-000EEEA40EA6}"/>
              </a:ext>
            </a:extLst>
          </p:cNvPr>
          <p:cNvSpPr>
            <a:spLocks noGrp="1"/>
          </p:cNvSpPr>
          <p:nvPr>
            <p:ph type="title"/>
          </p:nvPr>
        </p:nvSpPr>
        <p:spPr>
          <a:xfrm>
            <a:off x="686834" y="1153572"/>
            <a:ext cx="3200400" cy="4461163"/>
          </a:xfrm>
        </p:spPr>
        <p:txBody>
          <a:bodyPr>
            <a:normAutofit/>
          </a:bodyPr>
          <a:lstStyle/>
          <a:p>
            <a:r>
              <a:rPr lang="en-US" sz="4800" b="1" dirty="0">
                <a:solidFill>
                  <a:srgbClr val="FFFFFF"/>
                </a:solidFill>
              </a:rPr>
              <a:t>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8586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2EF470-538E-464C-919F-A67749864BEB}"/>
              </a:ext>
            </a:extLst>
          </p:cNvPr>
          <p:cNvSpPr>
            <a:spLocks noGrp="1"/>
          </p:cNvSpPr>
          <p:nvPr>
            <p:ph type="title"/>
          </p:nvPr>
        </p:nvSpPr>
        <p:spPr>
          <a:xfrm>
            <a:off x="838200" y="365125"/>
            <a:ext cx="10515600" cy="1325563"/>
          </a:xfrm>
        </p:spPr>
        <p:txBody>
          <a:bodyPr>
            <a:normAutofit/>
          </a:bodyPr>
          <a:lstStyle/>
          <a:p>
            <a:r>
              <a:rPr lang="en-US" dirty="0"/>
              <a:t>Major cities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BE22B680-56C5-4CBC-9D0C-FA5D06DAFBF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8449" y="1805960"/>
            <a:ext cx="4995312" cy="4351338"/>
          </a:xfrm>
          <a:prstGeom prst="rect">
            <a:avLst/>
          </a:prstGeom>
          <a:noFill/>
          <a:ln>
            <a:noFill/>
          </a:ln>
        </p:spPr>
      </p:pic>
      <p:pic>
        <p:nvPicPr>
          <p:cNvPr id="9" name="Picture 8">
            <a:extLst>
              <a:ext uri="{FF2B5EF4-FFF2-40B4-BE49-F238E27FC236}">
                <a16:creationId xmlns:a16="http://schemas.microsoft.com/office/drawing/2014/main" id="{2FBBE3FA-3069-49B4-A20A-B9BE405442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5421" y="1805960"/>
            <a:ext cx="5246370" cy="2903220"/>
          </a:xfrm>
          <a:prstGeom prst="rect">
            <a:avLst/>
          </a:prstGeom>
          <a:noFill/>
          <a:ln>
            <a:noFill/>
          </a:ln>
        </p:spPr>
      </p:pic>
      <p:sp>
        <p:nvSpPr>
          <p:cNvPr id="4" name="TextBox 3">
            <a:extLst>
              <a:ext uri="{FF2B5EF4-FFF2-40B4-BE49-F238E27FC236}">
                <a16:creationId xmlns:a16="http://schemas.microsoft.com/office/drawing/2014/main" id="{F5388463-801F-4E01-A7B9-7C45CE96F845}"/>
              </a:ext>
            </a:extLst>
          </p:cNvPr>
          <p:cNvSpPr txBox="1"/>
          <p:nvPr/>
        </p:nvSpPr>
        <p:spPr>
          <a:xfrm>
            <a:off x="1681316" y="4955458"/>
            <a:ext cx="3818894" cy="646331"/>
          </a:xfrm>
          <a:prstGeom prst="rect">
            <a:avLst/>
          </a:prstGeom>
          <a:noFill/>
        </p:spPr>
        <p:txBody>
          <a:bodyPr wrap="square" rtlCol="0">
            <a:spAutoFit/>
          </a:bodyPr>
          <a:lstStyle/>
          <a:p>
            <a:r>
              <a:rPr lang="en-US" dirty="0"/>
              <a:t>Sample neighborhood data for major cities</a:t>
            </a:r>
          </a:p>
        </p:txBody>
      </p:sp>
      <p:sp>
        <p:nvSpPr>
          <p:cNvPr id="5" name="TextBox 4">
            <a:extLst>
              <a:ext uri="{FF2B5EF4-FFF2-40B4-BE49-F238E27FC236}">
                <a16:creationId xmlns:a16="http://schemas.microsoft.com/office/drawing/2014/main" id="{9FF290E2-B707-49FC-AEDB-AECFD265D8B8}"/>
              </a:ext>
            </a:extLst>
          </p:cNvPr>
          <p:cNvSpPr txBox="1"/>
          <p:nvPr/>
        </p:nvSpPr>
        <p:spPr>
          <a:xfrm>
            <a:off x="6612830" y="4070304"/>
            <a:ext cx="914400" cy="307777"/>
          </a:xfrm>
          <a:prstGeom prst="rect">
            <a:avLst/>
          </a:prstGeom>
          <a:solidFill>
            <a:schemeClr val="bg1"/>
          </a:solidFill>
        </p:spPr>
        <p:txBody>
          <a:bodyPr wrap="square" rtlCol="0">
            <a:spAutoFit/>
          </a:bodyPr>
          <a:lstStyle/>
          <a:p>
            <a:pPr algn="ctr"/>
            <a:r>
              <a:rPr lang="en-US" sz="1400" b="1" dirty="0"/>
              <a:t>Mumbai</a:t>
            </a:r>
          </a:p>
        </p:txBody>
      </p:sp>
      <p:sp>
        <p:nvSpPr>
          <p:cNvPr id="11" name="TextBox 10">
            <a:extLst>
              <a:ext uri="{FF2B5EF4-FFF2-40B4-BE49-F238E27FC236}">
                <a16:creationId xmlns:a16="http://schemas.microsoft.com/office/drawing/2014/main" id="{3037E957-51BE-43E0-B624-D1AFDE243F8F}"/>
              </a:ext>
            </a:extLst>
          </p:cNvPr>
          <p:cNvSpPr txBox="1"/>
          <p:nvPr/>
        </p:nvSpPr>
        <p:spPr>
          <a:xfrm>
            <a:off x="7364998" y="2871137"/>
            <a:ext cx="914400" cy="307777"/>
          </a:xfrm>
          <a:prstGeom prst="rect">
            <a:avLst/>
          </a:prstGeom>
          <a:solidFill>
            <a:schemeClr val="bg1"/>
          </a:solidFill>
        </p:spPr>
        <p:txBody>
          <a:bodyPr wrap="square" rtlCol="0">
            <a:spAutoFit/>
          </a:bodyPr>
          <a:lstStyle/>
          <a:p>
            <a:pPr algn="ctr"/>
            <a:r>
              <a:rPr lang="en-US" sz="1400" b="1" dirty="0"/>
              <a:t>Delhi</a:t>
            </a:r>
          </a:p>
        </p:txBody>
      </p:sp>
      <p:sp>
        <p:nvSpPr>
          <p:cNvPr id="13" name="TextBox 12">
            <a:extLst>
              <a:ext uri="{FF2B5EF4-FFF2-40B4-BE49-F238E27FC236}">
                <a16:creationId xmlns:a16="http://schemas.microsoft.com/office/drawing/2014/main" id="{131F2EDD-D0A5-4EF5-874E-F95BBD975E95}"/>
              </a:ext>
            </a:extLst>
          </p:cNvPr>
          <p:cNvSpPr txBox="1"/>
          <p:nvPr/>
        </p:nvSpPr>
        <p:spPr>
          <a:xfrm>
            <a:off x="8495707" y="5441904"/>
            <a:ext cx="914400" cy="307777"/>
          </a:xfrm>
          <a:prstGeom prst="rect">
            <a:avLst/>
          </a:prstGeom>
          <a:solidFill>
            <a:schemeClr val="bg1"/>
          </a:solidFill>
        </p:spPr>
        <p:txBody>
          <a:bodyPr wrap="square" rtlCol="0">
            <a:spAutoFit/>
          </a:bodyPr>
          <a:lstStyle/>
          <a:p>
            <a:pPr algn="ctr"/>
            <a:r>
              <a:rPr lang="en-US" sz="1400" b="1" dirty="0"/>
              <a:t>Chennai</a:t>
            </a:r>
          </a:p>
        </p:txBody>
      </p:sp>
      <p:sp>
        <p:nvSpPr>
          <p:cNvPr id="14" name="TextBox 13">
            <a:extLst>
              <a:ext uri="{FF2B5EF4-FFF2-40B4-BE49-F238E27FC236}">
                <a16:creationId xmlns:a16="http://schemas.microsoft.com/office/drawing/2014/main" id="{EF05D59F-F3E7-427B-AF3D-F4CD1A8C097E}"/>
              </a:ext>
            </a:extLst>
          </p:cNvPr>
          <p:cNvSpPr txBox="1"/>
          <p:nvPr/>
        </p:nvSpPr>
        <p:spPr>
          <a:xfrm>
            <a:off x="6786401" y="5441904"/>
            <a:ext cx="955698" cy="307777"/>
          </a:xfrm>
          <a:prstGeom prst="rect">
            <a:avLst/>
          </a:prstGeom>
          <a:solidFill>
            <a:schemeClr val="bg1"/>
          </a:solidFill>
        </p:spPr>
        <p:txBody>
          <a:bodyPr wrap="square" rtlCol="0">
            <a:spAutoFit/>
          </a:bodyPr>
          <a:lstStyle/>
          <a:p>
            <a:pPr algn="ctr"/>
            <a:r>
              <a:rPr lang="en-US" sz="1400" b="1" dirty="0"/>
              <a:t>Bangalore</a:t>
            </a:r>
          </a:p>
        </p:txBody>
      </p:sp>
      <p:sp>
        <p:nvSpPr>
          <p:cNvPr id="15" name="TextBox 14">
            <a:extLst>
              <a:ext uri="{FF2B5EF4-FFF2-40B4-BE49-F238E27FC236}">
                <a16:creationId xmlns:a16="http://schemas.microsoft.com/office/drawing/2014/main" id="{CB7B7567-2E6B-4141-9497-9B1538960896}"/>
              </a:ext>
            </a:extLst>
          </p:cNvPr>
          <p:cNvSpPr txBox="1"/>
          <p:nvPr/>
        </p:nvSpPr>
        <p:spPr>
          <a:xfrm>
            <a:off x="9294295" y="3981629"/>
            <a:ext cx="914400" cy="307777"/>
          </a:xfrm>
          <a:prstGeom prst="rect">
            <a:avLst/>
          </a:prstGeom>
          <a:solidFill>
            <a:schemeClr val="bg1"/>
          </a:solidFill>
        </p:spPr>
        <p:txBody>
          <a:bodyPr wrap="square" rtlCol="0">
            <a:spAutoFit/>
          </a:bodyPr>
          <a:lstStyle/>
          <a:p>
            <a:pPr algn="ctr"/>
            <a:r>
              <a:rPr lang="en-US" sz="1400" b="1" dirty="0"/>
              <a:t>Kolkata</a:t>
            </a:r>
          </a:p>
        </p:txBody>
      </p:sp>
      <p:sp>
        <p:nvSpPr>
          <p:cNvPr id="16" name="TextBox 15">
            <a:extLst>
              <a:ext uri="{FF2B5EF4-FFF2-40B4-BE49-F238E27FC236}">
                <a16:creationId xmlns:a16="http://schemas.microsoft.com/office/drawing/2014/main" id="{571011F4-C5B1-4510-894F-CC33F38A05A8}"/>
              </a:ext>
            </a:extLst>
          </p:cNvPr>
          <p:cNvSpPr txBox="1"/>
          <p:nvPr/>
        </p:nvSpPr>
        <p:spPr>
          <a:xfrm>
            <a:off x="8181075" y="4647681"/>
            <a:ext cx="1090744" cy="307777"/>
          </a:xfrm>
          <a:prstGeom prst="rect">
            <a:avLst/>
          </a:prstGeom>
          <a:solidFill>
            <a:schemeClr val="bg1"/>
          </a:solidFill>
        </p:spPr>
        <p:txBody>
          <a:bodyPr wrap="square" rtlCol="0">
            <a:spAutoFit/>
          </a:bodyPr>
          <a:lstStyle/>
          <a:p>
            <a:pPr algn="ctr"/>
            <a:r>
              <a:rPr lang="en-US" sz="1400" b="1" dirty="0"/>
              <a:t>Hyderabad</a:t>
            </a:r>
          </a:p>
        </p:txBody>
      </p:sp>
    </p:spTree>
    <p:extLst>
      <p:ext uri="{BB962C8B-B14F-4D97-AF65-F5344CB8AC3E}">
        <p14:creationId xmlns:p14="http://schemas.microsoft.com/office/powerpoint/2010/main" val="235862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B8FFD7-130D-4E1B-A064-000EEEA40EA6}"/>
              </a:ext>
            </a:extLst>
          </p:cNvPr>
          <p:cNvSpPr>
            <a:spLocks noGrp="1"/>
          </p:cNvSpPr>
          <p:nvPr>
            <p:ph type="title"/>
          </p:nvPr>
        </p:nvSpPr>
        <p:spPr>
          <a:xfrm>
            <a:off x="686834" y="1153572"/>
            <a:ext cx="3200400" cy="4461163"/>
          </a:xfrm>
        </p:spPr>
        <p:txBody>
          <a:bodyPr>
            <a:normAutofit/>
          </a:bodyPr>
          <a:lstStyle/>
          <a:p>
            <a:r>
              <a:rPr lang="en-US" sz="4800" b="1" dirty="0">
                <a:solidFill>
                  <a:srgbClr val="FFFFFF"/>
                </a:solidFill>
              </a:rPr>
              <a:t>Clustering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55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E35282-5F93-44CE-94C2-1D08EBE7031F}"/>
              </a:ext>
            </a:extLst>
          </p:cNvPr>
          <p:cNvSpPr>
            <a:spLocks noGrp="1"/>
          </p:cNvSpPr>
          <p:nvPr>
            <p:ph type="title"/>
          </p:nvPr>
        </p:nvSpPr>
        <p:spPr>
          <a:xfrm>
            <a:off x="838200" y="365125"/>
            <a:ext cx="10515600" cy="1325563"/>
          </a:xfrm>
        </p:spPr>
        <p:txBody>
          <a:bodyPr>
            <a:normAutofit/>
          </a:bodyPr>
          <a:lstStyle/>
          <a:p>
            <a:r>
              <a:rPr lang="en-US" dirty="0"/>
              <a:t>Optimal number of clusters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475F16B7-253E-413F-AF39-0D145972F70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7648" y="1557708"/>
            <a:ext cx="3894157" cy="2667231"/>
          </a:xfrm>
          <a:prstGeom prst="rect">
            <a:avLst/>
          </a:prstGeom>
          <a:noFill/>
          <a:ln>
            <a:noFill/>
          </a:ln>
        </p:spPr>
      </p:pic>
      <p:pic>
        <p:nvPicPr>
          <p:cNvPr id="9" name="Picture 8">
            <a:extLst>
              <a:ext uri="{FF2B5EF4-FFF2-40B4-BE49-F238E27FC236}">
                <a16:creationId xmlns:a16="http://schemas.microsoft.com/office/drawing/2014/main" id="{BB3D65D2-3D86-42CD-88EE-58039637CE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82073" y="1607112"/>
            <a:ext cx="3894156" cy="2667231"/>
          </a:xfrm>
          <a:prstGeom prst="rect">
            <a:avLst/>
          </a:prstGeom>
          <a:noFill/>
          <a:ln>
            <a:noFill/>
          </a:ln>
        </p:spPr>
      </p:pic>
      <p:sp>
        <p:nvSpPr>
          <p:cNvPr id="4" name="TextBox 3">
            <a:extLst>
              <a:ext uri="{FF2B5EF4-FFF2-40B4-BE49-F238E27FC236}">
                <a16:creationId xmlns:a16="http://schemas.microsoft.com/office/drawing/2014/main" id="{97949FA1-FECA-49C8-869B-2BE2A466A451}"/>
              </a:ext>
            </a:extLst>
          </p:cNvPr>
          <p:cNvSpPr txBox="1"/>
          <p:nvPr/>
        </p:nvSpPr>
        <p:spPr>
          <a:xfrm>
            <a:off x="2265443" y="4224939"/>
            <a:ext cx="2143432" cy="369332"/>
          </a:xfrm>
          <a:prstGeom prst="rect">
            <a:avLst/>
          </a:prstGeom>
          <a:noFill/>
        </p:spPr>
        <p:txBody>
          <a:bodyPr wrap="square" rtlCol="0">
            <a:spAutoFit/>
          </a:bodyPr>
          <a:lstStyle/>
          <a:p>
            <a:pPr algn="ctr"/>
            <a:r>
              <a:rPr lang="en-US" dirty="0"/>
              <a:t>Distortion method</a:t>
            </a:r>
          </a:p>
        </p:txBody>
      </p:sp>
      <p:sp>
        <p:nvSpPr>
          <p:cNvPr id="11" name="TextBox 10">
            <a:extLst>
              <a:ext uri="{FF2B5EF4-FFF2-40B4-BE49-F238E27FC236}">
                <a16:creationId xmlns:a16="http://schemas.microsoft.com/office/drawing/2014/main" id="{D77E12F8-A9E7-475A-82EF-CC661E5AF65F}"/>
              </a:ext>
            </a:extLst>
          </p:cNvPr>
          <p:cNvSpPr txBox="1"/>
          <p:nvPr/>
        </p:nvSpPr>
        <p:spPr>
          <a:xfrm>
            <a:off x="7757435" y="4224939"/>
            <a:ext cx="2143432" cy="369332"/>
          </a:xfrm>
          <a:prstGeom prst="rect">
            <a:avLst/>
          </a:prstGeom>
          <a:noFill/>
        </p:spPr>
        <p:txBody>
          <a:bodyPr wrap="square" rtlCol="0">
            <a:spAutoFit/>
          </a:bodyPr>
          <a:lstStyle/>
          <a:p>
            <a:pPr algn="ctr"/>
            <a:r>
              <a:rPr lang="en-US" dirty="0"/>
              <a:t>Inertia method</a:t>
            </a:r>
          </a:p>
        </p:txBody>
      </p:sp>
      <p:sp>
        <p:nvSpPr>
          <p:cNvPr id="5" name="TextBox 4">
            <a:extLst>
              <a:ext uri="{FF2B5EF4-FFF2-40B4-BE49-F238E27FC236}">
                <a16:creationId xmlns:a16="http://schemas.microsoft.com/office/drawing/2014/main" id="{81DA863D-1682-4D6A-9BCE-2EB6987806E8}"/>
              </a:ext>
            </a:extLst>
          </p:cNvPr>
          <p:cNvSpPr txBox="1"/>
          <p:nvPr/>
        </p:nvSpPr>
        <p:spPr>
          <a:xfrm>
            <a:off x="1592318" y="4962769"/>
            <a:ext cx="5289755" cy="369332"/>
          </a:xfrm>
          <a:prstGeom prst="rect">
            <a:avLst/>
          </a:prstGeom>
          <a:noFill/>
        </p:spPr>
        <p:txBody>
          <a:bodyPr wrap="square" rtlCol="0">
            <a:spAutoFit/>
          </a:bodyPr>
          <a:lstStyle/>
          <a:p>
            <a:r>
              <a:rPr lang="en-US" dirty="0"/>
              <a:t>K value of 10 and 15 appear to suggest slight elbow </a:t>
            </a:r>
          </a:p>
        </p:txBody>
      </p:sp>
    </p:spTree>
    <p:extLst>
      <p:ext uri="{BB962C8B-B14F-4D97-AF65-F5344CB8AC3E}">
        <p14:creationId xmlns:p14="http://schemas.microsoft.com/office/powerpoint/2010/main" val="169514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F470-538E-464C-919F-A67749864BE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Major cities</a:t>
            </a:r>
          </a:p>
        </p:txBody>
      </p:sp>
      <p:pic>
        <p:nvPicPr>
          <p:cNvPr id="20" name="Picture 19">
            <a:extLst>
              <a:ext uri="{FF2B5EF4-FFF2-40B4-BE49-F238E27FC236}">
                <a16:creationId xmlns:a16="http://schemas.microsoft.com/office/drawing/2014/main" id="{F40166AE-328D-43C4-A515-9CE3848DC46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78068" y="1120090"/>
            <a:ext cx="3433324" cy="2308910"/>
          </a:xfrm>
          <a:prstGeom prst="rect">
            <a:avLst/>
          </a:prstGeom>
          <a:noFill/>
        </p:spPr>
      </p:pic>
      <p:cxnSp>
        <p:nvCxnSpPr>
          <p:cNvPr id="30" name="Straight Connector 2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759F8839-DBCA-4D02-A671-2C1D3D2B82E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384042" y="889702"/>
            <a:ext cx="3423916" cy="2953127"/>
          </a:xfrm>
          <a:prstGeom prst="rect">
            <a:avLst/>
          </a:prstGeom>
          <a:noFill/>
        </p:spPr>
      </p:pic>
      <p:cxnSp>
        <p:nvCxnSpPr>
          <p:cNvPr id="32" name="Straight Connector 3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209DB909-253F-45E0-BC53-B5F6D95664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1407" y="1119308"/>
            <a:ext cx="3412525" cy="2522118"/>
          </a:xfrm>
          <a:prstGeom prst="rect">
            <a:avLst/>
          </a:prstGeom>
          <a:noFill/>
          <a:ln>
            <a:noFill/>
          </a:ln>
        </p:spPr>
      </p:pic>
      <p:sp>
        <p:nvSpPr>
          <p:cNvPr id="29" name="TextBox 28">
            <a:extLst>
              <a:ext uri="{FF2B5EF4-FFF2-40B4-BE49-F238E27FC236}">
                <a16:creationId xmlns:a16="http://schemas.microsoft.com/office/drawing/2014/main" id="{DB642C47-AE28-4514-9722-CE4DAF8DD654}"/>
              </a:ext>
            </a:extLst>
          </p:cNvPr>
          <p:cNvSpPr txBox="1"/>
          <p:nvPr/>
        </p:nvSpPr>
        <p:spPr>
          <a:xfrm>
            <a:off x="1495140" y="3516581"/>
            <a:ext cx="914400" cy="307777"/>
          </a:xfrm>
          <a:prstGeom prst="rect">
            <a:avLst/>
          </a:prstGeom>
          <a:solidFill>
            <a:schemeClr val="bg1"/>
          </a:solidFill>
        </p:spPr>
        <p:txBody>
          <a:bodyPr wrap="square" rtlCol="0">
            <a:spAutoFit/>
          </a:bodyPr>
          <a:lstStyle/>
          <a:p>
            <a:pPr algn="ctr"/>
            <a:r>
              <a:rPr lang="en-US" sz="1400" b="1" dirty="0"/>
              <a:t>Delhi</a:t>
            </a:r>
          </a:p>
        </p:txBody>
      </p:sp>
      <p:sp>
        <p:nvSpPr>
          <p:cNvPr id="31" name="TextBox 30">
            <a:extLst>
              <a:ext uri="{FF2B5EF4-FFF2-40B4-BE49-F238E27FC236}">
                <a16:creationId xmlns:a16="http://schemas.microsoft.com/office/drawing/2014/main" id="{1E1C807E-A458-44A9-8683-CBD31598334C}"/>
              </a:ext>
            </a:extLst>
          </p:cNvPr>
          <p:cNvSpPr txBox="1"/>
          <p:nvPr/>
        </p:nvSpPr>
        <p:spPr>
          <a:xfrm>
            <a:off x="5652345" y="3904606"/>
            <a:ext cx="914400" cy="307777"/>
          </a:xfrm>
          <a:prstGeom prst="rect">
            <a:avLst/>
          </a:prstGeom>
          <a:solidFill>
            <a:schemeClr val="bg1"/>
          </a:solidFill>
        </p:spPr>
        <p:txBody>
          <a:bodyPr wrap="square" rtlCol="0">
            <a:spAutoFit/>
          </a:bodyPr>
          <a:lstStyle/>
          <a:p>
            <a:pPr algn="ctr"/>
            <a:r>
              <a:rPr lang="en-US" sz="1400" b="1" dirty="0"/>
              <a:t>Mumbai</a:t>
            </a:r>
          </a:p>
        </p:txBody>
      </p:sp>
      <p:sp>
        <p:nvSpPr>
          <p:cNvPr id="33" name="TextBox 32">
            <a:extLst>
              <a:ext uri="{FF2B5EF4-FFF2-40B4-BE49-F238E27FC236}">
                <a16:creationId xmlns:a16="http://schemas.microsoft.com/office/drawing/2014/main" id="{30C8ED3E-A548-4F76-A07C-403F334FD6AB}"/>
              </a:ext>
            </a:extLst>
          </p:cNvPr>
          <p:cNvSpPr txBox="1"/>
          <p:nvPr/>
        </p:nvSpPr>
        <p:spPr>
          <a:xfrm>
            <a:off x="9735088" y="3776522"/>
            <a:ext cx="914400" cy="523220"/>
          </a:xfrm>
          <a:prstGeom prst="rect">
            <a:avLst/>
          </a:prstGeom>
          <a:solidFill>
            <a:schemeClr val="bg1"/>
          </a:solidFill>
        </p:spPr>
        <p:txBody>
          <a:bodyPr wrap="square" rtlCol="0">
            <a:spAutoFit/>
          </a:bodyPr>
          <a:lstStyle/>
          <a:p>
            <a:pPr algn="ctr"/>
            <a:r>
              <a:rPr lang="en-US" sz="1400" b="1" dirty="0"/>
              <a:t>Bangalore</a:t>
            </a:r>
          </a:p>
        </p:txBody>
      </p:sp>
      <p:sp>
        <p:nvSpPr>
          <p:cNvPr id="22" name="TextBox 21">
            <a:extLst>
              <a:ext uri="{FF2B5EF4-FFF2-40B4-BE49-F238E27FC236}">
                <a16:creationId xmlns:a16="http://schemas.microsoft.com/office/drawing/2014/main" id="{8547EB0E-9E49-4C86-95CC-7D11A5B1EAEE}"/>
              </a:ext>
            </a:extLst>
          </p:cNvPr>
          <p:cNvSpPr txBox="1"/>
          <p:nvPr/>
        </p:nvSpPr>
        <p:spPr>
          <a:xfrm>
            <a:off x="527538" y="4186310"/>
            <a:ext cx="11139845" cy="369332"/>
          </a:xfrm>
          <a:prstGeom prst="rect">
            <a:avLst/>
          </a:prstGeom>
          <a:noFill/>
        </p:spPr>
        <p:txBody>
          <a:bodyPr wrap="square" rtlCol="0">
            <a:spAutoFit/>
          </a:bodyPr>
          <a:lstStyle/>
          <a:p>
            <a:pPr algn="ctr"/>
            <a:r>
              <a:rPr lang="en-US" dirty="0"/>
              <a:t>Observation: Cluster 1 (purple) is not a major in Delhi</a:t>
            </a:r>
          </a:p>
        </p:txBody>
      </p:sp>
    </p:spTree>
    <p:extLst>
      <p:ext uri="{BB962C8B-B14F-4D97-AF65-F5344CB8AC3E}">
        <p14:creationId xmlns:p14="http://schemas.microsoft.com/office/powerpoint/2010/main" val="276730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B8FFD7-130D-4E1B-A064-000EEEA40EA6}"/>
              </a:ext>
            </a:extLst>
          </p:cNvPr>
          <p:cNvSpPr>
            <a:spLocks noGrp="1"/>
          </p:cNvSpPr>
          <p:nvPr>
            <p:ph type="title"/>
          </p:nvPr>
        </p:nvSpPr>
        <p:spPr>
          <a:xfrm>
            <a:off x="686834" y="1153572"/>
            <a:ext cx="3200400" cy="4461163"/>
          </a:xfrm>
        </p:spPr>
        <p:txBody>
          <a:bodyPr>
            <a:normAutofit/>
          </a:bodyPr>
          <a:lstStyle/>
          <a:p>
            <a:r>
              <a:rPr lang="en-US" sz="4800" b="1" dirty="0">
                <a:solidFill>
                  <a:srgbClr val="FFFFFF"/>
                </a:solidFill>
              </a:rPr>
              <a:t>Results &amp; 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95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5D25C2-2B2A-4665-A397-522B37F9C7C3}"/>
              </a:ext>
            </a:extLst>
          </p:cNvPr>
          <p:cNvSpPr>
            <a:spLocks noGrp="1"/>
          </p:cNvSpPr>
          <p:nvPr>
            <p:ph type="title"/>
          </p:nvPr>
        </p:nvSpPr>
        <p:spPr>
          <a:xfrm>
            <a:off x="838200" y="365125"/>
            <a:ext cx="10515600" cy="1325563"/>
          </a:xfrm>
        </p:spPr>
        <p:txBody>
          <a:bodyPr>
            <a:normAutofit/>
          </a:bodyPr>
          <a:lstStyle/>
          <a:p>
            <a:r>
              <a:rPr lang="en-US" dirty="0"/>
              <a:t>Case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C0401B4E-7CD6-4E95-8F53-D52F328C5D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5496" y="1836420"/>
            <a:ext cx="1531374" cy="2037490"/>
          </a:xfrm>
          <a:prstGeom prst="rect">
            <a:avLst/>
          </a:prstGeom>
          <a:noFill/>
          <a:ln>
            <a:noFill/>
          </a:ln>
        </p:spPr>
      </p:pic>
      <p:pic>
        <p:nvPicPr>
          <p:cNvPr id="9" name="Picture 8">
            <a:extLst>
              <a:ext uri="{FF2B5EF4-FFF2-40B4-BE49-F238E27FC236}">
                <a16:creationId xmlns:a16="http://schemas.microsoft.com/office/drawing/2014/main" id="{B4015302-0F85-49BB-A6A9-DC9D2A4ADA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30291" y="1926130"/>
            <a:ext cx="1598793" cy="2047239"/>
          </a:xfrm>
          <a:prstGeom prst="rect">
            <a:avLst/>
          </a:prstGeom>
          <a:noFill/>
          <a:ln>
            <a:noFill/>
          </a:ln>
        </p:spPr>
      </p:pic>
      <p:pic>
        <p:nvPicPr>
          <p:cNvPr id="11" name="Picture 10">
            <a:extLst>
              <a:ext uri="{FF2B5EF4-FFF2-40B4-BE49-F238E27FC236}">
                <a16:creationId xmlns:a16="http://schemas.microsoft.com/office/drawing/2014/main" id="{CE6EDBEE-4DF9-4F80-BB91-E6F3C98F21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084531" y="1828130"/>
            <a:ext cx="1373147" cy="2797031"/>
          </a:xfrm>
          <a:prstGeom prst="rect">
            <a:avLst/>
          </a:prstGeom>
          <a:noFill/>
          <a:ln>
            <a:noFill/>
          </a:ln>
        </p:spPr>
      </p:pic>
      <p:sp>
        <p:nvSpPr>
          <p:cNvPr id="4" name="Rectangle 3">
            <a:extLst>
              <a:ext uri="{FF2B5EF4-FFF2-40B4-BE49-F238E27FC236}">
                <a16:creationId xmlns:a16="http://schemas.microsoft.com/office/drawing/2014/main" id="{70A25681-0B96-4506-A440-193ADB375E3B}"/>
              </a:ext>
            </a:extLst>
          </p:cNvPr>
          <p:cNvSpPr/>
          <p:nvPr/>
        </p:nvSpPr>
        <p:spPr>
          <a:xfrm>
            <a:off x="1140543" y="4931870"/>
            <a:ext cx="10353368" cy="871008"/>
          </a:xfrm>
          <a:prstGeom prst="rect">
            <a:avLst/>
          </a:prstGeom>
        </p:spPr>
        <p:txBody>
          <a:bodyPr wrap="square">
            <a:spAutoFit/>
          </a:bodyPr>
          <a:lstStyle/>
          <a:p>
            <a:pPr>
              <a:lnSpc>
                <a:spcPct val="107000"/>
              </a:lnSpc>
              <a:spcAft>
                <a:spcPts val="800"/>
              </a:spcAft>
            </a:pPr>
            <a:r>
              <a:rPr lang="en-US" sz="1600" dirty="0">
                <a:ea typeface="DengXian" panose="02010600030101010101" pitchFamily="2" charset="-122"/>
                <a:cs typeface="Times New Roman" panose="02020603050405020304" pitchFamily="18" charset="0"/>
              </a:rPr>
              <a:t>To conclude the results from this study, consider a case where a person from Bangalore has to move to either Delhi or Mumbai. He/She can select a favorable location based on the cluster that he/she is currently located. If the current cluster is 4, either both Delhi and Mumbai seems favorable, but, if current cluster is 1, Mumbai would be the preferred option.</a:t>
            </a:r>
            <a:endParaRPr lang="en-US" sz="1400" dirty="0">
              <a:effectLst/>
              <a:ea typeface="DengXia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EFD7678A-E490-4BC6-AA22-631A7EE3A60F}"/>
              </a:ext>
            </a:extLst>
          </p:cNvPr>
          <p:cNvSpPr txBox="1"/>
          <p:nvPr/>
        </p:nvSpPr>
        <p:spPr>
          <a:xfrm>
            <a:off x="1665496" y="3997112"/>
            <a:ext cx="1531374" cy="369332"/>
          </a:xfrm>
          <a:prstGeom prst="rect">
            <a:avLst/>
          </a:prstGeom>
          <a:noFill/>
        </p:spPr>
        <p:txBody>
          <a:bodyPr wrap="square" rtlCol="0">
            <a:spAutoFit/>
          </a:bodyPr>
          <a:lstStyle/>
          <a:p>
            <a:pPr algn="ctr"/>
            <a:r>
              <a:rPr lang="en-US" dirty="0"/>
              <a:t>Delhi</a:t>
            </a:r>
          </a:p>
        </p:txBody>
      </p:sp>
      <p:sp>
        <p:nvSpPr>
          <p:cNvPr id="13" name="TextBox 12">
            <a:extLst>
              <a:ext uri="{FF2B5EF4-FFF2-40B4-BE49-F238E27FC236}">
                <a16:creationId xmlns:a16="http://schemas.microsoft.com/office/drawing/2014/main" id="{33F084AF-4A27-4495-80C4-10EE629F9FB3}"/>
              </a:ext>
            </a:extLst>
          </p:cNvPr>
          <p:cNvSpPr txBox="1"/>
          <p:nvPr/>
        </p:nvSpPr>
        <p:spPr>
          <a:xfrm>
            <a:off x="5097710" y="3997112"/>
            <a:ext cx="1531374" cy="369332"/>
          </a:xfrm>
          <a:prstGeom prst="rect">
            <a:avLst/>
          </a:prstGeom>
          <a:noFill/>
        </p:spPr>
        <p:txBody>
          <a:bodyPr wrap="square" rtlCol="0">
            <a:spAutoFit/>
          </a:bodyPr>
          <a:lstStyle/>
          <a:p>
            <a:pPr algn="ctr"/>
            <a:r>
              <a:rPr lang="en-US" dirty="0"/>
              <a:t>Mumbai</a:t>
            </a:r>
          </a:p>
        </p:txBody>
      </p:sp>
      <p:sp>
        <p:nvSpPr>
          <p:cNvPr id="14" name="TextBox 13">
            <a:extLst>
              <a:ext uri="{FF2B5EF4-FFF2-40B4-BE49-F238E27FC236}">
                <a16:creationId xmlns:a16="http://schemas.microsoft.com/office/drawing/2014/main" id="{3CEDC063-0561-49C5-87BE-0253E262032C}"/>
              </a:ext>
            </a:extLst>
          </p:cNvPr>
          <p:cNvSpPr txBox="1"/>
          <p:nvPr/>
        </p:nvSpPr>
        <p:spPr>
          <a:xfrm>
            <a:off x="9084531" y="4577937"/>
            <a:ext cx="1531374" cy="369332"/>
          </a:xfrm>
          <a:prstGeom prst="rect">
            <a:avLst/>
          </a:prstGeom>
          <a:noFill/>
        </p:spPr>
        <p:txBody>
          <a:bodyPr wrap="square" rtlCol="0">
            <a:spAutoFit/>
          </a:bodyPr>
          <a:lstStyle/>
          <a:p>
            <a:pPr algn="ctr"/>
            <a:r>
              <a:rPr lang="en-US" dirty="0"/>
              <a:t>Bangalore</a:t>
            </a:r>
          </a:p>
        </p:txBody>
      </p:sp>
    </p:spTree>
    <p:extLst>
      <p:ext uri="{BB962C8B-B14F-4D97-AF65-F5344CB8AC3E}">
        <p14:creationId xmlns:p14="http://schemas.microsoft.com/office/powerpoint/2010/main" val="3139899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DengXian</vt:lpstr>
      <vt:lpstr>Arial</vt:lpstr>
      <vt:lpstr>Calibri</vt:lpstr>
      <vt:lpstr>Calibri Light</vt:lpstr>
      <vt:lpstr>Times New Roman</vt:lpstr>
      <vt:lpstr>Office Theme</vt:lpstr>
      <vt:lpstr>Battle of Cities</vt:lpstr>
      <vt:lpstr>Problem Statement</vt:lpstr>
      <vt:lpstr>Data</vt:lpstr>
      <vt:lpstr>Major cities</vt:lpstr>
      <vt:lpstr>Clustering</vt:lpstr>
      <vt:lpstr>Optimal number of clusters</vt:lpstr>
      <vt:lpstr>Major cities</vt:lpstr>
      <vt:lpstr>Results &amp; Conclusion</vt:lpstr>
      <vt:lpstr>Case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Cities</dc:title>
  <dc:creator>Akundy, Sastry</dc:creator>
  <cp:lastModifiedBy>Akundy, Sastry</cp:lastModifiedBy>
  <cp:revision>3</cp:revision>
  <dcterms:created xsi:type="dcterms:W3CDTF">2020-07-19T13:48:20Z</dcterms:created>
  <dcterms:modified xsi:type="dcterms:W3CDTF">2020-07-19T13:52:24Z</dcterms:modified>
</cp:coreProperties>
</file>