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81" r:id="rId2"/>
    <p:sldId id="257" r:id="rId3"/>
    <p:sldId id="267" r:id="rId4"/>
    <p:sldId id="268" r:id="rId5"/>
    <p:sldId id="269" r:id="rId6"/>
    <p:sldId id="271" r:id="rId7"/>
    <p:sldId id="273" r:id="rId8"/>
    <p:sldId id="275" r:id="rId9"/>
    <p:sldId id="274" r:id="rId10"/>
    <p:sldId id="270" r:id="rId11"/>
    <p:sldId id="278" r:id="rId12"/>
    <p:sldId id="280" r:id="rId13"/>
    <p:sldId id="276" r:id="rId14"/>
    <p:sldId id="259" r:id="rId15"/>
    <p:sldId id="272" r:id="rId16"/>
    <p:sldId id="265" r:id="rId17"/>
    <p:sldId id="266" r:id="rId1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36" userDrawn="1">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p:cViewPr varScale="1">
        <p:scale>
          <a:sx n="75" d="100"/>
          <a:sy n="75" d="100"/>
        </p:scale>
        <p:origin x="893" y="43"/>
      </p:cViewPr>
      <p:guideLst>
        <p:guide orient="horz" pos="3936"/>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tx1"/>
                </a:solidFill>
                <a:latin typeface="Mongolian Baiti"/>
                <a:cs typeface="Mongolian Baiti"/>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tx1"/>
                </a:solidFill>
                <a:latin typeface="Mongolian Baiti"/>
                <a:cs typeface="Mongolian Bait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7/9/2023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tx1"/>
                </a:solidFill>
                <a:latin typeface="Mongolian Baiti"/>
                <a:cs typeface="Mongolian Bait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7/9/2023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7/9/2023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68297" y="544449"/>
            <a:ext cx="9455404" cy="492443"/>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805543"/>
            <a:ext cx="5386917" cy="36933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14465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805543"/>
            <a:ext cx="5389033" cy="36933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14465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600" y="6377940"/>
            <a:ext cx="2804160" cy="276999"/>
          </a:xfrm>
        </p:spPr>
        <p:txBody>
          <a:bodyPr/>
          <a:lstStyle/>
          <a:p>
            <a:fld id="{E5754549-B803-43D1-A3AF-1BDB0C67AD1C}" type="datetimeFigureOut">
              <a:rPr lang="en-US" smtClean="0"/>
              <a:pPr/>
              <a:t>7/9/2023</a:t>
            </a:fld>
            <a:endParaRPr lang="en-US"/>
          </a:p>
        </p:txBody>
      </p:sp>
      <p:sp>
        <p:nvSpPr>
          <p:cNvPr id="8" name="Footer Placeholder 7"/>
          <p:cNvSpPr>
            <a:spLocks noGrp="1"/>
          </p:cNvSpPr>
          <p:nvPr>
            <p:ph type="ftr" sz="quarter" idx="11"/>
          </p:nvPr>
        </p:nvSpPr>
        <p:spPr>
          <a:xfrm>
            <a:off x="4145280" y="6377940"/>
            <a:ext cx="3901440" cy="276999"/>
          </a:xfrm>
        </p:spPr>
        <p:txBody>
          <a:bodyPr/>
          <a:lstStyle/>
          <a:p>
            <a:endParaRPr lang="en-US"/>
          </a:p>
        </p:txBody>
      </p:sp>
      <p:sp>
        <p:nvSpPr>
          <p:cNvPr id="9" name="Slide Number Placeholder 8"/>
          <p:cNvSpPr>
            <a:spLocks noGrp="1"/>
          </p:cNvSpPr>
          <p:nvPr>
            <p:ph type="sldNum" sz="quarter" idx="12"/>
          </p:nvPr>
        </p:nvSpPr>
        <p:spPr>
          <a:xfrm>
            <a:off x="8778240" y="6377940"/>
            <a:ext cx="2804160" cy="276999"/>
          </a:xfrm>
        </p:spPr>
        <p:txBody>
          <a:bodyPr/>
          <a:lstStyle/>
          <a:p>
            <a:fld id="{3FCDBA7D-C750-4EAB-A4ED-71C59E330C8A}" type="slidenum">
              <a:rPr lang="en-US" smtClean="0"/>
              <a:pPr/>
              <a:t>‹#›</a:t>
            </a:fld>
            <a:endParaRPr lang="en-US"/>
          </a:p>
        </p:txBody>
      </p:sp>
    </p:spTree>
    <p:extLst>
      <p:ext uri="{BB962C8B-B14F-4D97-AF65-F5344CB8AC3E}">
        <p14:creationId xmlns:p14="http://schemas.microsoft.com/office/powerpoint/2010/main" val="30406457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368297" y="544449"/>
            <a:ext cx="9455404" cy="513715"/>
          </a:xfrm>
          <a:prstGeom prst="rect">
            <a:avLst/>
          </a:prstGeom>
        </p:spPr>
        <p:txBody>
          <a:bodyPr wrap="square" lIns="0" tIns="0" rIns="0" bIns="0">
            <a:spAutoFit/>
          </a:bodyPr>
          <a:lstStyle>
            <a:lvl1pPr>
              <a:defRPr sz="3200" b="0" i="0">
                <a:solidFill>
                  <a:schemeClr val="tx1"/>
                </a:solidFill>
                <a:latin typeface="Mongolian Baiti"/>
                <a:cs typeface="Mongolian Baiti"/>
              </a:defRPr>
            </a:lvl1pPr>
          </a:lstStyle>
          <a:p>
            <a:endParaRPr/>
          </a:p>
        </p:txBody>
      </p:sp>
      <p:sp>
        <p:nvSpPr>
          <p:cNvPr id="3" name="Holder 3"/>
          <p:cNvSpPr>
            <a:spLocks noGrp="1"/>
          </p:cNvSpPr>
          <p:nvPr>
            <p:ph type="body" idx="1"/>
          </p:nvPr>
        </p:nvSpPr>
        <p:spPr>
          <a:xfrm>
            <a:off x="916305" y="1819401"/>
            <a:ext cx="10359389" cy="2211070"/>
          </a:xfrm>
          <a:prstGeom prst="rect">
            <a:avLst/>
          </a:prstGeom>
        </p:spPr>
        <p:txBody>
          <a:bodyPr wrap="square" lIns="0" tIns="0" rIns="0" bIns="0">
            <a:spAutoFit/>
          </a:bodyPr>
          <a:lstStyle>
            <a:lvl1pPr>
              <a:defRPr sz="20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7/9/2023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D6823-1CA0-973D-16F4-0EC2A4A13718}"/>
              </a:ext>
            </a:extLst>
          </p:cNvPr>
          <p:cNvSpPr>
            <a:spLocks noGrp="1"/>
          </p:cNvSpPr>
          <p:nvPr>
            <p:ph type="title"/>
          </p:nvPr>
        </p:nvSpPr>
        <p:spPr>
          <a:xfrm>
            <a:off x="838200" y="544449"/>
            <a:ext cx="9985501" cy="615553"/>
          </a:xfrm>
        </p:spPr>
        <p:txBody>
          <a:bodyPr/>
          <a:lstStyle/>
          <a:p>
            <a:r>
              <a:rPr lang="en-IN" sz="4000" dirty="0"/>
              <a:t>EXAMINATION SYSTEM…</a:t>
            </a:r>
          </a:p>
        </p:txBody>
      </p:sp>
      <p:sp>
        <p:nvSpPr>
          <p:cNvPr id="3" name="Text Placeholder 2">
            <a:extLst>
              <a:ext uri="{FF2B5EF4-FFF2-40B4-BE49-F238E27FC236}">
                <a16:creationId xmlns:a16="http://schemas.microsoft.com/office/drawing/2014/main" id="{D2A4D305-2963-B325-B668-5186FCEA970A}"/>
              </a:ext>
            </a:extLst>
          </p:cNvPr>
          <p:cNvSpPr>
            <a:spLocks noGrp="1"/>
          </p:cNvSpPr>
          <p:nvPr>
            <p:ph type="body" idx="1"/>
          </p:nvPr>
        </p:nvSpPr>
        <p:spPr>
          <a:xfrm>
            <a:off x="672466" y="1690211"/>
            <a:ext cx="10666094" cy="1723549"/>
          </a:xfrm>
        </p:spPr>
        <p:txBody>
          <a:bodyPr/>
          <a:lstStyle/>
          <a:p>
            <a:r>
              <a:rPr lang="en-US" sz="2400" dirty="0">
                <a:solidFill>
                  <a:schemeClr val="tx1"/>
                </a:solidFill>
              </a:rPr>
              <a:t>   Guided By:- </a:t>
            </a:r>
            <a:r>
              <a:rPr lang="en-US" sz="2400" b="1" dirty="0">
                <a:solidFill>
                  <a:schemeClr val="tx1"/>
                </a:solidFill>
              </a:rPr>
              <a:t>Prof. </a:t>
            </a:r>
            <a:r>
              <a:rPr lang="en-US" sz="2400" b="1" dirty="0" err="1">
                <a:solidFill>
                  <a:schemeClr val="tx1"/>
                </a:solidFill>
              </a:rPr>
              <a:t>Subhasis</a:t>
            </a:r>
            <a:r>
              <a:rPr lang="en-US" sz="2400" b="1" dirty="0">
                <a:solidFill>
                  <a:schemeClr val="tx1"/>
                </a:solidFill>
              </a:rPr>
              <a:t> Mohapatra</a:t>
            </a:r>
          </a:p>
          <a:p>
            <a:endParaRPr lang="en-US" sz="2400" b="1" dirty="0"/>
          </a:p>
          <a:p>
            <a:r>
              <a:rPr lang="en-US" dirty="0"/>
              <a:t>     Presented by:</a:t>
            </a:r>
            <a:endParaRPr lang="en-US" dirty="0">
              <a:solidFill>
                <a:schemeClr val="tx1"/>
              </a:solidFill>
            </a:endParaRPr>
          </a:p>
          <a:p>
            <a:endParaRPr lang="en-IN" dirty="0"/>
          </a:p>
          <a:p>
            <a:endParaRPr lang="en-IN" dirty="0"/>
          </a:p>
        </p:txBody>
      </p:sp>
      <p:graphicFrame>
        <p:nvGraphicFramePr>
          <p:cNvPr id="5" name="Table 5">
            <a:extLst>
              <a:ext uri="{FF2B5EF4-FFF2-40B4-BE49-F238E27FC236}">
                <a16:creationId xmlns:a16="http://schemas.microsoft.com/office/drawing/2014/main" id="{DB1686F5-9CF7-E30F-9E31-3C143A0983C4}"/>
              </a:ext>
            </a:extLst>
          </p:cNvPr>
          <p:cNvGraphicFramePr>
            <a:graphicFrameLocks noGrp="1"/>
          </p:cNvGraphicFramePr>
          <p:nvPr>
            <p:extLst>
              <p:ext uri="{D42A27DB-BD31-4B8C-83A1-F6EECF244321}">
                <p14:modId xmlns:p14="http://schemas.microsoft.com/office/powerpoint/2010/main" val="292553243"/>
              </p:ext>
            </p:extLst>
          </p:nvPr>
        </p:nvGraphicFramePr>
        <p:xfrm>
          <a:off x="838200" y="3048000"/>
          <a:ext cx="8128000" cy="3423629"/>
        </p:xfrm>
        <a:graphic>
          <a:graphicData uri="http://schemas.openxmlformats.org/drawingml/2006/table">
            <a:tbl>
              <a:tblPr firstRow="1" bandRow="1">
                <a:tableStyleId>{2D5ABB26-0587-4C30-8999-92F81FD0307C}</a:tableStyleId>
              </a:tblPr>
              <a:tblGrid>
                <a:gridCol w="4064000">
                  <a:extLst>
                    <a:ext uri="{9D8B030D-6E8A-4147-A177-3AD203B41FA5}">
                      <a16:colId xmlns:a16="http://schemas.microsoft.com/office/drawing/2014/main" val="3402987815"/>
                    </a:ext>
                  </a:extLst>
                </a:gridCol>
                <a:gridCol w="4064000">
                  <a:extLst>
                    <a:ext uri="{9D8B030D-6E8A-4147-A177-3AD203B41FA5}">
                      <a16:colId xmlns:a16="http://schemas.microsoft.com/office/drawing/2014/main" val="3665376241"/>
                    </a:ext>
                  </a:extLst>
                </a:gridCol>
              </a:tblGrid>
              <a:tr h="588989">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1800" dirty="0"/>
                        <a:t>1.</a:t>
                      </a:r>
                      <a:r>
                        <a:rPr lang="en-IN" sz="1800" b="1" spc="-10" dirty="0"/>
                        <a:t>Satya Ranjan Patra</a:t>
                      </a:r>
                    </a:p>
                    <a:p>
                      <a:endParaRPr lang="en-IN"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1800" dirty="0"/>
                        <a:t>(2105274097)</a:t>
                      </a:r>
                    </a:p>
                    <a:p>
                      <a:endParaRPr lang="en-IN" dirty="0"/>
                    </a:p>
                  </a:txBody>
                  <a:tcPr/>
                </a:tc>
                <a:extLst>
                  <a:ext uri="{0D108BD9-81ED-4DB2-BD59-A6C34878D82A}">
                    <a16:rowId xmlns:a16="http://schemas.microsoft.com/office/drawing/2014/main" val="6868768"/>
                  </a:ext>
                </a:extLst>
              </a:tr>
              <a:tr h="588989">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1800" dirty="0"/>
                        <a:t>2.</a:t>
                      </a:r>
                      <a:r>
                        <a:rPr lang="en-IN" sz="1800" spc="-10" dirty="0"/>
                        <a:t> </a:t>
                      </a:r>
                      <a:r>
                        <a:rPr lang="en-IN" sz="1800" b="1" dirty="0"/>
                        <a:t>Saswat Ranjan Mohanty</a:t>
                      </a:r>
                    </a:p>
                    <a:p>
                      <a:endParaRPr lang="en-IN"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1800" dirty="0"/>
                        <a:t>(2105274095)</a:t>
                      </a:r>
                    </a:p>
                    <a:p>
                      <a:endParaRPr lang="en-IN" dirty="0"/>
                    </a:p>
                  </a:txBody>
                  <a:tcPr/>
                </a:tc>
                <a:extLst>
                  <a:ext uri="{0D108BD9-81ED-4DB2-BD59-A6C34878D82A}">
                    <a16:rowId xmlns:a16="http://schemas.microsoft.com/office/drawing/2014/main" val="2455160134"/>
                  </a:ext>
                </a:extLst>
              </a:tr>
              <a:tr h="588989">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1800" dirty="0"/>
                        <a:t>3</a:t>
                      </a:r>
                      <a:r>
                        <a:rPr lang="en-IN" sz="1800" b="1" dirty="0"/>
                        <a:t>.</a:t>
                      </a:r>
                      <a:r>
                        <a:rPr lang="en-IN" sz="1800" b="1" spc="-20" dirty="0"/>
                        <a:t> </a:t>
                      </a:r>
                      <a:r>
                        <a:rPr lang="en-IN" sz="1800" b="1" spc="-5" dirty="0"/>
                        <a:t>Saroj Sabar</a:t>
                      </a:r>
                    </a:p>
                    <a:p>
                      <a:endParaRPr lang="en-IN"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1800" dirty="0"/>
                        <a:t>(2105274094)</a:t>
                      </a:r>
                    </a:p>
                    <a:p>
                      <a:endParaRPr lang="en-IN" dirty="0"/>
                    </a:p>
                  </a:txBody>
                  <a:tcPr/>
                </a:tc>
                <a:extLst>
                  <a:ext uri="{0D108BD9-81ED-4DB2-BD59-A6C34878D82A}">
                    <a16:rowId xmlns:a16="http://schemas.microsoft.com/office/drawing/2014/main" val="273047021"/>
                  </a:ext>
                </a:extLst>
              </a:tr>
              <a:tr h="76824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1800" dirty="0"/>
                        <a:t>4.</a:t>
                      </a:r>
                      <a:r>
                        <a:rPr lang="en-IN" sz="1800" b="1" dirty="0"/>
                        <a:t>Satya Ranjan </a:t>
                      </a:r>
                      <a:r>
                        <a:rPr lang="en-IN" sz="1800" b="1" dirty="0" err="1"/>
                        <a:t>Parida</a:t>
                      </a:r>
                      <a:endParaRPr lang="en-IN" sz="1800" b="1" dirty="0"/>
                    </a:p>
                    <a:p>
                      <a:endParaRPr lang="en-IN" b="1"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1800" dirty="0"/>
                        <a:t>(2105274098)</a:t>
                      </a:r>
                    </a:p>
                    <a:p>
                      <a:pPr marL="0" marR="0" lvl="0" indent="0" defTabSz="914400" eaLnBrk="1" fontAlgn="auto" latinLnBrk="0" hangingPunct="1">
                        <a:lnSpc>
                          <a:spcPct val="100000"/>
                        </a:lnSpc>
                        <a:spcBef>
                          <a:spcPts val="0"/>
                        </a:spcBef>
                        <a:spcAft>
                          <a:spcPts val="0"/>
                        </a:spcAft>
                        <a:buClrTx/>
                        <a:buSzTx/>
                        <a:buFontTx/>
                        <a:buNone/>
                        <a:tabLst/>
                        <a:defRPr/>
                      </a:pPr>
                      <a:endParaRPr lang="en-IN" sz="1800" dirty="0"/>
                    </a:p>
                    <a:p>
                      <a:endParaRPr lang="en-IN" dirty="0"/>
                    </a:p>
                  </a:txBody>
                  <a:tcPr/>
                </a:tc>
                <a:extLst>
                  <a:ext uri="{0D108BD9-81ED-4DB2-BD59-A6C34878D82A}">
                    <a16:rowId xmlns:a16="http://schemas.microsoft.com/office/drawing/2014/main" val="2865493558"/>
                  </a:ext>
                </a:extLst>
              </a:tr>
              <a:tr h="588989">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824473911"/>
                  </a:ext>
                </a:extLst>
              </a:tr>
            </a:tbl>
          </a:graphicData>
        </a:graphic>
      </p:graphicFrame>
    </p:spTree>
    <p:extLst>
      <p:ext uri="{BB962C8B-B14F-4D97-AF65-F5344CB8AC3E}">
        <p14:creationId xmlns:p14="http://schemas.microsoft.com/office/powerpoint/2010/main" val="1907065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064B0-EA11-4BAE-6005-5F4A4D2112AA}"/>
              </a:ext>
            </a:extLst>
          </p:cNvPr>
          <p:cNvSpPr>
            <a:spLocks noGrp="1"/>
          </p:cNvSpPr>
          <p:nvPr>
            <p:ph type="title"/>
          </p:nvPr>
        </p:nvSpPr>
        <p:spPr>
          <a:xfrm>
            <a:off x="1066800" y="629960"/>
            <a:ext cx="10214101" cy="1046440"/>
          </a:xfrm>
        </p:spPr>
        <p:txBody>
          <a:bodyPr/>
          <a:lstStyle/>
          <a:p>
            <a:r>
              <a:rPr lang="en-US" sz="3600" dirty="0">
                <a:effectLst/>
                <a:latin typeface="Times New Roman" panose="02020603050405020304" pitchFamily="18" charset="0"/>
                <a:ea typeface="Times New Roman" panose="02020603050405020304" pitchFamily="18" charset="0"/>
                <a:cs typeface="Times New Roman" panose="02020603050405020304" pitchFamily="18" charset="0"/>
              </a:rPr>
              <a:t>DATABASE DESIGN…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id="{B779BCF8-DC29-1424-9680-9B71377499FF}"/>
              </a:ext>
            </a:extLst>
          </p:cNvPr>
          <p:cNvSpPr>
            <a:spLocks noGrp="1"/>
          </p:cNvSpPr>
          <p:nvPr>
            <p:ph type="body" idx="1"/>
          </p:nvPr>
        </p:nvSpPr>
        <p:spPr>
          <a:xfrm>
            <a:off x="1066800" y="1676400"/>
            <a:ext cx="9601200" cy="2845523"/>
          </a:xfrm>
        </p:spPr>
        <p:txBody>
          <a:bodyPr/>
          <a:lstStyle/>
          <a:p>
            <a:pPr>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The Examination System project utilizes a relational database to store and manage data related to exams. The   database schema consists of the following tables: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rabicPeriod"/>
              <a:tabLst>
                <a:tab pos="4572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Questions Table</a:t>
            </a:r>
          </a:p>
          <a:p>
            <a:pPr marL="342900" lvl="0" indent="-342900">
              <a:lnSpc>
                <a:spcPct val="115000"/>
              </a:lnSpc>
              <a:spcAft>
                <a:spcPts val="1000"/>
              </a:spcAft>
              <a:buFont typeface="+mj-lt"/>
              <a:buAutoNum type="arabicPeriod"/>
              <a:tabLst>
                <a:tab pos="457200" algn="l"/>
              </a:tabLst>
            </a:pPr>
            <a:r>
              <a:rPr lang="en-US" sz="1800" b="1" dirty="0">
                <a:latin typeface="Times New Roman" panose="02020603050405020304" pitchFamily="18" charset="0"/>
                <a:ea typeface="Calibri" panose="020F0502020204030204" pitchFamily="34" charset="0"/>
                <a:cs typeface="Times New Roman" panose="02020603050405020304" pitchFamily="18" charset="0"/>
              </a:rPr>
              <a:t>Options Table</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rabicPeriod"/>
              <a:tabLst>
                <a:tab pos="4572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Students Table </a:t>
            </a:r>
            <a:endParaRPr lang="en-US" sz="1800" b="1" dirty="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mj-lt"/>
              <a:buAutoNum type="arabicPeriod"/>
              <a:tabLst>
                <a:tab pos="4572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Admin </a:t>
            </a:r>
            <a:r>
              <a:rPr lang="en-US" sz="1800" b="1" dirty="0">
                <a:latin typeface="Times New Roman" panose="02020603050405020304" pitchFamily="18" charset="0"/>
                <a:ea typeface="Times New Roman" panose="02020603050405020304" pitchFamily="18" charset="0"/>
                <a:cs typeface="Times New Roman" panose="02020603050405020304" pitchFamily="18" charset="0"/>
              </a:rPr>
              <a:t>Table</a:t>
            </a:r>
          </a:p>
          <a:p>
            <a:pPr marL="342900" lvl="0" indent="-342900">
              <a:lnSpc>
                <a:spcPct val="115000"/>
              </a:lnSpc>
              <a:spcAft>
                <a:spcPts val="1000"/>
              </a:spcAft>
              <a:buFont typeface="+mj-lt"/>
              <a:buAutoNum type="arabicPeriod"/>
              <a:tabLst>
                <a:tab pos="457200" algn="l"/>
              </a:tabLst>
            </a:pP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Exam</a:t>
            </a:r>
            <a:r>
              <a:rPr lang="en-US" sz="1800" b="1" dirty="0" err="1">
                <a:latin typeface="Times New Roman" panose="02020603050405020304" pitchFamily="18" charset="0"/>
                <a:ea typeface="Times New Roman" panose="02020603050405020304" pitchFamily="18" charset="0"/>
                <a:cs typeface="Times New Roman" panose="02020603050405020304" pitchFamily="18" charset="0"/>
              </a:rPr>
              <a:t>_results</a:t>
            </a:r>
            <a:r>
              <a:rPr lang="en-US" sz="1800" b="1" dirty="0">
                <a:latin typeface="Times New Roman" panose="02020603050405020304" pitchFamily="18" charset="0"/>
                <a:ea typeface="Times New Roman" panose="02020603050405020304" pitchFamily="18" charset="0"/>
                <a:cs typeface="Times New Roman" panose="02020603050405020304" pitchFamily="18" charset="0"/>
              </a:rPr>
              <a:t> Table</a:t>
            </a:r>
            <a:endPar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1539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2933E-AF92-A657-6456-9775FB87E649}"/>
              </a:ext>
            </a:extLst>
          </p:cNvPr>
          <p:cNvSpPr>
            <a:spLocks noGrp="1"/>
          </p:cNvSpPr>
          <p:nvPr>
            <p:ph type="ctrTitle"/>
          </p:nvPr>
        </p:nvSpPr>
        <p:spPr>
          <a:xfrm>
            <a:off x="20320" y="0"/>
            <a:ext cx="10363200" cy="492443"/>
          </a:xfrm>
        </p:spPr>
        <p:txBody>
          <a:bodyPr/>
          <a:lstStyle/>
          <a:p>
            <a:r>
              <a:rPr lang="en-IN" dirty="0"/>
              <a:t>PROCESS-DIAGRAM…</a:t>
            </a:r>
          </a:p>
        </p:txBody>
      </p:sp>
      <p:sp>
        <p:nvSpPr>
          <p:cNvPr id="7" name="Subtitle 6">
            <a:extLst>
              <a:ext uri="{FF2B5EF4-FFF2-40B4-BE49-F238E27FC236}">
                <a16:creationId xmlns:a16="http://schemas.microsoft.com/office/drawing/2014/main" id="{BE027B6D-75F3-7E05-9BCB-13D77E6B8469}"/>
              </a:ext>
            </a:extLst>
          </p:cNvPr>
          <p:cNvSpPr>
            <a:spLocks noGrp="1"/>
          </p:cNvSpPr>
          <p:nvPr>
            <p:ph type="subTitle" idx="4"/>
          </p:nvPr>
        </p:nvSpPr>
        <p:spPr/>
        <p:txBody>
          <a:bodyPr/>
          <a:lstStyle/>
          <a:p>
            <a:endParaRPr lang="en-IN"/>
          </a:p>
        </p:txBody>
      </p:sp>
      <p:pic>
        <p:nvPicPr>
          <p:cNvPr id="9" name="Picture 8">
            <a:extLst>
              <a:ext uri="{FF2B5EF4-FFF2-40B4-BE49-F238E27FC236}">
                <a16:creationId xmlns:a16="http://schemas.microsoft.com/office/drawing/2014/main" id="{518AF4C4-C3EA-5296-B9DA-8EF1549A57D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492443"/>
            <a:ext cx="10134600" cy="6494621"/>
          </a:xfrm>
          <a:prstGeom prst="rect">
            <a:avLst/>
          </a:prstGeom>
        </p:spPr>
      </p:pic>
    </p:spTree>
    <p:extLst>
      <p:ext uri="{BB962C8B-B14F-4D97-AF65-F5344CB8AC3E}">
        <p14:creationId xmlns:p14="http://schemas.microsoft.com/office/powerpoint/2010/main" val="183028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AC9440-A5C5-D35A-1413-6CDFCD80366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000" y="-152400"/>
            <a:ext cx="11353649" cy="7239000"/>
          </a:xfrm>
          <a:prstGeom prst="rect">
            <a:avLst/>
          </a:prstGeom>
        </p:spPr>
      </p:pic>
      <p:sp>
        <p:nvSpPr>
          <p:cNvPr id="4" name="Title 3">
            <a:extLst>
              <a:ext uri="{FF2B5EF4-FFF2-40B4-BE49-F238E27FC236}">
                <a16:creationId xmlns:a16="http://schemas.microsoft.com/office/drawing/2014/main" id="{C3D8C205-C696-B13A-D63A-5D0D70093B9B}"/>
              </a:ext>
            </a:extLst>
          </p:cNvPr>
          <p:cNvSpPr>
            <a:spLocks noGrp="1"/>
          </p:cNvSpPr>
          <p:nvPr>
            <p:ph type="ctrTitle"/>
          </p:nvPr>
        </p:nvSpPr>
        <p:spPr>
          <a:xfrm>
            <a:off x="299720" y="30480"/>
            <a:ext cx="10363200" cy="492443"/>
          </a:xfrm>
        </p:spPr>
        <p:txBody>
          <a:bodyPr/>
          <a:lstStyle/>
          <a:p>
            <a:r>
              <a:rPr lang="en-IN" dirty="0"/>
              <a:t>E-R DIAGRAM</a:t>
            </a:r>
          </a:p>
        </p:txBody>
      </p:sp>
      <p:sp>
        <p:nvSpPr>
          <p:cNvPr id="5" name="Subtitle 4">
            <a:extLst>
              <a:ext uri="{FF2B5EF4-FFF2-40B4-BE49-F238E27FC236}">
                <a16:creationId xmlns:a16="http://schemas.microsoft.com/office/drawing/2014/main" id="{D7ED7E39-CA3D-00B3-A62D-37FCA4B6341B}"/>
              </a:ext>
            </a:extLst>
          </p:cNvPr>
          <p:cNvSpPr>
            <a:spLocks noGrp="1"/>
          </p:cNvSpPr>
          <p:nvPr>
            <p:ph type="subTitle" idx="4"/>
          </p:nvPr>
        </p:nvSpPr>
        <p:spPr>
          <a:xfrm>
            <a:off x="12344400" y="3840480"/>
            <a:ext cx="228600" cy="1714500"/>
          </a:xfrm>
        </p:spPr>
        <p:txBody>
          <a:bodyPr/>
          <a:lstStyle/>
          <a:p>
            <a:endParaRPr lang="en-IN" dirty="0"/>
          </a:p>
        </p:txBody>
      </p:sp>
    </p:spTree>
    <p:extLst>
      <p:ext uri="{BB962C8B-B14F-4D97-AF65-F5344CB8AC3E}">
        <p14:creationId xmlns:p14="http://schemas.microsoft.com/office/powerpoint/2010/main" val="4242759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C4F82-8ECA-62E0-43B3-5C57B57365BF}"/>
              </a:ext>
            </a:extLst>
          </p:cNvPr>
          <p:cNvSpPr>
            <a:spLocks noGrp="1"/>
          </p:cNvSpPr>
          <p:nvPr>
            <p:ph type="title"/>
          </p:nvPr>
        </p:nvSpPr>
        <p:spPr>
          <a:xfrm>
            <a:off x="756920" y="535027"/>
            <a:ext cx="11201400" cy="738664"/>
          </a:xfrm>
        </p:spPr>
        <p:txBody>
          <a:bodyPr/>
          <a:lstStyle/>
          <a:p>
            <a:r>
              <a:rPr lang="en-IN" sz="4800" dirty="0"/>
              <a:t>Testing…</a:t>
            </a:r>
          </a:p>
        </p:txBody>
      </p:sp>
      <p:sp>
        <p:nvSpPr>
          <p:cNvPr id="3" name="Text Placeholder 2">
            <a:extLst>
              <a:ext uri="{FF2B5EF4-FFF2-40B4-BE49-F238E27FC236}">
                <a16:creationId xmlns:a16="http://schemas.microsoft.com/office/drawing/2014/main" id="{BBB4C454-652A-4CC6-1B4B-C5D946026A70}"/>
              </a:ext>
            </a:extLst>
          </p:cNvPr>
          <p:cNvSpPr>
            <a:spLocks noGrp="1"/>
          </p:cNvSpPr>
          <p:nvPr>
            <p:ph type="body" idx="1"/>
          </p:nvPr>
        </p:nvSpPr>
        <p:spPr>
          <a:xfrm>
            <a:off x="756920" y="2057400"/>
            <a:ext cx="10825480" cy="3508653"/>
          </a:xfrm>
        </p:spPr>
        <p:txBody>
          <a:bodyPr/>
          <a:lstStyle/>
          <a:p>
            <a:r>
              <a:rPr lang="en-US" dirty="0"/>
              <a:t>    For the Examination System project, several types of testing can be </a:t>
            </a:r>
            <a:r>
              <a:rPr lang="en-US" dirty="0" err="1"/>
              <a:t>applyed</a:t>
            </a:r>
            <a:r>
              <a:rPr lang="en-US" dirty="0"/>
              <a:t> to ensure the quality and reliability of the software. </a:t>
            </a:r>
          </a:p>
          <a:p>
            <a:endParaRPr lang="en-US" dirty="0"/>
          </a:p>
          <a:p>
            <a:r>
              <a:rPr lang="en-US" dirty="0"/>
              <a:t>1. </a:t>
            </a:r>
            <a:r>
              <a:rPr lang="en-US" sz="2400" b="1" dirty="0"/>
              <a:t>Manual Testing:</a:t>
            </a:r>
          </a:p>
          <a:p>
            <a:r>
              <a:rPr lang="en-US" dirty="0"/>
              <a:t>   - This type of testing focuses on testing individual components or units of code.</a:t>
            </a:r>
          </a:p>
          <a:p>
            <a:endParaRPr lang="en-US" dirty="0"/>
          </a:p>
          <a:p>
            <a:r>
              <a:rPr lang="en-US" dirty="0"/>
              <a:t>2. </a:t>
            </a:r>
            <a:r>
              <a:rPr lang="en-US" sz="2400" b="1" dirty="0"/>
              <a:t>System Testing:</a:t>
            </a:r>
          </a:p>
          <a:p>
            <a:r>
              <a:rPr lang="en-US" dirty="0"/>
              <a:t>   - System testing involves testing the complete system as a whole.</a:t>
            </a:r>
          </a:p>
          <a:p>
            <a:r>
              <a:rPr lang="en-US" dirty="0"/>
              <a:t>   - System testing verifies the system behavior, including the user interfaces, data flow, and system                    functionality.</a:t>
            </a:r>
          </a:p>
          <a:p>
            <a:endParaRPr lang="en-IN" dirty="0"/>
          </a:p>
        </p:txBody>
      </p:sp>
    </p:spTree>
    <p:extLst>
      <p:ext uri="{BB962C8B-B14F-4D97-AF65-F5344CB8AC3E}">
        <p14:creationId xmlns:p14="http://schemas.microsoft.com/office/powerpoint/2010/main" val="811265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74638"/>
            <a:ext cx="8839200" cy="792162"/>
          </a:xfrm>
        </p:spPr>
        <p:txBody>
          <a:bodyPr>
            <a:normAutofit fontScale="90000"/>
          </a:bodyPr>
          <a:lstStyle/>
          <a:p>
            <a:r>
              <a:rPr lang="en-US" sz="3600" dirty="0"/>
              <a:t>HARDWARE &amp; SOFTWARE REQUIREMENTS</a:t>
            </a:r>
            <a:br>
              <a:rPr lang="en-US" sz="3600" dirty="0"/>
            </a:br>
            <a:br>
              <a:rPr lang="en-US" sz="3600" dirty="0"/>
            </a:br>
            <a:endParaRPr lang="en-US" sz="3600" dirty="0"/>
          </a:p>
        </p:txBody>
      </p:sp>
      <p:sp>
        <p:nvSpPr>
          <p:cNvPr id="8" name="Text Placeholder 7"/>
          <p:cNvSpPr>
            <a:spLocks noGrp="1"/>
          </p:cNvSpPr>
          <p:nvPr>
            <p:ph type="body" idx="1"/>
          </p:nvPr>
        </p:nvSpPr>
        <p:spPr>
          <a:xfrm>
            <a:off x="1828800" y="1066800"/>
            <a:ext cx="4040188" cy="738664"/>
          </a:xfrm>
        </p:spPr>
        <p:txBody>
          <a:bodyPr/>
          <a:lstStyle/>
          <a:p>
            <a:r>
              <a:rPr lang="en-US" dirty="0"/>
              <a:t>HARDWARE REQUIREMENTS</a:t>
            </a:r>
          </a:p>
        </p:txBody>
      </p:sp>
      <p:sp>
        <p:nvSpPr>
          <p:cNvPr id="3" name="Content Placeholder 2"/>
          <p:cNvSpPr>
            <a:spLocks noGrp="1"/>
          </p:cNvSpPr>
          <p:nvPr>
            <p:ph sz="half" idx="2"/>
          </p:nvPr>
        </p:nvSpPr>
        <p:spPr>
          <a:xfrm>
            <a:off x="1905000" y="2057400"/>
            <a:ext cx="4040188" cy="2819399"/>
          </a:xfrm>
        </p:spPr>
        <p:txBody>
          <a:bodyPr>
            <a:normAutofit/>
          </a:bodyPr>
          <a:lstStyle/>
          <a:p>
            <a:r>
              <a:rPr lang="en-US" dirty="0"/>
              <a:t>Processor:- Pentium IV or higher, (PIV-300GHz recommended)</a:t>
            </a:r>
          </a:p>
          <a:p>
            <a:r>
              <a:rPr lang="en-US" dirty="0"/>
              <a:t>Primary Memory:- 512 MB or More</a:t>
            </a:r>
          </a:p>
          <a:p>
            <a:r>
              <a:rPr lang="en-US" dirty="0"/>
              <a:t>HDD :-  Min 1 GB hard free drive space</a:t>
            </a:r>
          </a:p>
          <a:p>
            <a:pPr>
              <a:buNone/>
            </a:pPr>
            <a:endParaRPr lang="en-US" dirty="0"/>
          </a:p>
          <a:p>
            <a:endParaRPr lang="en-US" dirty="0"/>
          </a:p>
        </p:txBody>
      </p:sp>
      <p:sp>
        <p:nvSpPr>
          <p:cNvPr id="9" name="Text Placeholder 8"/>
          <p:cNvSpPr>
            <a:spLocks noGrp="1"/>
          </p:cNvSpPr>
          <p:nvPr>
            <p:ph type="body" sz="quarter" idx="3"/>
          </p:nvPr>
        </p:nvSpPr>
        <p:spPr>
          <a:xfrm>
            <a:off x="6116320" y="990600"/>
            <a:ext cx="4041775" cy="738664"/>
          </a:xfrm>
        </p:spPr>
        <p:txBody>
          <a:bodyPr/>
          <a:lstStyle/>
          <a:p>
            <a:r>
              <a:rPr lang="en-US" dirty="0"/>
              <a:t>SOFTWARE REQUIREMENTS</a:t>
            </a:r>
          </a:p>
        </p:txBody>
      </p:sp>
      <p:sp>
        <p:nvSpPr>
          <p:cNvPr id="10" name="Content Placeholder 9"/>
          <p:cNvSpPr>
            <a:spLocks noGrp="1"/>
          </p:cNvSpPr>
          <p:nvPr>
            <p:ph sz="quarter" idx="4"/>
          </p:nvPr>
        </p:nvSpPr>
        <p:spPr>
          <a:xfrm>
            <a:off x="6106160" y="2057400"/>
            <a:ext cx="4041775" cy="2362199"/>
          </a:xfrm>
        </p:spPr>
        <p:txBody>
          <a:bodyPr>
            <a:normAutofit/>
          </a:bodyPr>
          <a:lstStyle/>
          <a:p>
            <a:r>
              <a:rPr lang="en-US" dirty="0"/>
              <a:t>Operating System:- Win 7 or higher</a:t>
            </a:r>
          </a:p>
          <a:p>
            <a:endParaRPr lang="en-US" dirty="0"/>
          </a:p>
          <a:p>
            <a:r>
              <a:rPr lang="en-US" dirty="0"/>
              <a:t>Software:- </a:t>
            </a:r>
            <a:r>
              <a:rPr lang="en-US" dirty="0" err="1"/>
              <a:t>Jdk</a:t>
            </a:r>
            <a:r>
              <a:rPr lang="en-US" dirty="0"/>
              <a:t> 7 to 20.</a:t>
            </a:r>
          </a:p>
          <a:p>
            <a:r>
              <a:rPr lang="en-US" dirty="0"/>
              <a:t>Database:- MySQL, </a:t>
            </a:r>
          </a:p>
          <a:p>
            <a:r>
              <a:rPr lang="en-US" dirty="0"/>
              <a:t>Server:- MySQL</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7E4C1-A216-7E99-A098-B8C7DB9B4178}"/>
              </a:ext>
            </a:extLst>
          </p:cNvPr>
          <p:cNvSpPr>
            <a:spLocks noGrp="1"/>
          </p:cNvSpPr>
          <p:nvPr>
            <p:ph type="title"/>
          </p:nvPr>
        </p:nvSpPr>
        <p:spPr>
          <a:xfrm>
            <a:off x="838200" y="544449"/>
            <a:ext cx="9985501" cy="827151"/>
          </a:xfrm>
        </p:spPr>
        <p:txBody>
          <a:bodyPr/>
          <a:lstStyle/>
          <a:p>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FUTURE ENHACEMENT…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id="{09E4C3CA-64BB-B93F-1600-F5FF71329917}"/>
              </a:ext>
            </a:extLst>
          </p:cNvPr>
          <p:cNvSpPr>
            <a:spLocks noGrp="1"/>
          </p:cNvSpPr>
          <p:nvPr>
            <p:ph type="body" idx="1"/>
          </p:nvPr>
        </p:nvSpPr>
        <p:spPr>
          <a:xfrm>
            <a:off x="916305" y="1819401"/>
            <a:ext cx="10359389" cy="3148041"/>
          </a:xfrm>
        </p:spPr>
        <p:txBody>
          <a:bodyPr/>
          <a:lstStyle/>
          <a:p>
            <a:pPr>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Although the current version of the Examination System project provides the core functionalities, there are several possible enhancements for future iterations: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rabicPeriod"/>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Question Bank Management: Develop a feature to manage a pool of questions and allow random selection of questions for each questionnaire.</a:t>
            </a:r>
          </a:p>
          <a:p>
            <a:pPr marL="342900" lvl="0" indent="-342900">
              <a:lnSpc>
                <a:spcPct val="115000"/>
              </a:lnSpc>
              <a:spcAft>
                <a:spcPts val="1000"/>
              </a:spcAft>
              <a:buFont typeface="+mj-lt"/>
              <a:buAutoNum type="arabicPeriod"/>
              <a:tabLst>
                <a:tab pos="457200" algn="l"/>
              </a:tabLst>
            </a:pPr>
            <a:r>
              <a:rPr lang="en-US" sz="1800" dirty="0">
                <a:latin typeface="Times New Roman" panose="02020603050405020304" pitchFamily="18" charset="0"/>
                <a:ea typeface="Calibri" panose="020F0502020204030204" pitchFamily="34" charset="0"/>
                <a:cs typeface="Times New Roman" panose="02020603050405020304" pitchFamily="18" charset="0"/>
              </a:rPr>
              <a:t>Prevent multiple attempt.</a:t>
            </a:r>
          </a:p>
          <a:p>
            <a:pPr marL="342900" lvl="0" indent="-342900">
              <a:lnSpc>
                <a:spcPct val="115000"/>
              </a:lnSpc>
              <a:spcAft>
                <a:spcPts val="1000"/>
              </a:spcAft>
              <a:buFont typeface="+mj-lt"/>
              <a:buAutoNum type="arabicPeriod"/>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Add student feed back.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rabicPeriod"/>
              <a:tabLst>
                <a:tab pos="457200" algn="l"/>
              </a:tabLst>
            </a:pPr>
            <a:r>
              <a:rPr lang="en-US" sz="1800" dirty="0">
                <a:latin typeface="Times New Roman" panose="02020603050405020304" pitchFamily="18" charset="0"/>
                <a:ea typeface="Calibri" panose="020F0502020204030204" pitchFamily="34" charset="0"/>
                <a:cs typeface="Times New Roman" panose="02020603050405020304" pitchFamily="18" charset="0"/>
              </a:rPr>
              <a:t>Fixing bugs.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Improved User Interface: Develop a graphical user interface (GUI) for a more user-friendly experience</a:t>
            </a:r>
            <a:endParaRPr lang="en-IN" dirty="0"/>
          </a:p>
        </p:txBody>
      </p:sp>
    </p:spTree>
    <p:extLst>
      <p:ext uri="{BB962C8B-B14F-4D97-AF65-F5344CB8AC3E}">
        <p14:creationId xmlns:p14="http://schemas.microsoft.com/office/powerpoint/2010/main" val="1313541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727024"/>
            <a:ext cx="4950461" cy="505908"/>
          </a:xfrm>
          <a:prstGeom prst="rect">
            <a:avLst/>
          </a:prstGeom>
        </p:spPr>
        <p:txBody>
          <a:bodyPr vert="horz" wrap="square" lIns="0" tIns="13335" rIns="0" bIns="0" rtlCol="0">
            <a:spAutoFit/>
          </a:bodyPr>
          <a:lstStyle/>
          <a:p>
            <a:pPr marL="12700">
              <a:lnSpc>
                <a:spcPct val="100000"/>
              </a:lnSpc>
              <a:spcBef>
                <a:spcPts val="105"/>
              </a:spcBef>
            </a:pPr>
            <a:r>
              <a:rPr dirty="0"/>
              <a:t>CONCLUSION</a:t>
            </a:r>
            <a:r>
              <a:rPr lang="en-IN" dirty="0"/>
              <a:t>…</a:t>
            </a:r>
            <a:endParaRPr dirty="0"/>
          </a:p>
        </p:txBody>
      </p:sp>
      <p:sp>
        <p:nvSpPr>
          <p:cNvPr id="3" name="object 3"/>
          <p:cNvSpPr txBox="1"/>
          <p:nvPr/>
        </p:nvSpPr>
        <p:spPr>
          <a:xfrm>
            <a:off x="881379" y="1976881"/>
            <a:ext cx="10360025" cy="1616148"/>
          </a:xfrm>
          <a:prstGeom prst="rect">
            <a:avLst/>
          </a:prstGeom>
        </p:spPr>
        <p:txBody>
          <a:bodyPr vert="horz" wrap="square" lIns="0" tIns="43180" rIns="0" bIns="0" rtlCol="0">
            <a:spAutoFit/>
          </a:bodyPr>
          <a:lstStyle/>
          <a:p>
            <a:pPr>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Examination System project has successfully achieved its objectives of automating the examination process through a console application. The application provides a user-friendly interface for administrators and students to manage and participate in exams efficiently. With future enhancements and iterative improvements, the system can be further expanded to cater to the evolving needs of educational institutions and streamline the examination process.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0" y="2613482"/>
            <a:ext cx="7315200" cy="1028487"/>
          </a:xfrm>
          <a:prstGeom prst="rect">
            <a:avLst/>
          </a:prstGeom>
        </p:spPr>
        <p:txBody>
          <a:bodyPr vert="horz" wrap="square" lIns="0" tIns="12700" rIns="0" bIns="0" rtlCol="0">
            <a:spAutoFit/>
          </a:bodyPr>
          <a:lstStyle/>
          <a:p>
            <a:pPr marL="12700">
              <a:lnSpc>
                <a:spcPct val="100000"/>
              </a:lnSpc>
              <a:spcBef>
                <a:spcPts val="100"/>
              </a:spcBef>
            </a:pPr>
            <a:r>
              <a:rPr sz="6600" dirty="0"/>
              <a:t>THANK</a:t>
            </a:r>
            <a:r>
              <a:rPr sz="6600" spc="-305" dirty="0"/>
              <a:t> </a:t>
            </a:r>
            <a:r>
              <a:rPr lang="en-IN" sz="6600" spc="-305" dirty="0"/>
              <a:t>  </a:t>
            </a:r>
            <a:r>
              <a:rPr sz="6600" spc="-5" dirty="0"/>
              <a:t>YOU</a:t>
            </a:r>
            <a:r>
              <a:rPr lang="en-IN" sz="6600" spc="-5" dirty="0"/>
              <a:t>…</a:t>
            </a:r>
            <a:endParaRPr sz="6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66520" y="1219200"/>
            <a:ext cx="4495800" cy="513715"/>
          </a:xfrm>
          <a:prstGeom prst="rect">
            <a:avLst/>
          </a:prstGeom>
        </p:spPr>
        <p:txBody>
          <a:bodyPr vert="horz" wrap="square" lIns="0" tIns="13335" rIns="0" bIns="0" rtlCol="0">
            <a:spAutoFit/>
          </a:bodyPr>
          <a:lstStyle/>
          <a:p>
            <a:pPr marL="12700">
              <a:lnSpc>
                <a:spcPct val="100000"/>
              </a:lnSpc>
              <a:spcBef>
                <a:spcPts val="105"/>
              </a:spcBef>
            </a:pPr>
            <a:r>
              <a:rPr i="1" spc="-10" dirty="0"/>
              <a:t>I</a:t>
            </a:r>
            <a:r>
              <a:rPr i="1" spc="-35" dirty="0"/>
              <a:t>N</a:t>
            </a:r>
            <a:r>
              <a:rPr i="1" spc="-30" dirty="0"/>
              <a:t>T</a:t>
            </a:r>
            <a:r>
              <a:rPr i="1" spc="-40" dirty="0"/>
              <a:t>R</a:t>
            </a:r>
            <a:r>
              <a:rPr i="1" spc="-50" dirty="0"/>
              <a:t>OD</a:t>
            </a:r>
            <a:r>
              <a:rPr i="1" spc="-60" dirty="0"/>
              <a:t>U</a:t>
            </a:r>
            <a:r>
              <a:rPr i="1" spc="-40" dirty="0"/>
              <a:t>C</a:t>
            </a:r>
            <a:r>
              <a:rPr i="1" spc="-30" dirty="0"/>
              <a:t>T</a:t>
            </a:r>
            <a:r>
              <a:rPr i="1" spc="-25" dirty="0"/>
              <a:t>I</a:t>
            </a:r>
            <a:r>
              <a:rPr i="1" spc="-50" dirty="0"/>
              <a:t>O</a:t>
            </a:r>
            <a:r>
              <a:rPr i="1" spc="-60" dirty="0"/>
              <a:t>N</a:t>
            </a:r>
            <a:r>
              <a:rPr lang="en-IN" i="1" spc="-60" dirty="0"/>
              <a:t> …</a:t>
            </a:r>
            <a:endParaRPr dirty="0"/>
          </a:p>
        </p:txBody>
      </p:sp>
      <p:sp>
        <p:nvSpPr>
          <p:cNvPr id="3" name="object 3"/>
          <p:cNvSpPr txBox="1"/>
          <p:nvPr/>
        </p:nvSpPr>
        <p:spPr>
          <a:xfrm>
            <a:off x="1371600" y="1981200"/>
            <a:ext cx="9753600" cy="3653436"/>
          </a:xfrm>
          <a:prstGeom prst="rect">
            <a:avLst/>
          </a:prstGeom>
        </p:spPr>
        <p:txBody>
          <a:bodyPr vert="horz" wrap="square" lIns="0" tIns="13335" rIns="0" bIns="0" rtlCol="0">
            <a:spAutoFit/>
          </a:bodyPr>
          <a:lstStyle/>
          <a:p>
            <a:pPr>
              <a:lnSpc>
                <a:spcPct val="115000"/>
              </a:lnSpc>
              <a:spcAft>
                <a:spcPts val="1000"/>
              </a:spcAft>
            </a:pP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800" dirty="0">
                <a:effectLst/>
                <a:latin typeface="Times New Roman" panose="02020603050405020304" pitchFamily="18" charset="0"/>
                <a:ea typeface="Times New Roman" panose="02020603050405020304" pitchFamily="18" charset="0"/>
              </a:rPr>
              <a:t>The </a:t>
            </a:r>
            <a:r>
              <a:rPr lang="en-US" sz="2800" b="1" dirty="0">
                <a:effectLst/>
                <a:latin typeface="Times New Roman" panose="02020603050405020304" pitchFamily="18" charset="0"/>
                <a:ea typeface="Times New Roman" panose="02020603050405020304" pitchFamily="18" charset="0"/>
              </a:rPr>
              <a:t>Examination</a:t>
            </a:r>
            <a:r>
              <a:rPr lang="en-US" sz="2800" dirty="0">
                <a:effectLst/>
                <a:latin typeface="Times New Roman" panose="02020603050405020304" pitchFamily="18" charset="0"/>
                <a:ea typeface="Times New Roman" panose="02020603050405020304" pitchFamily="18" charset="0"/>
              </a:rPr>
              <a:t> System project is a console application developed to manage and automate the process of conducting examinations. The system provides functionalities for creating and managing exam questions, allowing students to take exams, and generating result reports. It is designed to simplify the examination process, reduce administrative efforts, and provide accurate and efficient evaluation of student performance. </a:t>
            </a:r>
            <a:endParaRPr sz="4000" dirty="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28E47-AC6D-4763-8A65-3F1412C0F8A8}"/>
              </a:ext>
            </a:extLst>
          </p:cNvPr>
          <p:cNvSpPr>
            <a:spLocks noGrp="1"/>
          </p:cNvSpPr>
          <p:nvPr>
            <p:ph type="title"/>
          </p:nvPr>
        </p:nvSpPr>
        <p:spPr>
          <a:xfrm>
            <a:off x="609600" y="544449"/>
            <a:ext cx="10214101" cy="492443"/>
          </a:xfrm>
        </p:spPr>
        <p:txBody>
          <a:bodyPr/>
          <a:lstStyle/>
          <a:p>
            <a:r>
              <a:rPr lang="en-US" b="1" i="1" dirty="0">
                <a:latin typeface="Times New Roman" panose="02020603050405020304" pitchFamily="18" charset="0"/>
                <a:cs typeface="Times New Roman" panose="02020603050405020304" pitchFamily="18" charset="0"/>
              </a:rPr>
              <a:t>OBJECTIVES…</a:t>
            </a:r>
            <a:endParaRPr lang="en-IN" i="1" dirty="0"/>
          </a:p>
        </p:txBody>
      </p:sp>
      <p:sp>
        <p:nvSpPr>
          <p:cNvPr id="3" name="Text Placeholder 2">
            <a:extLst>
              <a:ext uri="{FF2B5EF4-FFF2-40B4-BE49-F238E27FC236}">
                <a16:creationId xmlns:a16="http://schemas.microsoft.com/office/drawing/2014/main" id="{0F0C9160-1D2A-1C72-988D-7FDFE6DDFA29}"/>
              </a:ext>
            </a:extLst>
          </p:cNvPr>
          <p:cNvSpPr>
            <a:spLocks noGrp="1"/>
          </p:cNvSpPr>
          <p:nvPr>
            <p:ph type="body" idx="1"/>
          </p:nvPr>
        </p:nvSpPr>
        <p:spPr>
          <a:xfrm>
            <a:off x="762000" y="1219200"/>
            <a:ext cx="10359389" cy="4674100"/>
          </a:xfrm>
        </p:spPr>
        <p:txBody>
          <a:bodyPr/>
          <a:lstStyle/>
          <a:p>
            <a:pPr>
              <a:lnSpc>
                <a:spcPct val="115000"/>
              </a:lnSpc>
              <a:spcAft>
                <a:spcPts val="1000"/>
              </a:spcAft>
            </a:pP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The main objectives of the Examination System project are as follows:</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rabicPeriod"/>
              <a:tabLst>
                <a:tab pos="457200" algn="l"/>
              </a:tabLst>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Develop a console application to facilitate the examination process.</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rabicPeriod"/>
              <a:tabLst>
                <a:tab pos="457200" algn="l"/>
              </a:tabLst>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Create and manage exam questionnaires.</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rabicPeriod"/>
              <a:tabLst>
                <a:tab pos="457200" algn="l"/>
              </a:tabLst>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Allow students to take exams </a:t>
            </a:r>
            <a:r>
              <a:rPr lang="en-US" sz="2800" dirty="0">
                <a:latin typeface="Times New Roman" panose="02020603050405020304" pitchFamily="18" charset="0"/>
                <a:ea typeface="Times New Roman" panose="02020603050405020304" pitchFamily="18" charset="0"/>
                <a:cs typeface="Times New Roman" panose="02020603050405020304" pitchFamily="18" charset="0"/>
              </a:rPr>
              <a:t>instantly</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rabicPeriod"/>
              <a:tabLst>
                <a:tab pos="457200" algn="l"/>
              </a:tabLst>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Automate the evaluation of exam answers and generate result reports.</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rabicPeriod"/>
              <a:tabLst>
                <a:tab pos="457200" algn="l"/>
              </a:tabLst>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Ensure data security and integrity.</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91683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E63EE-4FD0-8656-D622-402B561B87D7}"/>
              </a:ext>
            </a:extLst>
          </p:cNvPr>
          <p:cNvSpPr>
            <a:spLocks noGrp="1"/>
          </p:cNvSpPr>
          <p:nvPr>
            <p:ph type="title"/>
          </p:nvPr>
        </p:nvSpPr>
        <p:spPr>
          <a:xfrm>
            <a:off x="916305" y="544449"/>
            <a:ext cx="9907396" cy="984885"/>
          </a:xfrm>
        </p:spPr>
        <p:txBody>
          <a:bodyPr/>
          <a:lstStyle/>
          <a:p>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TECHNOLOGY USED </a:t>
            </a:r>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a:t>
            </a:r>
            <a:br>
              <a:rPr lang="en-IN" sz="32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id="{8B3C75BD-76B3-4C95-4F24-80185FCE1EC8}"/>
              </a:ext>
            </a:extLst>
          </p:cNvPr>
          <p:cNvSpPr>
            <a:spLocks noGrp="1"/>
          </p:cNvSpPr>
          <p:nvPr>
            <p:ph type="body" idx="1"/>
          </p:nvPr>
        </p:nvSpPr>
        <p:spPr>
          <a:xfrm>
            <a:off x="916305" y="1819401"/>
            <a:ext cx="10359389" cy="3922099"/>
          </a:xfrm>
        </p:spPr>
        <p:txBody>
          <a:bodyPr/>
          <a:lstStyle/>
          <a:p>
            <a:pPr>
              <a:lnSpc>
                <a:spcPct val="115000"/>
              </a:lnSpc>
              <a:spcAft>
                <a:spcPts val="1000"/>
              </a:spcAft>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The Examination System project is developed using the following technologies:</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Programming Language: </a:t>
            </a: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Java</a:t>
            </a:r>
            <a:endParaRPr lang="en-IN" sz="2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Database: </a:t>
            </a: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MySQL</a:t>
            </a:r>
            <a:endParaRPr lang="en-IN" sz="2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Database Connector: </a:t>
            </a: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JDBC</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(Java Database Connectivity)</a:t>
            </a:r>
          </a:p>
          <a:p>
            <a:pPr marL="342900" lvl="0" indent="-342900">
              <a:lnSpc>
                <a:spcPct val="115000"/>
              </a:lnSpc>
              <a:spcAft>
                <a:spcPts val="1000"/>
              </a:spcAft>
              <a:buSzPts val="1000"/>
              <a:buFont typeface="Symbol" panose="05050102010706020507" pitchFamily="18" charset="2"/>
              <a:buChar char=""/>
              <a:tabLst>
                <a:tab pos="457200" algn="l"/>
              </a:tabLst>
            </a:pPr>
            <a:r>
              <a:rPr lang="en-US" sz="2800" dirty="0">
                <a:latin typeface="Times New Roman" panose="02020603050405020304" pitchFamily="18" charset="0"/>
                <a:ea typeface="Calibri" panose="020F0502020204030204" pitchFamily="34" charset="0"/>
                <a:cs typeface="Times New Roman" panose="02020603050405020304" pitchFamily="18" charset="0"/>
              </a:rPr>
              <a:t>IDE :</a:t>
            </a:r>
            <a:r>
              <a:rPr lang="en-US" sz="2800" b="1" dirty="0">
                <a:latin typeface="Times New Roman" panose="02020603050405020304" pitchFamily="18" charset="0"/>
                <a:ea typeface="Calibri" panose="020F0502020204030204" pitchFamily="34" charset="0"/>
                <a:cs typeface="Times New Roman" panose="02020603050405020304" pitchFamily="18" charset="0"/>
              </a:rPr>
              <a:t>VS code</a:t>
            </a:r>
            <a:endParaRPr lang="en-IN" sz="28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6543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D2A4C-CA7E-254A-C089-905378811EDD}"/>
              </a:ext>
            </a:extLst>
          </p:cNvPr>
          <p:cNvSpPr>
            <a:spLocks noGrp="1"/>
          </p:cNvSpPr>
          <p:nvPr>
            <p:ph type="title"/>
          </p:nvPr>
        </p:nvSpPr>
        <p:spPr>
          <a:xfrm>
            <a:off x="838200" y="544449"/>
            <a:ext cx="9985501" cy="984885"/>
          </a:xfrm>
        </p:spPr>
        <p:txBody>
          <a:bodyPr/>
          <a:lstStyle/>
          <a:p>
            <a:r>
              <a:rPr lang="en-US" sz="3200" i="1" dirty="0">
                <a:effectLst/>
                <a:latin typeface="Times New Roman" panose="02020603050405020304" pitchFamily="18" charset="0"/>
                <a:ea typeface="Times New Roman" panose="02020603050405020304" pitchFamily="18" charset="0"/>
                <a:cs typeface="Times New Roman" panose="02020603050405020304" pitchFamily="18" charset="0"/>
              </a:rPr>
              <a:t>SYSTEM ARCHITECTURE…</a:t>
            </a:r>
            <a:br>
              <a:rPr lang="en-IN" sz="3200" i="1" dirty="0">
                <a:effectLst/>
                <a:latin typeface="Calibri" panose="020F0502020204030204" pitchFamily="34" charset="0"/>
                <a:ea typeface="Calibri" panose="020F0502020204030204" pitchFamily="34" charset="0"/>
                <a:cs typeface="Times New Roman" panose="02020603050405020304" pitchFamily="18" charset="0"/>
              </a:rPr>
            </a:br>
            <a:endParaRPr lang="en-IN" i="1" dirty="0"/>
          </a:p>
        </p:txBody>
      </p:sp>
      <p:sp>
        <p:nvSpPr>
          <p:cNvPr id="3" name="Text Placeholder 2">
            <a:extLst>
              <a:ext uri="{FF2B5EF4-FFF2-40B4-BE49-F238E27FC236}">
                <a16:creationId xmlns:a16="http://schemas.microsoft.com/office/drawing/2014/main" id="{9BF8D6AF-AC69-C566-7ED4-A2AF297865B3}"/>
              </a:ext>
            </a:extLst>
          </p:cNvPr>
          <p:cNvSpPr>
            <a:spLocks noGrp="1"/>
          </p:cNvSpPr>
          <p:nvPr>
            <p:ph type="body" idx="1"/>
          </p:nvPr>
        </p:nvSpPr>
        <p:spPr>
          <a:xfrm>
            <a:off x="916305" y="1819401"/>
            <a:ext cx="10359389" cy="3409138"/>
          </a:xfrm>
        </p:spPr>
        <p:txBody>
          <a:bodyPr/>
          <a:lstStyle/>
          <a:p>
            <a:pPr>
              <a:lnSpc>
                <a:spcPct val="115000"/>
              </a:lnSpc>
              <a:spcAft>
                <a:spcPts val="1000"/>
              </a:spcAft>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The system architecture of the Examination System project follows a </a:t>
            </a: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client-server</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model, where the client is the console application and the server is the MySQL database. The client interacts with the database using JDBC through the MySQL Connector. The database stores exam-related information such as questionnaires, student details, and exam results.</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28460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A6B6B-7A42-DC3E-03B4-DB0927B158A7}"/>
              </a:ext>
            </a:extLst>
          </p:cNvPr>
          <p:cNvSpPr>
            <a:spLocks noGrp="1"/>
          </p:cNvSpPr>
          <p:nvPr>
            <p:ph type="title"/>
          </p:nvPr>
        </p:nvSpPr>
        <p:spPr>
          <a:xfrm>
            <a:off x="916305" y="544449"/>
            <a:ext cx="9907396" cy="1169551"/>
          </a:xfrm>
        </p:spPr>
        <p:txBody>
          <a:bodyPr/>
          <a:lstStyle/>
          <a:p>
            <a:r>
              <a:rPr lang="en-US" sz="4000" dirty="0">
                <a:latin typeface="Times New Roman" panose="02020603050405020304" pitchFamily="18" charset="0"/>
                <a:ea typeface="Calibri" panose="020F0502020204030204" pitchFamily="34" charset="0"/>
                <a:cs typeface="Times New Roman" panose="02020603050405020304" pitchFamily="18" charset="0"/>
              </a:rPr>
              <a:t>SYSTEM FEATURES…</a:t>
            </a:r>
            <a:br>
              <a:rPr lang="en-IN" sz="2000" dirty="0">
                <a:effectLst/>
                <a:latin typeface="Calibri" panose="020F0502020204030204" pitchFamily="34" charset="0"/>
                <a:ea typeface="Calibri" panose="020F0502020204030204" pitchFamily="34" charset="0"/>
                <a:cs typeface="Times New Roman" panose="02020603050405020304" pitchFamily="18" charset="0"/>
              </a:rPr>
            </a:br>
            <a:endParaRPr lang="en-IN" sz="3600" dirty="0"/>
          </a:p>
        </p:txBody>
      </p:sp>
      <p:sp>
        <p:nvSpPr>
          <p:cNvPr id="3" name="Text Placeholder 2">
            <a:extLst>
              <a:ext uri="{FF2B5EF4-FFF2-40B4-BE49-F238E27FC236}">
                <a16:creationId xmlns:a16="http://schemas.microsoft.com/office/drawing/2014/main" id="{785403FE-FD95-6893-703B-A6A3F12C32EE}"/>
              </a:ext>
            </a:extLst>
          </p:cNvPr>
          <p:cNvSpPr>
            <a:spLocks noGrp="1"/>
          </p:cNvSpPr>
          <p:nvPr>
            <p:ph type="body" idx="1"/>
          </p:nvPr>
        </p:nvSpPr>
        <p:spPr>
          <a:xfrm>
            <a:off x="916305" y="1819401"/>
            <a:ext cx="10359389" cy="3111429"/>
          </a:xfrm>
        </p:spPr>
        <p:txBody>
          <a:bodyPr/>
          <a:lstStyle/>
          <a:p>
            <a:pPr marL="342900" lvl="0" indent="-342900">
              <a:lnSpc>
                <a:spcPct val="115000"/>
              </a:lnSpc>
              <a:spcAft>
                <a:spcPts val="1000"/>
              </a:spcAft>
              <a:buFont typeface="+mj-lt"/>
              <a:buAutoNum type="arabicPeriod"/>
              <a:tabLst>
                <a:tab pos="457200" algn="l"/>
              </a:tabLs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Create Questionnaire</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Allows the administrator to create a new questionnaire by providing the questionnaire title, total marks, and individual questions with options and correct answers.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rabicPeriod"/>
              <a:tabLst>
                <a:tab pos="457200" algn="l"/>
              </a:tabLs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Take Exam</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Allows students to take exams by selecting the assigned questionnaire and providing answers to the questions.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rabicPeriod"/>
              <a:tabLst>
                <a:tab pos="457200" algn="l"/>
              </a:tabLs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Evaluate Exam</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Automatically evaluates the exam answers submitted by students and generates a result report showing the obtained marks and percentage.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rabicPeriod"/>
              <a:tabLst>
                <a:tab pos="457200" algn="l"/>
              </a:tabLs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View Results</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Provides the ability to view the exam results of all students </a:t>
            </a:r>
            <a:r>
              <a:rPr lang="en-US" dirty="0">
                <a:latin typeface="Times New Roman" panose="02020603050405020304" pitchFamily="18" charset="0"/>
                <a:ea typeface="Times New Roman" panose="02020603050405020304" pitchFamily="18" charset="0"/>
                <a:cs typeface="Times New Roman" panose="02020603050405020304" pitchFamily="18" charset="0"/>
              </a:rPr>
              <a: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96587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DBCAD-936F-07C7-9BA2-23D6175D3F82}"/>
              </a:ext>
            </a:extLst>
          </p:cNvPr>
          <p:cNvSpPr>
            <a:spLocks noGrp="1"/>
          </p:cNvSpPr>
          <p:nvPr>
            <p:ph type="title"/>
          </p:nvPr>
        </p:nvSpPr>
        <p:spPr>
          <a:xfrm>
            <a:off x="762000" y="544449"/>
            <a:ext cx="10061701" cy="598551"/>
          </a:xfrm>
        </p:spPr>
        <p:txBody>
          <a:bodyPr/>
          <a:lstStyle/>
          <a:p>
            <a:r>
              <a:rPr lang="en-US" dirty="0">
                <a:latin typeface="Times New Roman" panose="02020603050405020304" pitchFamily="18" charset="0"/>
                <a:ea typeface="Calibri" panose="020F0502020204030204" pitchFamily="34" charset="0"/>
                <a:cs typeface="Times New Roman" panose="02020603050405020304" pitchFamily="18" charset="0"/>
              </a:rPr>
              <a:t>DEVELOPMENT PROCESS…</a:t>
            </a:r>
            <a:br>
              <a:rPr lang="en-IN" sz="4000" dirty="0">
                <a:effectLst/>
                <a:latin typeface="Calibri" panose="020F0502020204030204" pitchFamily="34" charset="0"/>
                <a:ea typeface="Calibri" panose="020F0502020204030204" pitchFamily="34" charset="0"/>
                <a:cs typeface="Times New Roman" panose="02020603050405020304" pitchFamily="18" charset="0"/>
              </a:rPr>
            </a:br>
            <a:endParaRPr lang="en-IN" sz="6000" dirty="0"/>
          </a:p>
        </p:txBody>
      </p:sp>
      <p:sp>
        <p:nvSpPr>
          <p:cNvPr id="3" name="Text Placeholder 2">
            <a:extLst>
              <a:ext uri="{FF2B5EF4-FFF2-40B4-BE49-F238E27FC236}">
                <a16:creationId xmlns:a16="http://schemas.microsoft.com/office/drawing/2014/main" id="{45FC92F1-7FDC-E189-3869-A93F95250BC5}"/>
              </a:ext>
            </a:extLst>
          </p:cNvPr>
          <p:cNvSpPr>
            <a:spLocks noGrp="1"/>
          </p:cNvSpPr>
          <p:nvPr>
            <p:ph type="body" idx="1"/>
          </p:nvPr>
        </p:nvSpPr>
        <p:spPr>
          <a:xfrm>
            <a:off x="762001" y="1143000"/>
            <a:ext cx="10513694" cy="4258410"/>
          </a:xfrm>
        </p:spPr>
        <p:txBody>
          <a:bodyPr/>
          <a:lstStyle/>
          <a:p>
            <a:pPr>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development of the Examination System project followed an iterative and incremental approach. The project was divided into the following phases: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rabicPeriod"/>
              <a:tabLst>
                <a:tab pos="457200" algn="l"/>
              </a:tabLst>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Requirements</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Gathering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Gathered the functional and non-functional requirements of the project. Defined the desired features and user interactions.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rabicPeriod"/>
              <a:tabLst>
                <a:tab pos="457200" algn="l"/>
              </a:tabLst>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Design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Designed the system architecture, database schema, and user interface. Developed class and database entity relationship diagrams to guide the implementation.</a:t>
            </a:r>
          </a:p>
          <a:p>
            <a:pPr marL="342900" lvl="0" indent="-342900">
              <a:lnSpc>
                <a:spcPct val="115000"/>
              </a:lnSpc>
              <a:spcAft>
                <a:spcPts val="1000"/>
              </a:spcAft>
              <a:buFont typeface="+mj-lt"/>
              <a:buAutoNum type="arabicPeriod"/>
              <a:tabLst>
                <a:tab pos="457200" algn="l"/>
              </a:tabLst>
            </a:pPr>
            <a:r>
              <a:rPr lang="en-US" b="1" dirty="0">
                <a:latin typeface="Times New Roman" panose="02020603050405020304" pitchFamily="18" charset="0"/>
                <a:ea typeface="Calibri" panose="020F0502020204030204" pitchFamily="34" charset="0"/>
                <a:cs typeface="Times New Roman" panose="02020603050405020304" pitchFamily="18" charset="0"/>
              </a:rPr>
              <a:t>Coding</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rabicPeriod"/>
              <a:tabLst>
                <a:tab pos="457200" algn="l"/>
              </a:tabLst>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Implementation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Implemented the application logic using Java and JDBC. Created the necessary classes and methods to create questionnaires, assign questionnaires, manage student details, take exams, and evaluate results.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rabicPeriod"/>
              <a:tabLst>
                <a:tab pos="457200" algn="l"/>
              </a:tabLst>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Testing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Conducted thorough testing of the application to ensure correct functionality </a:t>
            </a:r>
            <a:r>
              <a:rPr lang="en-US" sz="1800" dirty="0">
                <a:latin typeface="Times New Roman" panose="02020603050405020304" pitchFamily="18" charset="0"/>
                <a:ea typeface="Times New Roman" panose="02020603050405020304" pitchFamily="18" charset="0"/>
                <a:cs typeface="Times New Roman" panose="02020603050405020304" pitchFamily="18" charset="0"/>
              </a:rPr>
              <a:t> using manual testing.</a:t>
            </a:r>
            <a:endParaRPr lang="en-IN" dirty="0"/>
          </a:p>
        </p:txBody>
      </p:sp>
    </p:spTree>
    <p:extLst>
      <p:ext uri="{BB962C8B-B14F-4D97-AF65-F5344CB8AC3E}">
        <p14:creationId xmlns:p14="http://schemas.microsoft.com/office/powerpoint/2010/main" val="1803583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B27A3-700E-2ED0-C937-23334B7DFCEE}"/>
              </a:ext>
            </a:extLst>
          </p:cNvPr>
          <p:cNvSpPr>
            <a:spLocks noGrp="1"/>
          </p:cNvSpPr>
          <p:nvPr>
            <p:ph type="title"/>
          </p:nvPr>
        </p:nvSpPr>
        <p:spPr>
          <a:xfrm>
            <a:off x="914400" y="685800"/>
            <a:ext cx="10061701" cy="553998"/>
          </a:xfrm>
        </p:spPr>
        <p:txBody>
          <a:bodyPr/>
          <a:lstStyle/>
          <a:p>
            <a:r>
              <a:rPr lang="en-IN" sz="3600" dirty="0"/>
              <a:t>FEASIBILITY STUDY …</a:t>
            </a:r>
          </a:p>
        </p:txBody>
      </p:sp>
      <p:sp>
        <p:nvSpPr>
          <p:cNvPr id="3" name="Text Placeholder 2">
            <a:extLst>
              <a:ext uri="{FF2B5EF4-FFF2-40B4-BE49-F238E27FC236}">
                <a16:creationId xmlns:a16="http://schemas.microsoft.com/office/drawing/2014/main" id="{1A62BD44-36A0-3297-801A-93A9FFB6AA7B}"/>
              </a:ext>
            </a:extLst>
          </p:cNvPr>
          <p:cNvSpPr>
            <a:spLocks noGrp="1"/>
          </p:cNvSpPr>
          <p:nvPr>
            <p:ph type="body" idx="1"/>
          </p:nvPr>
        </p:nvSpPr>
        <p:spPr>
          <a:xfrm>
            <a:off x="914400" y="1828800"/>
            <a:ext cx="10591800" cy="3385542"/>
          </a:xfrm>
        </p:spPr>
        <p:txBody>
          <a:bodyPr/>
          <a:lstStyle/>
          <a:p>
            <a:r>
              <a:rPr lang="en-US" dirty="0"/>
              <a:t>• A feasibility study for a Examination system assesses the viability of implementing such a system in a Exam Automation system. </a:t>
            </a:r>
          </a:p>
          <a:p>
            <a:r>
              <a:rPr lang="en-US" dirty="0"/>
              <a:t> </a:t>
            </a:r>
          </a:p>
          <a:p>
            <a:pPr marL="457200" indent="-457200">
              <a:buAutoNum type="arabicPeriod"/>
            </a:pPr>
            <a:endParaRPr lang="en-US" dirty="0"/>
          </a:p>
          <a:p>
            <a:pPr marL="457200" indent="-457200">
              <a:buAutoNum type="arabicPeriod"/>
            </a:pPr>
            <a:r>
              <a:rPr lang="en-US" dirty="0"/>
              <a:t>Technical Feasibility </a:t>
            </a:r>
          </a:p>
          <a:p>
            <a:pPr marL="457200" indent="-457200">
              <a:buAutoNum type="arabicPeriod"/>
            </a:pPr>
            <a:endParaRPr lang="en-US" dirty="0"/>
          </a:p>
          <a:p>
            <a:pPr marL="457200" indent="-457200">
              <a:buAutoNum type="arabicPeriod"/>
            </a:pPr>
            <a:r>
              <a:rPr lang="en-US" dirty="0"/>
              <a:t>Operational Feasibility</a:t>
            </a:r>
          </a:p>
          <a:p>
            <a:pPr marL="457200" indent="-457200">
              <a:buAutoNum type="arabicPeriod"/>
            </a:pPr>
            <a:endParaRPr lang="en-US" dirty="0"/>
          </a:p>
          <a:p>
            <a:pPr marL="457200" indent="-457200">
              <a:buAutoNum type="arabicPeriod"/>
            </a:pPr>
            <a:r>
              <a:rPr lang="en-IN" b="0" i="0" dirty="0">
                <a:effectLst/>
                <a:latin typeface="Söhne"/>
              </a:rPr>
              <a:t>Schedule Feasibility</a:t>
            </a:r>
            <a:r>
              <a:rPr lang="en-US" b="0" i="0" dirty="0">
                <a:effectLst/>
                <a:latin typeface="Söhne"/>
              </a:rPr>
              <a:t>:</a:t>
            </a:r>
            <a:endParaRPr lang="en-US" dirty="0"/>
          </a:p>
          <a:p>
            <a:endParaRPr lang="en-US" dirty="0"/>
          </a:p>
          <a:p>
            <a:pPr marL="457200" indent="-457200">
              <a:buAutoNum type="arabicPeriod"/>
            </a:pPr>
            <a:endParaRPr lang="en-IN" dirty="0"/>
          </a:p>
        </p:txBody>
      </p:sp>
    </p:spTree>
    <p:extLst>
      <p:ext uri="{BB962C8B-B14F-4D97-AF65-F5344CB8AC3E}">
        <p14:creationId xmlns:p14="http://schemas.microsoft.com/office/powerpoint/2010/main" val="3775465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DAA5D-0A3B-DB39-A6AF-FFD7267ADF98}"/>
              </a:ext>
            </a:extLst>
          </p:cNvPr>
          <p:cNvSpPr>
            <a:spLocks noGrp="1"/>
          </p:cNvSpPr>
          <p:nvPr>
            <p:ph type="title"/>
          </p:nvPr>
        </p:nvSpPr>
        <p:spPr>
          <a:xfrm>
            <a:off x="990600" y="457200"/>
            <a:ext cx="10704955" cy="492443"/>
          </a:xfrm>
        </p:spPr>
        <p:txBody>
          <a:bodyPr/>
          <a:lstStyle/>
          <a:p>
            <a:r>
              <a:rPr lang="en-US" dirty="0"/>
              <a:t>SOFTWARE DEVELOPMENT LIFE CYCLE (SDLC) …</a:t>
            </a:r>
            <a:endParaRPr lang="en-IN" dirty="0"/>
          </a:p>
        </p:txBody>
      </p:sp>
      <p:sp>
        <p:nvSpPr>
          <p:cNvPr id="3" name="Text Placeholder 2">
            <a:extLst>
              <a:ext uri="{FF2B5EF4-FFF2-40B4-BE49-F238E27FC236}">
                <a16:creationId xmlns:a16="http://schemas.microsoft.com/office/drawing/2014/main" id="{99F1DB64-31B8-0CBC-D569-3CF76C520177}"/>
              </a:ext>
            </a:extLst>
          </p:cNvPr>
          <p:cNvSpPr>
            <a:spLocks noGrp="1"/>
          </p:cNvSpPr>
          <p:nvPr>
            <p:ph type="body" idx="1"/>
          </p:nvPr>
        </p:nvSpPr>
        <p:spPr>
          <a:xfrm>
            <a:off x="990600" y="1219200"/>
            <a:ext cx="10363200" cy="5478423"/>
          </a:xfrm>
        </p:spPr>
        <p:txBody>
          <a:bodyPr/>
          <a:lstStyle/>
          <a:p>
            <a:r>
              <a:rPr lang="en-IN" sz="2800" b="1" dirty="0"/>
              <a:t>• Agile Model:-</a:t>
            </a:r>
          </a:p>
          <a:p>
            <a:endParaRPr lang="en-IN" sz="2400" dirty="0"/>
          </a:p>
          <a:p>
            <a:r>
              <a:rPr lang="en-IN" sz="2400" dirty="0"/>
              <a:t>       </a:t>
            </a:r>
            <a:r>
              <a:rPr lang="en-US" sz="2400" dirty="0"/>
              <a:t>Agile methodologies are well-suited for projects that require flexibility, frequent feedback, and the ability to adapt to changing requirements . Agile methodologies are well-suited for projects that require flexibility, frequent feedback, and the ability to adapt to changing requirements:</a:t>
            </a:r>
          </a:p>
          <a:p>
            <a:endParaRPr lang="en-US" sz="2400" dirty="0"/>
          </a:p>
          <a:p>
            <a:endParaRPr lang="en-IN" sz="2400" dirty="0"/>
          </a:p>
          <a:p>
            <a:pPr marL="457200" indent="-457200">
              <a:buFont typeface="+mj-lt"/>
              <a:buAutoNum type="arabicPeriod"/>
            </a:pPr>
            <a:r>
              <a:rPr lang="en-IN" sz="2400" dirty="0"/>
              <a:t>Iterative and Incremental Development:</a:t>
            </a:r>
          </a:p>
          <a:p>
            <a:pPr marL="457200" indent="-457200">
              <a:buFont typeface="+mj-lt"/>
              <a:buAutoNum type="arabicPeriod"/>
            </a:pPr>
            <a:r>
              <a:rPr lang="en-IN" sz="2400" dirty="0"/>
              <a:t>Collaboration and Communication:</a:t>
            </a:r>
          </a:p>
          <a:p>
            <a:pPr marL="457200" indent="-457200">
              <a:buFont typeface="+mj-lt"/>
              <a:buAutoNum type="arabicPeriod"/>
            </a:pPr>
            <a:r>
              <a:rPr lang="en-IN" sz="2400" dirty="0"/>
              <a:t>Prioritized Product Backlog:</a:t>
            </a:r>
          </a:p>
          <a:p>
            <a:pPr marL="457200" indent="-457200">
              <a:buFont typeface="+mj-lt"/>
              <a:buAutoNum type="arabicPeriod"/>
            </a:pPr>
            <a:r>
              <a:rPr lang="en-IN" sz="2400" dirty="0"/>
              <a:t>Continuous Feedback and Adaptation:</a:t>
            </a:r>
          </a:p>
          <a:p>
            <a:pPr marL="457200" indent="-457200">
              <a:buFont typeface="+mj-lt"/>
              <a:buAutoNum type="arabicPeriod"/>
            </a:pPr>
            <a:endParaRPr lang="en-IN" sz="2400" dirty="0"/>
          </a:p>
          <a:p>
            <a:r>
              <a:rPr lang="en-IN" dirty="0"/>
              <a:t>   </a:t>
            </a:r>
          </a:p>
          <a:p>
            <a:endParaRPr lang="en-IN" dirty="0"/>
          </a:p>
        </p:txBody>
      </p:sp>
    </p:spTree>
    <p:extLst>
      <p:ext uri="{BB962C8B-B14F-4D97-AF65-F5344CB8AC3E}">
        <p14:creationId xmlns:p14="http://schemas.microsoft.com/office/powerpoint/2010/main" val="23734460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419</TotalTime>
  <Words>929</Words>
  <Application>Microsoft Office PowerPoint</Application>
  <PresentationFormat>Widescreen</PresentationFormat>
  <Paragraphs>103</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Mongolian Baiti</vt:lpstr>
      <vt:lpstr>Söhne</vt:lpstr>
      <vt:lpstr>Symbol</vt:lpstr>
      <vt:lpstr>Times New Roman</vt:lpstr>
      <vt:lpstr>Office Theme</vt:lpstr>
      <vt:lpstr>EXAMINATION SYSTEM…</vt:lpstr>
      <vt:lpstr>INTRODUCTION …</vt:lpstr>
      <vt:lpstr>OBJECTIVES…</vt:lpstr>
      <vt:lpstr>TECHNOLOGY USED … </vt:lpstr>
      <vt:lpstr>SYSTEM ARCHITECTURE… </vt:lpstr>
      <vt:lpstr>SYSTEM FEATURES… </vt:lpstr>
      <vt:lpstr>DEVELOPMENT PROCESS… </vt:lpstr>
      <vt:lpstr>FEASIBILITY STUDY …</vt:lpstr>
      <vt:lpstr>SOFTWARE DEVELOPMENT LIFE CYCLE (SDLC) …</vt:lpstr>
      <vt:lpstr>DATABASE DESIGN… </vt:lpstr>
      <vt:lpstr>PROCESS-DIAGRAM…</vt:lpstr>
      <vt:lpstr>E-R DIAGRAM</vt:lpstr>
      <vt:lpstr>Testing…</vt:lpstr>
      <vt:lpstr>HARDWARE &amp; SOFTWARE REQUIREMENTS  </vt:lpstr>
      <vt:lpstr>FUTURE ENHACEMENT…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Amarjyoti Senapati</dc:creator>
  <cp:lastModifiedBy>saswat ranjan</cp:lastModifiedBy>
  <cp:revision>18</cp:revision>
  <dcterms:created xsi:type="dcterms:W3CDTF">2023-06-10T04:33:58Z</dcterms:created>
  <dcterms:modified xsi:type="dcterms:W3CDTF">2023-07-09T13:43:17Z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2023-06-09T00:00:00Z</vt:filetime>
  </property>
  <property fmtid="{D5CDD505-2E9C-101B-9397-08002B2CF9AE}" pid="3" name="Creator">
    <vt:lpwstr>Microsoft® PowerPoint® 2021</vt:lpwstr>
  </property>
  <property fmtid="{D5CDD505-2E9C-101B-9397-08002B2CF9AE}" pid="4" name="LastSaved">
    <vt:filetime>2023-06-10T00:00:00Z</vt:filetime>
  </property>
</Properties>
</file>