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01" y="2705933"/>
            <a:ext cx="5009198" cy="28177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390" y="1652905"/>
            <a:ext cx="8613775" cy="16459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480"/>
              </a:lnSpc>
              <a:buNone/>
            </a:pPr>
            <a:r>
              <a:rPr lang="en-US" sz="518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Hadoop: </a:t>
            </a:r>
            <a:endParaRPr lang="en-US" sz="518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lnSpc>
                <a:spcPts val="6480"/>
              </a:lnSpc>
              <a:buNone/>
            </a:pPr>
            <a:r>
              <a:rPr lang="en-US" sz="518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Foundation for Big Data</a:t>
            </a:r>
            <a:endParaRPr lang="en-US" sz="5185" dirty="0"/>
          </a:p>
        </p:txBody>
      </p:sp>
      <p:sp>
        <p:nvSpPr>
          <p:cNvPr id="7" name="Text 3"/>
          <p:cNvSpPr/>
          <p:nvPr/>
        </p:nvSpPr>
        <p:spPr>
          <a:xfrm>
            <a:off x="667941" y="3585567"/>
            <a:ext cx="7808119" cy="24422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05"/>
              </a:lnSpc>
              <a:buNone/>
            </a:pPr>
            <a:r>
              <a:rPr lang="en-US" sz="150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our exploration of Hadoop, a cornerstone in the world of Big Data. Hadoop is a powerful, open-source framework designed to handle massive datasets. It's not just about storage; it's about processing, analyzing, and extracting valuable insights from data that would overwhelm traditional systems. At its core, Hadoop offers a distributed file system (HDFS) and a processing engine (MapReduce) for parallel processing, enabling you to work with terabytes and even petabytes of data efficiently. Let's delve into the key components and capabilities that make Hadoop such a vital tool for organizations across various industries.</a:t>
            </a:r>
            <a:endParaRPr lang="en-US" sz="1505" dirty="0"/>
          </a:p>
        </p:txBody>
      </p:sp>
      <p:sp>
        <p:nvSpPr>
          <p:cNvPr id="10" name="Text 6"/>
          <p:cNvSpPr/>
          <p:nvPr/>
        </p:nvSpPr>
        <p:spPr>
          <a:xfrm>
            <a:off x="1068586" y="6242447"/>
            <a:ext cx="1798796" cy="3339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30"/>
              </a:lnSpc>
              <a:buNone/>
            </a:pPr>
            <a:endParaRPr lang="en-US" sz="18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0717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51" y="215979"/>
            <a:ext cx="2542699" cy="172831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94967" y="2635448"/>
            <a:ext cx="7734300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3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the Hadoop Ecosystem</a:t>
            </a:r>
            <a:endParaRPr lang="en-US" sz="3400" dirty="0"/>
          </a:p>
        </p:txBody>
      </p:sp>
      <p:sp>
        <p:nvSpPr>
          <p:cNvPr id="7" name="Shape 3"/>
          <p:cNvSpPr/>
          <p:nvPr/>
        </p:nvSpPr>
        <p:spPr>
          <a:xfrm>
            <a:off x="2594967" y="362902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733794" y="3693795"/>
            <a:ext cx="110966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040" dirty="0"/>
          </a:p>
        </p:txBody>
      </p:sp>
      <p:sp>
        <p:nvSpPr>
          <p:cNvPr id="9" name="Text 5"/>
          <p:cNvSpPr/>
          <p:nvPr/>
        </p:nvSpPr>
        <p:spPr>
          <a:xfrm>
            <a:off x="3156466" y="3629025"/>
            <a:ext cx="2225516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HDFS: The Foundation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3156466" y="4002524"/>
            <a:ext cx="4072295" cy="13829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(Hadoop Distributed File System) serves as the backbone of Hadoop. It's a fault-tolerant, scalable file system designed to store vast amounts of data across a cluster of machines. Think of it as a robust library for your Big Data.</a:t>
            </a:r>
            <a:endParaRPr lang="en-US" sz="1360" dirty="0"/>
          </a:p>
        </p:txBody>
      </p:sp>
      <p:sp>
        <p:nvSpPr>
          <p:cNvPr id="11" name="Shape 7"/>
          <p:cNvSpPr/>
          <p:nvPr/>
        </p:nvSpPr>
        <p:spPr>
          <a:xfrm>
            <a:off x="7401520" y="362902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528322" y="3693795"/>
            <a:ext cx="135136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040" dirty="0"/>
          </a:p>
        </p:txBody>
      </p:sp>
      <p:sp>
        <p:nvSpPr>
          <p:cNvPr id="13" name="Text 9"/>
          <p:cNvSpPr/>
          <p:nvPr/>
        </p:nvSpPr>
        <p:spPr>
          <a:xfrm>
            <a:off x="7963019" y="3629025"/>
            <a:ext cx="4072295" cy="5398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MapReduce: Parallel Processing Powerhouse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7963019" y="4272439"/>
            <a:ext cx="4072295" cy="11063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MapReduce is the engine that drives data processing in Hadoop. It enables parallel computation, breaking down complex tasks into smaller, independent units that can be executed concurrently on multiple nodes.</a:t>
            </a:r>
            <a:endParaRPr lang="en-US" sz="1360" dirty="0"/>
          </a:p>
        </p:txBody>
      </p:sp>
      <p:sp>
        <p:nvSpPr>
          <p:cNvPr id="15" name="Shape 11"/>
          <p:cNvSpPr/>
          <p:nvPr/>
        </p:nvSpPr>
        <p:spPr>
          <a:xfrm>
            <a:off x="2594967" y="575250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2720102" y="5817275"/>
            <a:ext cx="138470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040" dirty="0"/>
          </a:p>
        </p:txBody>
      </p:sp>
      <p:sp>
        <p:nvSpPr>
          <p:cNvPr id="17" name="Text 13"/>
          <p:cNvSpPr/>
          <p:nvPr/>
        </p:nvSpPr>
        <p:spPr>
          <a:xfrm>
            <a:off x="3156466" y="5752505"/>
            <a:ext cx="2989183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YARN: The Resource Manager</a:t>
            </a:r>
            <a:endParaRPr lang="en-US" sz="1700" dirty="0"/>
          </a:p>
        </p:txBody>
      </p:sp>
      <p:sp>
        <p:nvSpPr>
          <p:cNvPr id="18" name="Text 14"/>
          <p:cNvSpPr/>
          <p:nvPr/>
        </p:nvSpPr>
        <p:spPr>
          <a:xfrm>
            <a:off x="3156466" y="6126004"/>
            <a:ext cx="4072295" cy="13829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YARN (Yet Another Resource Negotiator) acts as a central coordinator for Hadoop. It manages resources, allocating them to different applications running within the Hadoop cluster. It ensures efficient utilization of the available resources.</a:t>
            </a:r>
            <a:endParaRPr lang="en-US" sz="1360" dirty="0"/>
          </a:p>
        </p:txBody>
      </p:sp>
      <p:sp>
        <p:nvSpPr>
          <p:cNvPr id="19" name="Shape 15"/>
          <p:cNvSpPr/>
          <p:nvPr/>
        </p:nvSpPr>
        <p:spPr>
          <a:xfrm>
            <a:off x="7401520" y="575250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525107" y="5817275"/>
            <a:ext cx="141565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040" dirty="0"/>
          </a:p>
        </p:txBody>
      </p:sp>
      <p:sp>
        <p:nvSpPr>
          <p:cNvPr id="21" name="Text 17"/>
          <p:cNvSpPr/>
          <p:nvPr/>
        </p:nvSpPr>
        <p:spPr>
          <a:xfrm>
            <a:off x="7963019" y="5752505"/>
            <a:ext cx="4072295" cy="5398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Hive, Pig, and HBase: Tools for Data Exploration and Analysis</a:t>
            </a:r>
            <a:endParaRPr lang="en-US" sz="1700" dirty="0"/>
          </a:p>
        </p:txBody>
      </p:sp>
      <p:sp>
        <p:nvSpPr>
          <p:cNvPr id="22" name="Text 18"/>
          <p:cNvSpPr/>
          <p:nvPr/>
        </p:nvSpPr>
        <p:spPr>
          <a:xfrm>
            <a:off x="7963019" y="6395918"/>
            <a:ext cx="4072295" cy="19360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tools extend the capabilities of Hadoop, providing users with a more user-friendly interface for querying, manipulating, and analyzing large datasets. Hive and Pig simplify data querying using SQL-like languages, while HBase offers a NoSQL database designed for fast read/write operations on massive data sets.</a:t>
            </a:r>
            <a:endParaRPr lang="en-US" sz="13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987981" y="1006554"/>
            <a:ext cx="6614160" cy="7239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Diving Deeper into HDFS</a:t>
            </a:r>
            <a:endParaRPr lang="en-US" sz="4560" dirty="0"/>
          </a:p>
        </p:txBody>
      </p:sp>
      <p:sp>
        <p:nvSpPr>
          <p:cNvPr id="5" name="Text 3"/>
          <p:cNvSpPr/>
          <p:nvPr/>
        </p:nvSpPr>
        <p:spPr>
          <a:xfrm>
            <a:off x="987981" y="2309455"/>
            <a:ext cx="3053715" cy="3619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8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HDFS Stores Data</a:t>
            </a:r>
            <a:endParaRPr lang="en-US" sz="2280" dirty="0"/>
          </a:p>
        </p:txBody>
      </p:sp>
      <p:sp>
        <p:nvSpPr>
          <p:cNvPr id="6" name="Text 4"/>
          <p:cNvSpPr/>
          <p:nvPr/>
        </p:nvSpPr>
        <p:spPr>
          <a:xfrm>
            <a:off x="987981" y="2902982"/>
            <a:ext cx="3840837" cy="259449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20"/>
              </a:lnSpc>
              <a:buNone/>
            </a:pPr>
            <a:r>
              <a:rPr lang="en-US" sz="18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stores data in blocks, typically 128 MB in size. These blocks are distributed across multiple data nodes, ensuring data redundancy and fault tolerance. If a data node fails, the data is still accessible from other nodes where replicas are stored.</a:t>
            </a:r>
            <a:endParaRPr lang="en-US" sz="1825" dirty="0"/>
          </a:p>
        </p:txBody>
      </p:sp>
      <p:sp>
        <p:nvSpPr>
          <p:cNvPr id="7" name="Text 5"/>
          <p:cNvSpPr/>
          <p:nvPr/>
        </p:nvSpPr>
        <p:spPr>
          <a:xfrm>
            <a:off x="5401508" y="2309455"/>
            <a:ext cx="2898219" cy="3619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8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of HDFS</a:t>
            </a:r>
            <a:endParaRPr lang="en-US" sz="2280" dirty="0"/>
          </a:p>
        </p:txBody>
      </p:sp>
      <p:sp>
        <p:nvSpPr>
          <p:cNvPr id="8" name="Text 6"/>
          <p:cNvSpPr/>
          <p:nvPr/>
        </p:nvSpPr>
        <p:spPr>
          <a:xfrm>
            <a:off x="5440680" y="2903220"/>
            <a:ext cx="4072890" cy="14712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920"/>
              </a:lnSpc>
              <a:buSzPct val="100000"/>
              <a:buFont typeface="+mj-lt"/>
              <a:buAutoNum type="arabicPeriod"/>
            </a:pPr>
            <a:r>
              <a:rPr lang="en-US" sz="18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Fault Tolerance: Data replication safeguards against node failures, ensuring data availability.</a:t>
            </a:r>
            <a:endParaRPr lang="en-US" sz="1825" dirty="0"/>
          </a:p>
        </p:txBody>
      </p:sp>
      <p:sp>
        <p:nvSpPr>
          <p:cNvPr id="9" name="Text 7"/>
          <p:cNvSpPr/>
          <p:nvPr/>
        </p:nvSpPr>
        <p:spPr>
          <a:xfrm>
            <a:off x="5441315" y="4447540"/>
            <a:ext cx="4020820" cy="13100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920"/>
              </a:lnSpc>
              <a:buSzPct val="100000"/>
              <a:buFont typeface="+mj-lt"/>
              <a:buAutoNum type="arabicPeriod" startAt="2"/>
            </a:pPr>
            <a:r>
              <a:rPr lang="en-US" sz="18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Scalability: HDFS can handle massive datasets by distributing data across a cluster of nodes.</a:t>
            </a:r>
            <a:endParaRPr lang="en-US" sz="1825" dirty="0"/>
          </a:p>
        </p:txBody>
      </p:sp>
      <p:sp>
        <p:nvSpPr>
          <p:cNvPr id="10" name="Text 8"/>
          <p:cNvSpPr/>
          <p:nvPr/>
        </p:nvSpPr>
        <p:spPr>
          <a:xfrm>
            <a:off x="5438140" y="5830570"/>
            <a:ext cx="4076065" cy="2052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920"/>
              </a:lnSpc>
              <a:buSzPct val="100000"/>
              <a:buFont typeface="+mj-lt"/>
              <a:buAutoNum type="arabicPeriod" startAt="3"/>
            </a:pPr>
            <a:r>
              <a:rPr lang="en-US" sz="18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Throughput: Its design emphasizes efficient data transfer, making it ideal for batch processing and large data transfers.</a:t>
            </a:r>
            <a:endParaRPr lang="en-US" sz="1825" dirty="0"/>
          </a:p>
        </p:txBody>
      </p:sp>
      <p:sp>
        <p:nvSpPr>
          <p:cNvPr id="11" name="Text 9"/>
          <p:cNvSpPr/>
          <p:nvPr/>
        </p:nvSpPr>
        <p:spPr>
          <a:xfrm>
            <a:off x="9815036" y="2309455"/>
            <a:ext cx="2895719" cy="3619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8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Architecture of HDFS</a:t>
            </a:r>
            <a:endParaRPr lang="en-US" sz="2280" dirty="0"/>
          </a:p>
        </p:txBody>
      </p:sp>
      <p:sp>
        <p:nvSpPr>
          <p:cNvPr id="12" name="Text 10"/>
          <p:cNvSpPr/>
          <p:nvPr/>
        </p:nvSpPr>
        <p:spPr>
          <a:xfrm>
            <a:off x="9815036" y="2902982"/>
            <a:ext cx="3840837" cy="37064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20"/>
              </a:lnSpc>
              <a:buNone/>
            </a:pPr>
            <a:r>
              <a:rPr lang="en-US" sz="18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operates with a master-slave architecture. The NameNode maintains metadata about files and blocks, while DataNodes store the actual data blocks. A Secondary NameNode acts as a backup for the NameNode, ensuring data consistency. Federation, if enabled, allows you to manage multiple NameNodes for further scalability.</a:t>
            </a:r>
            <a:endParaRPr lang="en-US" sz="18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1818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18" y="261818"/>
            <a:ext cx="2996446" cy="20945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94366" y="3362444"/>
            <a:ext cx="7893129" cy="6544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55"/>
              </a:lnSpc>
              <a:buNone/>
            </a:pPr>
            <a:r>
              <a:rPr lang="en-US" sz="412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HDFS Operations</a:t>
            </a:r>
            <a:endParaRPr lang="en-US" sz="412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66" y="4331018"/>
            <a:ext cx="5720715" cy="8377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03797" y="5482828"/>
            <a:ext cx="2618184" cy="3271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Reading Data</a:t>
            </a:r>
            <a:endParaRPr lang="en-US" sz="2060" dirty="0"/>
          </a:p>
        </p:txBody>
      </p:sp>
      <p:sp>
        <p:nvSpPr>
          <p:cNvPr id="9" name="Text 4"/>
          <p:cNvSpPr/>
          <p:nvPr/>
        </p:nvSpPr>
        <p:spPr>
          <a:xfrm>
            <a:off x="1803797" y="5935623"/>
            <a:ext cx="5301853" cy="13401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 a client requests a file, the NameNode directs the client to the DataNodes that hold the file's blocks. The client then retrieves the blocks from the corresponding DataNodes, reconstructing the complete file.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81" y="4331018"/>
            <a:ext cx="5720834" cy="8377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24512" y="5482828"/>
            <a:ext cx="2618184" cy="3271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Writing Data</a:t>
            </a:r>
            <a:endParaRPr lang="en-US" sz="2060" dirty="0"/>
          </a:p>
        </p:txBody>
      </p:sp>
      <p:sp>
        <p:nvSpPr>
          <p:cNvPr id="12" name="Text 6"/>
          <p:cNvSpPr/>
          <p:nvPr/>
        </p:nvSpPr>
        <p:spPr>
          <a:xfrm>
            <a:off x="7524512" y="5935623"/>
            <a:ext cx="5301972" cy="13401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 a client writes a file to HDFS, the data is split into blocks and replicated across multiple DataNodes. The NameNode tracks the block locations and ensures data consistency across all replicas.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103" y="2715816"/>
            <a:ext cx="4974074" cy="279796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7233" y="1539240"/>
            <a:ext cx="6441519" cy="64031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045"/>
              </a:lnSpc>
              <a:buNone/>
            </a:pPr>
            <a:r>
              <a:rPr lang="en-US" sz="403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Essential HDFS Commands</a:t>
            </a:r>
            <a:endParaRPr lang="en-US" sz="4035" dirty="0"/>
          </a:p>
        </p:txBody>
      </p:sp>
      <p:sp>
        <p:nvSpPr>
          <p:cNvPr id="7" name="Shape 3"/>
          <p:cNvSpPr/>
          <p:nvPr/>
        </p:nvSpPr>
        <p:spPr>
          <a:xfrm>
            <a:off x="717233" y="2486978"/>
            <a:ext cx="7709535" cy="4203383"/>
          </a:xfrm>
          <a:prstGeom prst="roundRect">
            <a:avLst>
              <a:gd name="adj" fmla="val 20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724852" y="2494598"/>
            <a:ext cx="7694295" cy="58876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929759" y="2625090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Command</a:t>
            </a:r>
            <a:endParaRPr lang="en-US" sz="1615" dirty="0"/>
          </a:p>
        </p:txBody>
      </p:sp>
      <p:sp>
        <p:nvSpPr>
          <p:cNvPr id="10" name="Text 6"/>
          <p:cNvSpPr/>
          <p:nvPr/>
        </p:nvSpPr>
        <p:spPr>
          <a:xfrm>
            <a:off x="4780717" y="2625090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615" dirty="0"/>
          </a:p>
        </p:txBody>
      </p:sp>
      <p:sp>
        <p:nvSpPr>
          <p:cNvPr id="11" name="Shape 7"/>
          <p:cNvSpPr/>
          <p:nvPr/>
        </p:nvSpPr>
        <p:spPr>
          <a:xfrm>
            <a:off x="724852" y="3083362"/>
            <a:ext cx="7694295" cy="588764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8"/>
          <p:cNvSpPr/>
          <p:nvPr/>
        </p:nvSpPr>
        <p:spPr>
          <a:xfrm>
            <a:off x="929759" y="3213854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-ls /</a:t>
            </a:r>
            <a:endParaRPr lang="en-US" sz="1615" dirty="0"/>
          </a:p>
        </p:txBody>
      </p:sp>
      <p:sp>
        <p:nvSpPr>
          <p:cNvPr id="13" name="Text 9"/>
          <p:cNvSpPr/>
          <p:nvPr/>
        </p:nvSpPr>
        <p:spPr>
          <a:xfrm>
            <a:off x="4780717" y="3213854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List the contents of a directory.</a:t>
            </a:r>
            <a:endParaRPr lang="en-US" sz="1615" dirty="0"/>
          </a:p>
        </p:txBody>
      </p:sp>
      <p:sp>
        <p:nvSpPr>
          <p:cNvPr id="14" name="Shape 10"/>
          <p:cNvSpPr/>
          <p:nvPr/>
        </p:nvSpPr>
        <p:spPr>
          <a:xfrm>
            <a:off x="724852" y="3672126"/>
            <a:ext cx="7694295" cy="58876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1"/>
          <p:cNvSpPr/>
          <p:nvPr/>
        </p:nvSpPr>
        <p:spPr>
          <a:xfrm>
            <a:off x="929759" y="3802618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-mkdir /user/hadoop/dir</a:t>
            </a:r>
            <a:endParaRPr lang="en-US" sz="1615" dirty="0"/>
          </a:p>
        </p:txBody>
      </p:sp>
      <p:sp>
        <p:nvSpPr>
          <p:cNvPr id="16" name="Text 12"/>
          <p:cNvSpPr/>
          <p:nvPr/>
        </p:nvSpPr>
        <p:spPr>
          <a:xfrm>
            <a:off x="4780717" y="3802618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new directory.</a:t>
            </a:r>
            <a:endParaRPr lang="en-US" sz="1615" dirty="0"/>
          </a:p>
        </p:txBody>
      </p:sp>
      <p:sp>
        <p:nvSpPr>
          <p:cNvPr id="17" name="Shape 13"/>
          <p:cNvSpPr/>
          <p:nvPr/>
        </p:nvSpPr>
        <p:spPr>
          <a:xfrm>
            <a:off x="724852" y="4260890"/>
            <a:ext cx="7694295" cy="91654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4"/>
          <p:cNvSpPr/>
          <p:nvPr/>
        </p:nvSpPr>
        <p:spPr>
          <a:xfrm>
            <a:off x="929759" y="4391382"/>
            <a:ext cx="3433524" cy="655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-put localfile.txt /user/hadoop/</a:t>
            </a:r>
            <a:endParaRPr lang="en-US" sz="1615" dirty="0"/>
          </a:p>
        </p:txBody>
      </p:sp>
      <p:sp>
        <p:nvSpPr>
          <p:cNvPr id="19" name="Text 15"/>
          <p:cNvSpPr/>
          <p:nvPr/>
        </p:nvSpPr>
        <p:spPr>
          <a:xfrm>
            <a:off x="4780717" y="4391382"/>
            <a:ext cx="3433524" cy="655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a file from the local file system to HDFS.</a:t>
            </a:r>
            <a:endParaRPr lang="en-US" sz="1615" dirty="0"/>
          </a:p>
        </p:txBody>
      </p:sp>
      <p:sp>
        <p:nvSpPr>
          <p:cNvPr id="20" name="Shape 16"/>
          <p:cNvSpPr/>
          <p:nvPr/>
        </p:nvSpPr>
        <p:spPr>
          <a:xfrm>
            <a:off x="724852" y="5177433"/>
            <a:ext cx="7694295" cy="91654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1" name="Text 17"/>
          <p:cNvSpPr/>
          <p:nvPr/>
        </p:nvSpPr>
        <p:spPr>
          <a:xfrm>
            <a:off x="929759" y="5307925"/>
            <a:ext cx="3433524" cy="655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-get /user/hadoop/file.txt localdir/</a:t>
            </a:r>
            <a:endParaRPr lang="en-US" sz="1615" dirty="0"/>
          </a:p>
        </p:txBody>
      </p:sp>
      <p:sp>
        <p:nvSpPr>
          <p:cNvPr id="22" name="Text 18"/>
          <p:cNvSpPr/>
          <p:nvPr/>
        </p:nvSpPr>
        <p:spPr>
          <a:xfrm>
            <a:off x="4780717" y="5307925"/>
            <a:ext cx="3433524" cy="655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 a file from HDFS to the local file system.</a:t>
            </a:r>
            <a:endParaRPr lang="en-US" sz="1615" dirty="0"/>
          </a:p>
        </p:txBody>
      </p:sp>
      <p:sp>
        <p:nvSpPr>
          <p:cNvPr id="23" name="Shape 19"/>
          <p:cNvSpPr/>
          <p:nvPr/>
        </p:nvSpPr>
        <p:spPr>
          <a:xfrm>
            <a:off x="724852" y="6093976"/>
            <a:ext cx="7694295" cy="588764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4" name="Text 20"/>
          <p:cNvSpPr/>
          <p:nvPr/>
        </p:nvSpPr>
        <p:spPr>
          <a:xfrm>
            <a:off x="929759" y="6224468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-cat /user/hadoop/file.txt</a:t>
            </a:r>
            <a:endParaRPr lang="en-US" sz="1615" dirty="0"/>
          </a:p>
        </p:txBody>
      </p:sp>
      <p:sp>
        <p:nvSpPr>
          <p:cNvPr id="25" name="Text 21"/>
          <p:cNvSpPr/>
          <p:nvPr/>
        </p:nvSpPr>
        <p:spPr>
          <a:xfrm>
            <a:off x="4780717" y="6224468"/>
            <a:ext cx="3433524" cy="327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the contents of a file.</a:t>
            </a:r>
            <a:endParaRPr lang="en-US" sz="16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9" y="2339102"/>
            <a:ext cx="4909661" cy="35513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3644" y="999173"/>
            <a:ext cx="7206258" cy="7206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75"/>
              </a:lnSpc>
              <a:buNone/>
            </a:pPr>
            <a:r>
              <a:rPr lang="en-US" sz="454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Management in HDFS</a:t>
            </a:r>
            <a:endParaRPr lang="en-US" sz="4540" dirty="0"/>
          </a:p>
        </p:txBody>
      </p:sp>
      <p:sp>
        <p:nvSpPr>
          <p:cNvPr id="7" name="Shape 3"/>
          <p:cNvSpPr/>
          <p:nvPr/>
        </p:nvSpPr>
        <p:spPr>
          <a:xfrm>
            <a:off x="6293644" y="2065734"/>
            <a:ext cx="7529513" cy="5164693"/>
          </a:xfrm>
          <a:prstGeom prst="roundRect">
            <a:avLst>
              <a:gd name="adj" fmla="val 187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01264" y="2073354"/>
            <a:ext cx="7514273" cy="66091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6531888" y="2219325"/>
            <a:ext cx="3292078" cy="3689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Command</a:t>
            </a:r>
            <a:endParaRPr lang="en-US" sz="1815" dirty="0"/>
          </a:p>
        </p:txBody>
      </p:sp>
      <p:sp>
        <p:nvSpPr>
          <p:cNvPr id="10" name="Text 6"/>
          <p:cNvSpPr/>
          <p:nvPr/>
        </p:nvSpPr>
        <p:spPr>
          <a:xfrm>
            <a:off x="10292834" y="2219325"/>
            <a:ext cx="3292078" cy="3689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815" dirty="0"/>
          </a:p>
        </p:txBody>
      </p:sp>
      <p:sp>
        <p:nvSpPr>
          <p:cNvPr id="11" name="Shape 7"/>
          <p:cNvSpPr/>
          <p:nvPr/>
        </p:nvSpPr>
        <p:spPr>
          <a:xfrm>
            <a:off x="6301264" y="2734270"/>
            <a:ext cx="7514273" cy="102989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8"/>
          <p:cNvSpPr/>
          <p:nvPr/>
        </p:nvSpPr>
        <p:spPr>
          <a:xfrm>
            <a:off x="6531888" y="2880241"/>
            <a:ext cx="3292078" cy="7379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-rm /user/hadoop/file.txt</a:t>
            </a:r>
            <a:endParaRPr lang="en-US" sz="1815" dirty="0"/>
          </a:p>
        </p:txBody>
      </p:sp>
      <p:sp>
        <p:nvSpPr>
          <p:cNvPr id="13" name="Text 9"/>
          <p:cNvSpPr/>
          <p:nvPr/>
        </p:nvSpPr>
        <p:spPr>
          <a:xfrm>
            <a:off x="10292834" y="2880241"/>
            <a:ext cx="3292078" cy="3689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Delete a file.</a:t>
            </a:r>
            <a:endParaRPr lang="en-US" sz="1815" dirty="0"/>
          </a:p>
        </p:txBody>
      </p:sp>
      <p:sp>
        <p:nvSpPr>
          <p:cNvPr id="14" name="Shape 10"/>
          <p:cNvSpPr/>
          <p:nvPr/>
        </p:nvSpPr>
        <p:spPr>
          <a:xfrm>
            <a:off x="6301264" y="3764161"/>
            <a:ext cx="7514273" cy="102989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1"/>
          <p:cNvSpPr/>
          <p:nvPr/>
        </p:nvSpPr>
        <p:spPr>
          <a:xfrm>
            <a:off x="6531888" y="3910132"/>
            <a:ext cx="3292078" cy="7379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-rm -r /user/hadoop/dir/</a:t>
            </a:r>
            <a:endParaRPr lang="en-US" sz="1815" dirty="0"/>
          </a:p>
        </p:txBody>
      </p:sp>
      <p:sp>
        <p:nvSpPr>
          <p:cNvPr id="16" name="Text 12"/>
          <p:cNvSpPr/>
          <p:nvPr/>
        </p:nvSpPr>
        <p:spPr>
          <a:xfrm>
            <a:off x="10292834" y="3910132"/>
            <a:ext cx="3292078" cy="3689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Delete a directory recursively.</a:t>
            </a:r>
            <a:endParaRPr lang="en-US" sz="1815" dirty="0"/>
          </a:p>
        </p:txBody>
      </p:sp>
      <p:sp>
        <p:nvSpPr>
          <p:cNvPr id="17" name="Shape 13"/>
          <p:cNvSpPr/>
          <p:nvPr/>
        </p:nvSpPr>
        <p:spPr>
          <a:xfrm>
            <a:off x="6301264" y="4794052"/>
            <a:ext cx="7514273" cy="102989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4"/>
          <p:cNvSpPr/>
          <p:nvPr/>
        </p:nvSpPr>
        <p:spPr>
          <a:xfrm>
            <a:off x="6531888" y="4940022"/>
            <a:ext cx="3292078" cy="7379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-stat /user/hadoop/file.txt</a:t>
            </a:r>
            <a:endParaRPr lang="en-US" sz="1815" dirty="0"/>
          </a:p>
        </p:txBody>
      </p:sp>
      <p:sp>
        <p:nvSpPr>
          <p:cNvPr id="19" name="Text 15"/>
          <p:cNvSpPr/>
          <p:nvPr/>
        </p:nvSpPr>
        <p:spPr>
          <a:xfrm>
            <a:off x="10292834" y="4940022"/>
            <a:ext cx="3292078" cy="7379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 file status (size, permissions, etc.).</a:t>
            </a:r>
            <a:endParaRPr lang="en-US" sz="1815" dirty="0"/>
          </a:p>
        </p:txBody>
      </p:sp>
      <p:sp>
        <p:nvSpPr>
          <p:cNvPr id="20" name="Shape 16"/>
          <p:cNvSpPr/>
          <p:nvPr/>
        </p:nvSpPr>
        <p:spPr>
          <a:xfrm>
            <a:off x="6301264" y="5823942"/>
            <a:ext cx="7514273" cy="139886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1" name="Text 17"/>
          <p:cNvSpPr/>
          <p:nvPr/>
        </p:nvSpPr>
        <p:spPr>
          <a:xfrm>
            <a:off x="6531888" y="5969913"/>
            <a:ext cx="3292078" cy="11069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dfs -mv /user/hadoop/file1.txt /user/hadoop/file2.txt</a:t>
            </a:r>
            <a:endParaRPr lang="en-US" sz="1815" dirty="0"/>
          </a:p>
        </p:txBody>
      </p:sp>
      <p:sp>
        <p:nvSpPr>
          <p:cNvPr id="22" name="Text 18"/>
          <p:cNvSpPr/>
          <p:nvPr/>
        </p:nvSpPr>
        <p:spPr>
          <a:xfrm>
            <a:off x="10292834" y="5969913"/>
            <a:ext cx="3292078" cy="3689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18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Move or rename a file.</a:t>
            </a:r>
            <a:endParaRPr lang="en-US" sz="181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60" y="2762250"/>
            <a:ext cx="3611880" cy="27051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742831"/>
            <a:ext cx="7266027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3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 and Applications of HDFS</a:t>
            </a:r>
            <a:endParaRPr lang="en-US" sz="3400" dirty="0"/>
          </a:p>
        </p:txBody>
      </p:sp>
      <p:sp>
        <p:nvSpPr>
          <p:cNvPr id="7" name="Shape 3"/>
          <p:cNvSpPr/>
          <p:nvPr/>
        </p:nvSpPr>
        <p:spPr>
          <a:xfrm>
            <a:off x="604837" y="1542098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85217" y="1722477"/>
            <a:ext cx="257175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Storage for Analytics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785495" y="2037715"/>
            <a:ext cx="7934325" cy="6115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provides a scalable and reliable storage solution for large datasets used in data analytics, enabling organizations to analyze trends, patterns, and insights from massive data volumes.</a:t>
            </a:r>
            <a:endParaRPr lang="en-US" sz="1360" dirty="0"/>
          </a:p>
        </p:txBody>
      </p:sp>
      <p:sp>
        <p:nvSpPr>
          <p:cNvPr id="10" name="Shape 6"/>
          <p:cNvSpPr/>
          <p:nvPr/>
        </p:nvSpPr>
        <p:spPr>
          <a:xfrm>
            <a:off x="604837" y="3002280"/>
            <a:ext cx="7934325" cy="1564005"/>
          </a:xfrm>
          <a:prstGeom prst="roundRect">
            <a:avLst>
              <a:gd name="adj" fmla="val 464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85217" y="3182660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Batch Processing</a:t>
            </a:r>
            <a:endParaRPr lang="en-US" sz="1700" dirty="0"/>
          </a:p>
        </p:txBody>
      </p:sp>
      <p:sp>
        <p:nvSpPr>
          <p:cNvPr id="12" name="Text 8"/>
          <p:cNvSpPr/>
          <p:nvPr/>
        </p:nvSpPr>
        <p:spPr>
          <a:xfrm>
            <a:off x="785217" y="3556159"/>
            <a:ext cx="7573566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is a cornerstone for batch processing applications. Its ability to store and process data in large batches makes it well-suited for tasks like data aggregation, data transformation, and report generation.</a:t>
            </a:r>
            <a:endParaRPr lang="en-US" sz="1360" dirty="0"/>
          </a:p>
        </p:txBody>
      </p:sp>
      <p:sp>
        <p:nvSpPr>
          <p:cNvPr id="13" name="Shape 9"/>
          <p:cNvSpPr/>
          <p:nvPr/>
        </p:nvSpPr>
        <p:spPr>
          <a:xfrm>
            <a:off x="604837" y="4739045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85217" y="4919424"/>
            <a:ext cx="2638068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Data Processing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785217" y="5292923"/>
            <a:ext cx="7573566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the integration of tools like Apache Kafka, HDFS can handle real-time data streams, enabling businesses to analyze data as it's generated, facilitating faster decision-making.</a:t>
            </a:r>
            <a:endParaRPr lang="en-US" sz="1360" dirty="0"/>
          </a:p>
        </p:txBody>
      </p:sp>
      <p:sp>
        <p:nvSpPr>
          <p:cNvPr id="16" name="Shape 12"/>
          <p:cNvSpPr/>
          <p:nvPr/>
        </p:nvSpPr>
        <p:spPr>
          <a:xfrm>
            <a:off x="604837" y="6199227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785217" y="6379607"/>
            <a:ext cx="3150513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 Storage and Data Archiving</a:t>
            </a:r>
            <a:endParaRPr lang="en-US" sz="1700" dirty="0"/>
          </a:p>
        </p:txBody>
      </p:sp>
      <p:sp>
        <p:nvSpPr>
          <p:cNvPr id="18" name="Text 14"/>
          <p:cNvSpPr/>
          <p:nvPr/>
        </p:nvSpPr>
        <p:spPr>
          <a:xfrm>
            <a:off x="785495" y="6753225"/>
            <a:ext cx="8398510" cy="11963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is used for storing vast amounts of logs generated by applications and systems, providing valuable historical data for troubleshooting, security audits, and performance analysis.</a:t>
            </a:r>
            <a:endParaRPr lang="en-US" sz="13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30345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943034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98" y="3032522"/>
            <a:ext cx="5054203" cy="3365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4320540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3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Future of HDFS</a:t>
            </a:r>
            <a:endParaRPr lang="en-US" sz="3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1879163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Cloud Integration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604837" y="2252663"/>
            <a:ext cx="79343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is increasingly integrating with cloud storage solutions like AWS S3, Google Cloud Storage, and Azure Blob Storage, offering flexibility, scalability, and cost-effectiveness.</a:t>
            </a:r>
            <a:endParaRPr lang="en-US" sz="136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3324225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3928943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Security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604837" y="4302443"/>
            <a:ext cx="79343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advancements in security measures, HDFS is becoming more secure, with features like encryption and access controls to protect sensitive data.</a:t>
            </a:r>
            <a:endParaRPr lang="en-US" sz="136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5374005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5978723"/>
            <a:ext cx="270760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Optimizations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604837" y="6352223"/>
            <a:ext cx="79343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Ongoing efforts are focused on optimizing HDFS performance, improving data throughput and reducing latency, especially for real-time data processing.</a:t>
            </a:r>
            <a:endParaRPr lang="en-US" sz="136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7423785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4837" y="8028503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Evolving Capabilities</a:t>
            </a:r>
            <a:endParaRPr lang="en-US" sz="1700" dirty="0"/>
          </a:p>
        </p:txBody>
      </p:sp>
      <p:sp>
        <p:nvSpPr>
          <p:cNvPr id="18" name="Text 10"/>
          <p:cNvSpPr/>
          <p:nvPr/>
        </p:nvSpPr>
        <p:spPr>
          <a:xfrm>
            <a:off x="604837" y="8402003"/>
            <a:ext cx="79343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continues to evolve, incorporating new features and enhancements to address the ever-growing demands of Big Data.</a:t>
            </a:r>
            <a:endParaRPr lang="en-US" sz="13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5590</Words>
  <Application>WPS Presentation</Application>
  <PresentationFormat>On-screen Show (16:9)</PresentationFormat>
  <Paragraphs>143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Raleway</vt:lpstr>
      <vt:lpstr>苹方-简</vt:lpstr>
      <vt:lpstr>Raleway</vt:lpstr>
      <vt:lpstr>Raleway</vt:lpstr>
      <vt:lpstr>Roboto</vt:lpstr>
      <vt:lpstr>Roboto</vt:lpstr>
      <vt:lpstr>Roboto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Saswat Swain</cp:lastModifiedBy>
  <cp:revision>3</cp:revision>
  <dcterms:created xsi:type="dcterms:W3CDTF">2024-08-19T01:21:02Z</dcterms:created>
  <dcterms:modified xsi:type="dcterms:W3CDTF">2024-08-19T01:21:02Z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