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xml"/><Relationship Id="rId7" Type="http://schemas.openxmlformats.org/officeDocument/2006/relationships/image" Target="../media/image22.png"/><Relationship Id="rId6" Type="http://schemas.openxmlformats.org/officeDocument/2006/relationships/hyperlink" Target="https://gamma.app" TargetMode="Externa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308610" y="1947982"/>
            <a:ext cx="4869061" cy="4333518"/>
          </a:xfrm>
          <a:prstGeom prst="rect">
            <a:avLst/>
          </a:prstGeom>
        </p:spPr>
      </p:pic>
      <p:sp>
        <p:nvSpPr>
          <p:cNvPr id="6" name="Text 2"/>
          <p:cNvSpPr/>
          <p:nvPr/>
        </p:nvSpPr>
        <p:spPr>
          <a:xfrm>
            <a:off x="6350437" y="990243"/>
            <a:ext cx="7415927" cy="3193971"/>
          </a:xfrm>
          <a:prstGeom prst="rect">
            <a:avLst/>
          </a:prstGeom>
          <a:noFill/>
        </p:spPr>
        <p:txBody>
          <a:bodyPr wrap="square" rtlCol="0" anchor="t"/>
          <a:lstStyle/>
          <a:p>
            <a:pPr marL="0" indent="0">
              <a:lnSpc>
                <a:spcPts val="8385"/>
              </a:lnSpc>
              <a:buNone/>
            </a:pPr>
            <a:r>
              <a:rPr lang="en-US" sz="6705" dirty="0">
                <a:solidFill>
                  <a:srgbClr val="1B1B27"/>
                </a:solidFill>
                <a:latin typeface="Raleway" pitchFamily="34" charset="0"/>
                <a:ea typeface="Raleway" pitchFamily="34" charset="-122"/>
                <a:cs typeface="Raleway" pitchFamily="34" charset="-120"/>
              </a:rPr>
              <a:t>Big Data: Concepts and Technologies</a:t>
            </a:r>
            <a:endParaRPr lang="en-US" sz="6705" dirty="0"/>
          </a:p>
        </p:txBody>
      </p:sp>
      <p:sp>
        <p:nvSpPr>
          <p:cNvPr id="7" name="Text 3"/>
          <p:cNvSpPr/>
          <p:nvPr/>
        </p:nvSpPr>
        <p:spPr>
          <a:xfrm>
            <a:off x="6350437" y="4554498"/>
            <a:ext cx="7415927" cy="1975247"/>
          </a:xfrm>
          <a:prstGeom prst="rect">
            <a:avLst/>
          </a:prstGeom>
          <a:noFill/>
        </p:spPr>
        <p:txBody>
          <a:bodyPr wrap="square" rtlCol="0" anchor="t"/>
          <a:lstStyle/>
          <a:p>
            <a:pPr marL="0" indent="0">
              <a:lnSpc>
                <a:spcPts val="3110"/>
              </a:lnSpc>
              <a:buNone/>
            </a:pPr>
            <a:r>
              <a:rPr lang="en-US" sz="1945" dirty="0">
                <a:solidFill>
                  <a:srgbClr val="3C3939"/>
                </a:solidFill>
                <a:latin typeface="Roboto" pitchFamily="34" charset="0"/>
                <a:ea typeface="Roboto" pitchFamily="34" charset="-122"/>
                <a:cs typeface="Roboto" pitchFamily="34" charset="-120"/>
              </a:rPr>
              <a:t>In today's digital age, organizations are generating unprecedented volumes of data. This massive influx of information, known as Big Data, presents both opportunities and challenges. Understanding Big Data concepts and technologies is crucial for businesses looking to leverage this valuable asset and gain a competitive edge.</a:t>
            </a:r>
            <a:endParaRPr lang="en-US" sz="1945" dirty="0"/>
          </a:p>
        </p:txBody>
      </p:sp>
      <p:sp>
        <p:nvSpPr>
          <p:cNvPr id="10" name="Text 6"/>
          <p:cNvSpPr/>
          <p:nvPr/>
        </p:nvSpPr>
        <p:spPr>
          <a:xfrm>
            <a:off x="6868716" y="6807398"/>
            <a:ext cx="2327791" cy="431959"/>
          </a:xfrm>
          <a:prstGeom prst="rect">
            <a:avLst/>
          </a:prstGeom>
          <a:noFill/>
        </p:spPr>
        <p:txBody>
          <a:bodyPr wrap="none" rtlCol="0" anchor="t"/>
          <a:lstStyle/>
          <a:p>
            <a:pPr marL="0" indent="0" algn="l">
              <a:lnSpc>
                <a:spcPts val="3400"/>
              </a:lnSpc>
              <a:buNone/>
            </a:pP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882182"/>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9144000" y="0"/>
            <a:ext cx="5486400" cy="8882182"/>
          </a:xfrm>
          <a:prstGeom prst="rect">
            <a:avLst/>
          </a:prstGeom>
        </p:spPr>
      </p:pic>
      <p:pic>
        <p:nvPicPr>
          <p:cNvPr id="5" name="Image 1" descr="preencoded.png"/>
          <p:cNvPicPr>
            <a:picLocks noChangeAspect="1"/>
          </p:cNvPicPr>
          <p:nvPr/>
        </p:nvPicPr>
        <p:blipFill>
          <a:blip r:embed="rId2"/>
          <a:stretch>
            <a:fillRect/>
          </a:stretch>
        </p:blipFill>
        <p:spPr>
          <a:xfrm>
            <a:off x="9359979" y="2545675"/>
            <a:ext cx="5054441" cy="3790831"/>
          </a:xfrm>
          <a:prstGeom prst="rect">
            <a:avLst/>
          </a:prstGeom>
        </p:spPr>
      </p:pic>
      <p:sp>
        <p:nvSpPr>
          <p:cNvPr id="6" name="Text 2"/>
          <p:cNvSpPr/>
          <p:nvPr/>
        </p:nvSpPr>
        <p:spPr>
          <a:xfrm>
            <a:off x="604837" y="475178"/>
            <a:ext cx="4711422" cy="540068"/>
          </a:xfrm>
          <a:prstGeom prst="rect">
            <a:avLst/>
          </a:prstGeom>
          <a:noFill/>
        </p:spPr>
        <p:txBody>
          <a:bodyPr wrap="none" rtlCol="0" anchor="t"/>
          <a:lstStyle/>
          <a:p>
            <a:pPr marL="0" indent="0">
              <a:lnSpc>
                <a:spcPts val="4255"/>
              </a:lnSpc>
              <a:buNone/>
            </a:pPr>
            <a:r>
              <a:rPr lang="en-US" sz="3400" dirty="0">
                <a:solidFill>
                  <a:srgbClr val="1B1B27"/>
                </a:solidFill>
                <a:latin typeface="Raleway" pitchFamily="34" charset="0"/>
                <a:ea typeface="Raleway" pitchFamily="34" charset="-122"/>
                <a:cs typeface="Raleway" pitchFamily="34" charset="-120"/>
              </a:rPr>
              <a:t>Introduction to Big Data</a:t>
            </a:r>
            <a:endParaRPr lang="en-US" sz="3400" dirty="0"/>
          </a:p>
        </p:txBody>
      </p:sp>
      <p:sp>
        <p:nvSpPr>
          <p:cNvPr id="7" name="Text 3"/>
          <p:cNvSpPr/>
          <p:nvPr/>
        </p:nvSpPr>
        <p:spPr>
          <a:xfrm>
            <a:off x="604837" y="1274445"/>
            <a:ext cx="7934325" cy="1382911"/>
          </a:xfrm>
          <a:prstGeom prst="rect">
            <a:avLst/>
          </a:prstGeom>
          <a:noFill/>
        </p:spPr>
        <p:txBody>
          <a:bodyPr wrap="square" rtlCol="0" anchor="t"/>
          <a:lstStyle/>
          <a:p>
            <a:pPr marL="0" indent="0">
              <a:lnSpc>
                <a:spcPts val="2175"/>
              </a:lnSpc>
              <a:buNone/>
            </a:pPr>
            <a:r>
              <a:rPr lang="en-US" sz="1360" dirty="0">
                <a:solidFill>
                  <a:srgbClr val="3C3939"/>
                </a:solidFill>
                <a:latin typeface="Roboto" pitchFamily="34" charset="0"/>
                <a:ea typeface="Roboto" pitchFamily="34" charset="-122"/>
                <a:cs typeface="Roboto" pitchFamily="34" charset="-120"/>
              </a:rPr>
              <a:t>Big Data encompasses vast amounts of structured and unstructured data that are too large and complex for traditional data processing methods. It's characterized by the 5Vs: Volume, Velocity, Variety, Veracity, and Value. Volume refers to the sheer size of the data, Velocity denotes its speed of generation, and Variety encompasses its diverse formats. Veracity signifies the reliability and accuracy of the data, while Value highlights its potential to generate insights and create business value.</a:t>
            </a:r>
            <a:endParaRPr lang="en-US" sz="1360" dirty="0"/>
          </a:p>
        </p:txBody>
      </p:sp>
      <p:sp>
        <p:nvSpPr>
          <p:cNvPr id="8" name="Shape 4"/>
          <p:cNvSpPr/>
          <p:nvPr/>
        </p:nvSpPr>
        <p:spPr>
          <a:xfrm>
            <a:off x="604837" y="3045976"/>
            <a:ext cx="388739" cy="388739"/>
          </a:xfrm>
          <a:prstGeom prst="roundRect">
            <a:avLst>
              <a:gd name="adj" fmla="val 18672"/>
            </a:avLst>
          </a:prstGeom>
          <a:solidFill>
            <a:srgbClr val="E1E1EA"/>
          </a:solidFill>
          <a:ln w="7620">
            <a:solidFill>
              <a:srgbClr val="C7C7D0"/>
            </a:solidFill>
            <a:prstDash val="solid"/>
          </a:ln>
        </p:spPr>
      </p:sp>
      <p:sp>
        <p:nvSpPr>
          <p:cNvPr id="9" name="Text 5"/>
          <p:cNvSpPr/>
          <p:nvPr/>
        </p:nvSpPr>
        <p:spPr>
          <a:xfrm>
            <a:off x="743664" y="3110746"/>
            <a:ext cx="110966" cy="259199"/>
          </a:xfrm>
          <a:prstGeom prst="rect">
            <a:avLst/>
          </a:prstGeom>
          <a:noFill/>
        </p:spPr>
        <p:txBody>
          <a:bodyPr wrap="none" rtlCol="0" anchor="t"/>
          <a:lstStyle/>
          <a:p>
            <a:pPr marL="0" indent="0" algn="ctr">
              <a:lnSpc>
                <a:spcPts val="2040"/>
              </a:lnSpc>
              <a:buNone/>
            </a:pPr>
            <a:r>
              <a:rPr lang="en-US" sz="2040" dirty="0">
                <a:solidFill>
                  <a:srgbClr val="3C3939"/>
                </a:solidFill>
                <a:latin typeface="Raleway" pitchFamily="34" charset="0"/>
                <a:ea typeface="Raleway" pitchFamily="34" charset="-122"/>
                <a:cs typeface="Raleway" pitchFamily="34" charset="-120"/>
              </a:rPr>
              <a:t>1</a:t>
            </a:r>
            <a:endParaRPr lang="en-US" sz="2040" dirty="0"/>
          </a:p>
        </p:txBody>
      </p:sp>
      <p:sp>
        <p:nvSpPr>
          <p:cNvPr id="10" name="Text 6"/>
          <p:cNvSpPr/>
          <p:nvPr/>
        </p:nvSpPr>
        <p:spPr>
          <a:xfrm>
            <a:off x="1166336" y="3045976"/>
            <a:ext cx="2160270" cy="269915"/>
          </a:xfrm>
          <a:prstGeom prst="rect">
            <a:avLst/>
          </a:prstGeom>
          <a:noFill/>
        </p:spPr>
        <p:txBody>
          <a:bodyPr wrap="none" rtlCol="0" anchor="t"/>
          <a:lstStyle/>
          <a:p>
            <a:pPr marL="0" indent="0">
              <a:lnSpc>
                <a:spcPts val="2125"/>
              </a:lnSpc>
              <a:buNone/>
            </a:pPr>
            <a:r>
              <a:rPr lang="en-US" sz="1700" dirty="0">
                <a:solidFill>
                  <a:srgbClr val="3C3939"/>
                </a:solidFill>
                <a:latin typeface="Raleway" pitchFamily="34" charset="0"/>
                <a:ea typeface="Raleway" pitchFamily="34" charset="-122"/>
                <a:cs typeface="Raleway" pitchFamily="34" charset="-120"/>
              </a:rPr>
              <a:t>Data Lakes</a:t>
            </a:r>
            <a:endParaRPr lang="en-US" sz="1700" dirty="0"/>
          </a:p>
        </p:txBody>
      </p:sp>
      <p:sp>
        <p:nvSpPr>
          <p:cNvPr id="11" name="Text 7"/>
          <p:cNvSpPr/>
          <p:nvPr/>
        </p:nvSpPr>
        <p:spPr>
          <a:xfrm>
            <a:off x="1166336" y="3419475"/>
            <a:ext cx="7372826" cy="553164"/>
          </a:xfrm>
          <a:prstGeom prst="rect">
            <a:avLst/>
          </a:prstGeom>
          <a:noFill/>
        </p:spPr>
        <p:txBody>
          <a:bodyPr wrap="square" rtlCol="0" anchor="t"/>
          <a:lstStyle/>
          <a:p>
            <a:pPr marL="0" indent="0">
              <a:lnSpc>
                <a:spcPts val="2175"/>
              </a:lnSpc>
              <a:buNone/>
            </a:pPr>
            <a:r>
              <a:rPr lang="en-US" sz="1360" dirty="0">
                <a:solidFill>
                  <a:srgbClr val="3C3939"/>
                </a:solidFill>
                <a:latin typeface="Roboto" pitchFamily="34" charset="0"/>
                <a:ea typeface="Roboto" pitchFamily="34" charset="-122"/>
                <a:cs typeface="Roboto" pitchFamily="34" charset="-120"/>
              </a:rPr>
              <a:t>A central repository for storing raw data in its native format, without pre-defined schemas. Data lakes facilitate data exploration and analysis without the need for upfront data transformations.</a:t>
            </a:r>
            <a:endParaRPr lang="en-US" sz="1360" dirty="0"/>
          </a:p>
        </p:txBody>
      </p:sp>
      <p:sp>
        <p:nvSpPr>
          <p:cNvPr id="12" name="Shape 8"/>
          <p:cNvSpPr/>
          <p:nvPr/>
        </p:nvSpPr>
        <p:spPr>
          <a:xfrm>
            <a:off x="604837" y="4339709"/>
            <a:ext cx="388739" cy="388739"/>
          </a:xfrm>
          <a:prstGeom prst="roundRect">
            <a:avLst>
              <a:gd name="adj" fmla="val 18672"/>
            </a:avLst>
          </a:prstGeom>
          <a:solidFill>
            <a:srgbClr val="E1E1EA"/>
          </a:solidFill>
          <a:ln w="7620">
            <a:solidFill>
              <a:srgbClr val="C7C7D0"/>
            </a:solidFill>
            <a:prstDash val="solid"/>
          </a:ln>
        </p:spPr>
      </p:sp>
      <p:sp>
        <p:nvSpPr>
          <p:cNvPr id="13" name="Text 9"/>
          <p:cNvSpPr/>
          <p:nvPr/>
        </p:nvSpPr>
        <p:spPr>
          <a:xfrm>
            <a:off x="731639" y="4404479"/>
            <a:ext cx="135136" cy="259199"/>
          </a:xfrm>
          <a:prstGeom prst="rect">
            <a:avLst/>
          </a:prstGeom>
          <a:noFill/>
        </p:spPr>
        <p:txBody>
          <a:bodyPr wrap="none" rtlCol="0" anchor="t"/>
          <a:lstStyle/>
          <a:p>
            <a:pPr marL="0" indent="0" algn="ctr">
              <a:lnSpc>
                <a:spcPts val="2040"/>
              </a:lnSpc>
              <a:buNone/>
            </a:pPr>
            <a:r>
              <a:rPr lang="en-US" sz="2040" dirty="0">
                <a:solidFill>
                  <a:srgbClr val="3C3939"/>
                </a:solidFill>
                <a:latin typeface="Raleway" pitchFamily="34" charset="0"/>
                <a:ea typeface="Raleway" pitchFamily="34" charset="-122"/>
                <a:cs typeface="Raleway" pitchFamily="34" charset="-120"/>
              </a:rPr>
              <a:t>2</a:t>
            </a:r>
            <a:endParaRPr lang="en-US" sz="2040" dirty="0"/>
          </a:p>
        </p:txBody>
      </p:sp>
      <p:sp>
        <p:nvSpPr>
          <p:cNvPr id="14" name="Text 10"/>
          <p:cNvSpPr/>
          <p:nvPr/>
        </p:nvSpPr>
        <p:spPr>
          <a:xfrm>
            <a:off x="1166336" y="4339709"/>
            <a:ext cx="2160270" cy="269915"/>
          </a:xfrm>
          <a:prstGeom prst="rect">
            <a:avLst/>
          </a:prstGeom>
          <a:noFill/>
        </p:spPr>
        <p:txBody>
          <a:bodyPr wrap="none" rtlCol="0" anchor="t"/>
          <a:lstStyle/>
          <a:p>
            <a:pPr marL="0" indent="0">
              <a:lnSpc>
                <a:spcPts val="2125"/>
              </a:lnSpc>
              <a:buNone/>
            </a:pPr>
            <a:r>
              <a:rPr lang="en-US" sz="1700" dirty="0">
                <a:solidFill>
                  <a:srgbClr val="3C3939"/>
                </a:solidFill>
                <a:latin typeface="Raleway" pitchFamily="34" charset="0"/>
                <a:ea typeface="Raleway" pitchFamily="34" charset="-122"/>
                <a:cs typeface="Raleway" pitchFamily="34" charset="-120"/>
              </a:rPr>
              <a:t>Data Warehousing</a:t>
            </a:r>
            <a:endParaRPr lang="en-US" sz="1700" dirty="0"/>
          </a:p>
        </p:txBody>
      </p:sp>
      <p:sp>
        <p:nvSpPr>
          <p:cNvPr id="15" name="Text 11"/>
          <p:cNvSpPr/>
          <p:nvPr/>
        </p:nvSpPr>
        <p:spPr>
          <a:xfrm>
            <a:off x="1166336" y="4713208"/>
            <a:ext cx="7372826" cy="829747"/>
          </a:xfrm>
          <a:prstGeom prst="rect">
            <a:avLst/>
          </a:prstGeom>
          <a:noFill/>
        </p:spPr>
        <p:txBody>
          <a:bodyPr wrap="square" rtlCol="0" anchor="t"/>
          <a:lstStyle/>
          <a:p>
            <a:pPr marL="0" indent="0">
              <a:lnSpc>
                <a:spcPts val="2175"/>
              </a:lnSpc>
              <a:buNone/>
            </a:pPr>
            <a:r>
              <a:rPr lang="en-US" sz="1360" dirty="0">
                <a:solidFill>
                  <a:srgbClr val="3C3939"/>
                </a:solidFill>
                <a:latin typeface="Roboto" pitchFamily="34" charset="0"/>
                <a:ea typeface="Roboto" pitchFamily="34" charset="-122"/>
                <a:cs typeface="Roboto" pitchFamily="34" charset="-120"/>
              </a:rPr>
              <a:t>A structured data storage system designed for analytical processing. Data warehouses typically use relational databases (RDBMS) and focus on providing comprehensive, integrated, and historical data for decision-making.</a:t>
            </a:r>
            <a:endParaRPr lang="en-US" sz="1360" dirty="0"/>
          </a:p>
        </p:txBody>
      </p:sp>
      <p:sp>
        <p:nvSpPr>
          <p:cNvPr id="16" name="Shape 12"/>
          <p:cNvSpPr/>
          <p:nvPr/>
        </p:nvSpPr>
        <p:spPr>
          <a:xfrm>
            <a:off x="604837" y="5910024"/>
            <a:ext cx="388739" cy="388739"/>
          </a:xfrm>
          <a:prstGeom prst="roundRect">
            <a:avLst>
              <a:gd name="adj" fmla="val 18672"/>
            </a:avLst>
          </a:prstGeom>
          <a:solidFill>
            <a:srgbClr val="E1E1EA"/>
          </a:solidFill>
          <a:ln w="7620">
            <a:solidFill>
              <a:srgbClr val="C7C7D0"/>
            </a:solidFill>
            <a:prstDash val="solid"/>
          </a:ln>
        </p:spPr>
      </p:sp>
      <p:sp>
        <p:nvSpPr>
          <p:cNvPr id="17" name="Text 13"/>
          <p:cNvSpPr/>
          <p:nvPr/>
        </p:nvSpPr>
        <p:spPr>
          <a:xfrm>
            <a:off x="729972" y="5974794"/>
            <a:ext cx="138470" cy="259199"/>
          </a:xfrm>
          <a:prstGeom prst="rect">
            <a:avLst/>
          </a:prstGeom>
          <a:noFill/>
        </p:spPr>
        <p:txBody>
          <a:bodyPr wrap="none" rtlCol="0" anchor="t"/>
          <a:lstStyle/>
          <a:p>
            <a:pPr marL="0" indent="0" algn="ctr">
              <a:lnSpc>
                <a:spcPts val="2040"/>
              </a:lnSpc>
              <a:buNone/>
            </a:pPr>
            <a:r>
              <a:rPr lang="en-US" sz="2040" dirty="0">
                <a:solidFill>
                  <a:srgbClr val="3C3939"/>
                </a:solidFill>
                <a:latin typeface="Raleway" pitchFamily="34" charset="0"/>
                <a:ea typeface="Raleway" pitchFamily="34" charset="-122"/>
                <a:cs typeface="Raleway" pitchFamily="34" charset="-120"/>
              </a:rPr>
              <a:t>3</a:t>
            </a:r>
            <a:endParaRPr lang="en-US" sz="2040" dirty="0"/>
          </a:p>
        </p:txBody>
      </p:sp>
      <p:sp>
        <p:nvSpPr>
          <p:cNvPr id="18" name="Text 14"/>
          <p:cNvSpPr/>
          <p:nvPr/>
        </p:nvSpPr>
        <p:spPr>
          <a:xfrm>
            <a:off x="1166336" y="5910024"/>
            <a:ext cx="2160270" cy="269915"/>
          </a:xfrm>
          <a:prstGeom prst="rect">
            <a:avLst/>
          </a:prstGeom>
          <a:noFill/>
        </p:spPr>
        <p:txBody>
          <a:bodyPr wrap="none" rtlCol="0" anchor="t"/>
          <a:lstStyle/>
          <a:p>
            <a:pPr marL="0" indent="0">
              <a:lnSpc>
                <a:spcPts val="2125"/>
              </a:lnSpc>
              <a:buNone/>
            </a:pPr>
            <a:r>
              <a:rPr lang="en-US" sz="1700" dirty="0">
                <a:solidFill>
                  <a:srgbClr val="3C3939"/>
                </a:solidFill>
                <a:latin typeface="Raleway" pitchFamily="34" charset="0"/>
                <a:ea typeface="Raleway" pitchFamily="34" charset="-122"/>
                <a:cs typeface="Raleway" pitchFamily="34" charset="-120"/>
              </a:rPr>
              <a:t>ETL</a:t>
            </a:r>
            <a:endParaRPr lang="en-US" sz="1700" dirty="0"/>
          </a:p>
        </p:txBody>
      </p:sp>
      <p:sp>
        <p:nvSpPr>
          <p:cNvPr id="19" name="Text 15"/>
          <p:cNvSpPr/>
          <p:nvPr/>
        </p:nvSpPr>
        <p:spPr>
          <a:xfrm>
            <a:off x="1166336" y="6283523"/>
            <a:ext cx="7372826" cy="829747"/>
          </a:xfrm>
          <a:prstGeom prst="rect">
            <a:avLst/>
          </a:prstGeom>
          <a:noFill/>
        </p:spPr>
        <p:txBody>
          <a:bodyPr wrap="square" rtlCol="0" anchor="t"/>
          <a:lstStyle/>
          <a:p>
            <a:pPr marL="0" indent="0">
              <a:lnSpc>
                <a:spcPts val="2175"/>
              </a:lnSpc>
              <a:buNone/>
            </a:pPr>
            <a:r>
              <a:rPr lang="en-US" sz="1360" dirty="0">
                <a:solidFill>
                  <a:srgbClr val="3C3939"/>
                </a:solidFill>
                <a:latin typeface="Roboto" pitchFamily="34" charset="0"/>
                <a:ea typeface="Roboto" pitchFamily="34" charset="-122"/>
                <a:cs typeface="Roboto" pitchFamily="34" charset="-120"/>
              </a:rPr>
              <a:t>Extract, Transform, and Load. An essential process for data integration, where data is extracted from source systems, transformed into a standardized format, and loaded into a target system, such as a data warehouse.</a:t>
            </a:r>
            <a:endParaRPr lang="en-US" sz="1360" dirty="0"/>
          </a:p>
        </p:txBody>
      </p:sp>
      <p:sp>
        <p:nvSpPr>
          <p:cNvPr id="20" name="Shape 16"/>
          <p:cNvSpPr/>
          <p:nvPr/>
        </p:nvSpPr>
        <p:spPr>
          <a:xfrm>
            <a:off x="604837" y="7480340"/>
            <a:ext cx="388739" cy="388739"/>
          </a:xfrm>
          <a:prstGeom prst="roundRect">
            <a:avLst>
              <a:gd name="adj" fmla="val 18672"/>
            </a:avLst>
          </a:prstGeom>
          <a:solidFill>
            <a:srgbClr val="E1E1EA"/>
          </a:solidFill>
          <a:ln w="7620">
            <a:solidFill>
              <a:srgbClr val="C7C7D0"/>
            </a:solidFill>
            <a:prstDash val="solid"/>
          </a:ln>
        </p:spPr>
      </p:sp>
      <p:sp>
        <p:nvSpPr>
          <p:cNvPr id="21" name="Text 17"/>
          <p:cNvSpPr/>
          <p:nvPr/>
        </p:nvSpPr>
        <p:spPr>
          <a:xfrm>
            <a:off x="728424" y="7545110"/>
            <a:ext cx="141565" cy="259199"/>
          </a:xfrm>
          <a:prstGeom prst="rect">
            <a:avLst/>
          </a:prstGeom>
          <a:noFill/>
        </p:spPr>
        <p:txBody>
          <a:bodyPr wrap="none" rtlCol="0" anchor="t"/>
          <a:lstStyle/>
          <a:p>
            <a:pPr marL="0" indent="0" algn="ctr">
              <a:lnSpc>
                <a:spcPts val="2040"/>
              </a:lnSpc>
              <a:buNone/>
            </a:pPr>
            <a:r>
              <a:rPr lang="en-US" sz="2040" dirty="0">
                <a:solidFill>
                  <a:srgbClr val="3C3939"/>
                </a:solidFill>
                <a:latin typeface="Raleway" pitchFamily="34" charset="0"/>
                <a:ea typeface="Raleway" pitchFamily="34" charset="-122"/>
                <a:cs typeface="Raleway" pitchFamily="34" charset="-120"/>
              </a:rPr>
              <a:t>4</a:t>
            </a:r>
            <a:endParaRPr lang="en-US" sz="2040" dirty="0"/>
          </a:p>
        </p:txBody>
      </p:sp>
      <p:sp>
        <p:nvSpPr>
          <p:cNvPr id="22" name="Text 18"/>
          <p:cNvSpPr/>
          <p:nvPr/>
        </p:nvSpPr>
        <p:spPr>
          <a:xfrm>
            <a:off x="1166336" y="7480340"/>
            <a:ext cx="2160270" cy="269915"/>
          </a:xfrm>
          <a:prstGeom prst="rect">
            <a:avLst/>
          </a:prstGeom>
          <a:noFill/>
        </p:spPr>
        <p:txBody>
          <a:bodyPr wrap="none" rtlCol="0" anchor="t"/>
          <a:lstStyle/>
          <a:p>
            <a:pPr marL="0" indent="0">
              <a:lnSpc>
                <a:spcPts val="2125"/>
              </a:lnSpc>
              <a:buNone/>
            </a:pPr>
            <a:r>
              <a:rPr lang="en-US" sz="1700" dirty="0">
                <a:solidFill>
                  <a:srgbClr val="3C3939"/>
                </a:solidFill>
                <a:latin typeface="Raleway" pitchFamily="34" charset="0"/>
                <a:ea typeface="Raleway" pitchFamily="34" charset="-122"/>
                <a:cs typeface="Raleway" pitchFamily="34" charset="-120"/>
              </a:rPr>
              <a:t>Data Streams</a:t>
            </a:r>
            <a:endParaRPr lang="en-US" sz="1700" dirty="0"/>
          </a:p>
        </p:txBody>
      </p:sp>
      <p:sp>
        <p:nvSpPr>
          <p:cNvPr id="23" name="Text 19"/>
          <p:cNvSpPr/>
          <p:nvPr/>
        </p:nvSpPr>
        <p:spPr>
          <a:xfrm>
            <a:off x="1166336" y="7853839"/>
            <a:ext cx="7372826" cy="553164"/>
          </a:xfrm>
          <a:prstGeom prst="rect">
            <a:avLst/>
          </a:prstGeom>
          <a:noFill/>
        </p:spPr>
        <p:txBody>
          <a:bodyPr wrap="square" rtlCol="0" anchor="t"/>
          <a:lstStyle/>
          <a:p>
            <a:pPr marL="0" indent="0">
              <a:lnSpc>
                <a:spcPts val="2175"/>
              </a:lnSpc>
              <a:buNone/>
            </a:pPr>
            <a:r>
              <a:rPr lang="en-US" sz="1360" dirty="0">
                <a:solidFill>
                  <a:srgbClr val="3C3939"/>
                </a:solidFill>
                <a:latin typeface="Roboto" pitchFamily="34" charset="0"/>
                <a:ea typeface="Roboto" pitchFamily="34" charset="-122"/>
                <a:cs typeface="Roboto" pitchFamily="34" charset="-120"/>
              </a:rPr>
              <a:t>Continuously flowing data generated in real-time from various sources, such as sensor networks, social media platforms, and financial transactions.</a:t>
            </a:r>
            <a:endParaRPr lang="en-US" sz="136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864037" y="1014770"/>
            <a:ext cx="6172200" cy="771525"/>
          </a:xfrm>
          <a:prstGeom prst="rect">
            <a:avLst/>
          </a:prstGeom>
          <a:noFill/>
        </p:spPr>
        <p:txBody>
          <a:bodyPr wrap="none" rtlCol="0" anchor="t"/>
          <a:lstStyle/>
          <a:p>
            <a:pPr marL="0" indent="0">
              <a:lnSpc>
                <a:spcPts val="6075"/>
              </a:lnSpc>
              <a:buNone/>
            </a:pPr>
            <a:r>
              <a:rPr lang="en-US" sz="4860" dirty="0">
                <a:solidFill>
                  <a:srgbClr val="1B1B27"/>
                </a:solidFill>
                <a:latin typeface="Raleway" pitchFamily="34" charset="0"/>
                <a:ea typeface="Raleway" pitchFamily="34" charset="-122"/>
                <a:cs typeface="Raleway" pitchFamily="34" charset="-120"/>
              </a:rPr>
              <a:t>Big Data Challenges</a:t>
            </a:r>
            <a:endParaRPr lang="en-US" sz="4860" dirty="0"/>
          </a:p>
        </p:txBody>
      </p:sp>
      <p:sp>
        <p:nvSpPr>
          <p:cNvPr id="5" name="Text 3"/>
          <p:cNvSpPr/>
          <p:nvPr/>
        </p:nvSpPr>
        <p:spPr>
          <a:xfrm>
            <a:off x="864037" y="2280047"/>
            <a:ext cx="12902327" cy="1580198"/>
          </a:xfrm>
          <a:prstGeom prst="rect">
            <a:avLst/>
          </a:prstGeom>
          <a:noFill/>
        </p:spPr>
        <p:txBody>
          <a:bodyPr wrap="square" rtlCol="0" anchor="t"/>
          <a:lstStyle/>
          <a:p>
            <a:pPr marL="0" indent="0">
              <a:lnSpc>
                <a:spcPts val="3110"/>
              </a:lnSpc>
              <a:buNone/>
            </a:pPr>
            <a:r>
              <a:rPr lang="en-US" sz="1945" dirty="0">
                <a:solidFill>
                  <a:srgbClr val="3C3939"/>
                </a:solidFill>
                <a:latin typeface="Roboto" pitchFamily="34" charset="0"/>
                <a:ea typeface="Roboto" pitchFamily="34" charset="-122"/>
                <a:cs typeface="Roboto" pitchFamily="34" charset="-120"/>
              </a:rPr>
              <a:t>Managing and processing Big Data comes with unique challenges, including scalability, data quality, storage, and retrieval, data processing, security and privacy, and cost and infrastructure. Scalability refers to the ability of systems to handle increasing data volumes and processing demands. Ensuring data quality involves addressing issues like data inconsistencies, errors, and incompleteness.</a:t>
            </a:r>
            <a:endParaRPr lang="en-US" sz="1945" dirty="0"/>
          </a:p>
        </p:txBody>
      </p:sp>
      <p:sp>
        <p:nvSpPr>
          <p:cNvPr id="6" name="Text 4"/>
          <p:cNvSpPr/>
          <p:nvPr/>
        </p:nvSpPr>
        <p:spPr>
          <a:xfrm>
            <a:off x="864037" y="4384715"/>
            <a:ext cx="3086100" cy="385763"/>
          </a:xfrm>
          <a:prstGeom prst="rect">
            <a:avLst/>
          </a:prstGeom>
          <a:noFill/>
        </p:spPr>
        <p:txBody>
          <a:bodyPr wrap="none" rtlCol="0" anchor="t"/>
          <a:lstStyle/>
          <a:p>
            <a:pPr marL="0" indent="0">
              <a:lnSpc>
                <a:spcPts val="3040"/>
              </a:lnSpc>
              <a:buNone/>
            </a:pPr>
            <a:r>
              <a:rPr lang="en-US" sz="2430" dirty="0">
                <a:solidFill>
                  <a:srgbClr val="1B1B27"/>
                </a:solidFill>
                <a:latin typeface="Raleway" pitchFamily="34" charset="0"/>
                <a:ea typeface="Raleway" pitchFamily="34" charset="-122"/>
                <a:cs typeface="Raleway" pitchFamily="34" charset="-120"/>
              </a:rPr>
              <a:t>Data Management</a:t>
            </a:r>
            <a:endParaRPr lang="en-US" sz="2430" dirty="0"/>
          </a:p>
        </p:txBody>
      </p:sp>
      <p:sp>
        <p:nvSpPr>
          <p:cNvPr id="7" name="Text 5"/>
          <p:cNvSpPr/>
          <p:nvPr/>
        </p:nvSpPr>
        <p:spPr>
          <a:xfrm>
            <a:off x="864037" y="5017294"/>
            <a:ext cx="3898821" cy="1580198"/>
          </a:xfrm>
          <a:prstGeom prst="rect">
            <a:avLst/>
          </a:prstGeom>
          <a:noFill/>
        </p:spPr>
        <p:txBody>
          <a:bodyPr wrap="square" rtlCol="0" anchor="t"/>
          <a:lstStyle/>
          <a:p>
            <a:pPr marL="0" indent="0">
              <a:lnSpc>
                <a:spcPts val="3110"/>
              </a:lnSpc>
              <a:buNone/>
            </a:pPr>
            <a:r>
              <a:rPr lang="en-US" sz="1945" dirty="0">
                <a:solidFill>
                  <a:srgbClr val="3C3939"/>
                </a:solidFill>
                <a:latin typeface="Roboto" pitchFamily="34" charset="0"/>
                <a:ea typeface="Roboto" pitchFamily="34" charset="-122"/>
                <a:cs typeface="Roboto" pitchFamily="34" charset="-120"/>
              </a:rPr>
              <a:t>Storing and managing large volumes of data efficiently while maintaining data integrity and availability is a major challenge.</a:t>
            </a:r>
            <a:endParaRPr lang="en-US" sz="1945" dirty="0"/>
          </a:p>
        </p:txBody>
      </p:sp>
      <p:sp>
        <p:nvSpPr>
          <p:cNvPr id="8" name="Text 6"/>
          <p:cNvSpPr/>
          <p:nvPr/>
        </p:nvSpPr>
        <p:spPr>
          <a:xfrm>
            <a:off x="5372695" y="4384715"/>
            <a:ext cx="3086100" cy="385763"/>
          </a:xfrm>
          <a:prstGeom prst="rect">
            <a:avLst/>
          </a:prstGeom>
          <a:noFill/>
        </p:spPr>
        <p:txBody>
          <a:bodyPr wrap="none" rtlCol="0" anchor="t"/>
          <a:lstStyle/>
          <a:p>
            <a:pPr marL="0" indent="0">
              <a:lnSpc>
                <a:spcPts val="3040"/>
              </a:lnSpc>
              <a:buNone/>
            </a:pPr>
            <a:r>
              <a:rPr lang="en-US" sz="2430" dirty="0">
                <a:solidFill>
                  <a:srgbClr val="1B1B27"/>
                </a:solidFill>
                <a:latin typeface="Raleway" pitchFamily="34" charset="0"/>
                <a:ea typeface="Raleway" pitchFamily="34" charset="-122"/>
                <a:cs typeface="Raleway" pitchFamily="34" charset="-120"/>
              </a:rPr>
              <a:t>Data Processing</a:t>
            </a:r>
            <a:endParaRPr lang="en-US" sz="2430" dirty="0"/>
          </a:p>
        </p:txBody>
      </p:sp>
      <p:sp>
        <p:nvSpPr>
          <p:cNvPr id="9" name="Text 7"/>
          <p:cNvSpPr/>
          <p:nvPr/>
        </p:nvSpPr>
        <p:spPr>
          <a:xfrm>
            <a:off x="5372695" y="5017294"/>
            <a:ext cx="3898821" cy="1975247"/>
          </a:xfrm>
          <a:prstGeom prst="rect">
            <a:avLst/>
          </a:prstGeom>
          <a:noFill/>
        </p:spPr>
        <p:txBody>
          <a:bodyPr wrap="square" rtlCol="0" anchor="t"/>
          <a:lstStyle/>
          <a:p>
            <a:pPr marL="0" indent="0">
              <a:lnSpc>
                <a:spcPts val="3110"/>
              </a:lnSpc>
              <a:buNone/>
            </a:pPr>
            <a:r>
              <a:rPr lang="en-US" sz="1945" dirty="0">
                <a:solidFill>
                  <a:srgbClr val="3C3939"/>
                </a:solidFill>
                <a:latin typeface="Roboto" pitchFamily="34" charset="0"/>
                <a:ea typeface="Roboto" pitchFamily="34" charset="-122"/>
                <a:cs typeface="Roboto" pitchFamily="34" charset="-120"/>
              </a:rPr>
              <a:t>Big Data demands specialized processing techniques for real-time analysis and batch processing to handle the complexity and volume of data.</a:t>
            </a:r>
            <a:endParaRPr lang="en-US" sz="1945" dirty="0"/>
          </a:p>
        </p:txBody>
      </p:sp>
      <p:sp>
        <p:nvSpPr>
          <p:cNvPr id="10" name="Text 8"/>
          <p:cNvSpPr/>
          <p:nvPr/>
        </p:nvSpPr>
        <p:spPr>
          <a:xfrm>
            <a:off x="9881354" y="4384715"/>
            <a:ext cx="3086100" cy="385763"/>
          </a:xfrm>
          <a:prstGeom prst="rect">
            <a:avLst/>
          </a:prstGeom>
          <a:noFill/>
        </p:spPr>
        <p:txBody>
          <a:bodyPr wrap="none" rtlCol="0" anchor="t"/>
          <a:lstStyle/>
          <a:p>
            <a:pPr marL="0" indent="0">
              <a:lnSpc>
                <a:spcPts val="3040"/>
              </a:lnSpc>
              <a:buNone/>
            </a:pPr>
            <a:r>
              <a:rPr lang="en-US" sz="2430" dirty="0">
                <a:solidFill>
                  <a:srgbClr val="1B1B27"/>
                </a:solidFill>
                <a:latin typeface="Raleway" pitchFamily="34" charset="0"/>
                <a:ea typeface="Raleway" pitchFamily="34" charset="-122"/>
                <a:cs typeface="Raleway" pitchFamily="34" charset="-120"/>
              </a:rPr>
              <a:t>Security and Privacy</a:t>
            </a:r>
            <a:endParaRPr lang="en-US" sz="2430" dirty="0"/>
          </a:p>
        </p:txBody>
      </p:sp>
      <p:sp>
        <p:nvSpPr>
          <p:cNvPr id="11" name="Text 9"/>
          <p:cNvSpPr/>
          <p:nvPr/>
        </p:nvSpPr>
        <p:spPr>
          <a:xfrm>
            <a:off x="9881354" y="5017294"/>
            <a:ext cx="3898821" cy="1580198"/>
          </a:xfrm>
          <a:prstGeom prst="rect">
            <a:avLst/>
          </a:prstGeom>
          <a:noFill/>
        </p:spPr>
        <p:txBody>
          <a:bodyPr wrap="square" rtlCol="0" anchor="t"/>
          <a:lstStyle/>
          <a:p>
            <a:pPr marL="0" indent="0">
              <a:lnSpc>
                <a:spcPts val="3110"/>
              </a:lnSpc>
              <a:buNone/>
            </a:pPr>
            <a:r>
              <a:rPr lang="en-US" sz="1945" dirty="0">
                <a:solidFill>
                  <a:srgbClr val="3C3939"/>
                </a:solidFill>
                <a:latin typeface="Roboto" pitchFamily="34" charset="0"/>
                <a:ea typeface="Roboto" pitchFamily="34" charset="-122"/>
                <a:cs typeface="Roboto" pitchFamily="34" charset="-120"/>
              </a:rPr>
              <a:t>Protecting sensitive data from unauthorized access, breaches, and misuse is critical in Big Data environments.</a:t>
            </a:r>
            <a:endParaRPr lang="en-US" sz="194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215979" y="1673900"/>
            <a:ext cx="5054322" cy="4881682"/>
          </a:xfrm>
          <a:prstGeom prst="rect">
            <a:avLst/>
          </a:prstGeom>
        </p:spPr>
      </p:pic>
      <p:sp>
        <p:nvSpPr>
          <p:cNvPr id="6" name="Text 2"/>
          <p:cNvSpPr/>
          <p:nvPr/>
        </p:nvSpPr>
        <p:spPr>
          <a:xfrm>
            <a:off x="6091238" y="568881"/>
            <a:ext cx="6773585" cy="540068"/>
          </a:xfrm>
          <a:prstGeom prst="rect">
            <a:avLst/>
          </a:prstGeom>
          <a:noFill/>
        </p:spPr>
        <p:txBody>
          <a:bodyPr wrap="none" rtlCol="0" anchor="t"/>
          <a:lstStyle/>
          <a:p>
            <a:pPr marL="0" indent="0">
              <a:lnSpc>
                <a:spcPts val="4255"/>
              </a:lnSpc>
              <a:buNone/>
            </a:pPr>
            <a:r>
              <a:rPr lang="en-US" sz="3400" dirty="0">
                <a:solidFill>
                  <a:srgbClr val="1B1B27"/>
                </a:solidFill>
                <a:latin typeface="Raleway" pitchFamily="34" charset="0"/>
                <a:ea typeface="Raleway" pitchFamily="34" charset="-122"/>
                <a:cs typeface="Raleway" pitchFamily="34" charset="-120"/>
              </a:rPr>
              <a:t>Timeline of Big Data Technologies</a:t>
            </a:r>
            <a:endParaRPr lang="en-US" sz="3400" dirty="0"/>
          </a:p>
        </p:txBody>
      </p:sp>
      <p:sp>
        <p:nvSpPr>
          <p:cNvPr id="7" name="Text 3"/>
          <p:cNvSpPr/>
          <p:nvPr/>
        </p:nvSpPr>
        <p:spPr>
          <a:xfrm>
            <a:off x="6091238" y="1368147"/>
            <a:ext cx="7934325" cy="829747"/>
          </a:xfrm>
          <a:prstGeom prst="rect">
            <a:avLst/>
          </a:prstGeom>
          <a:noFill/>
        </p:spPr>
        <p:txBody>
          <a:bodyPr wrap="square" rtlCol="0" anchor="t"/>
          <a:lstStyle/>
          <a:p>
            <a:pPr marL="0" indent="0">
              <a:lnSpc>
                <a:spcPts val="2175"/>
              </a:lnSpc>
              <a:buNone/>
            </a:pPr>
            <a:r>
              <a:rPr lang="en-US" sz="1360" dirty="0">
                <a:solidFill>
                  <a:srgbClr val="3C3939"/>
                </a:solidFill>
                <a:latin typeface="Roboto" pitchFamily="34" charset="0"/>
                <a:ea typeface="Roboto" pitchFamily="34" charset="-122"/>
                <a:cs typeface="Roboto" pitchFamily="34" charset="-120"/>
              </a:rPr>
              <a:t>The evolution of Big Data technologies can be traced back to the early days of data warehousing and relational databases. Over the past few decades, significant advancements have led to the development of powerful and scalable solutions for handling Big Data.</a:t>
            </a:r>
            <a:endParaRPr lang="en-US" sz="1360" dirty="0"/>
          </a:p>
        </p:txBody>
      </p:sp>
      <p:sp>
        <p:nvSpPr>
          <p:cNvPr id="8" name="Shape 4"/>
          <p:cNvSpPr/>
          <p:nvPr/>
        </p:nvSpPr>
        <p:spPr>
          <a:xfrm>
            <a:off x="6339007" y="2392204"/>
            <a:ext cx="22860" cy="5268397"/>
          </a:xfrm>
          <a:prstGeom prst="roundRect">
            <a:avLst>
              <a:gd name="adj" fmla="val 317520"/>
            </a:avLst>
          </a:prstGeom>
          <a:solidFill>
            <a:srgbClr val="C7C7D0"/>
          </a:solidFill>
        </p:spPr>
      </p:sp>
      <p:sp>
        <p:nvSpPr>
          <p:cNvPr id="9" name="Shape 5"/>
          <p:cNvSpPr/>
          <p:nvPr/>
        </p:nvSpPr>
        <p:spPr>
          <a:xfrm>
            <a:off x="6521946" y="2769394"/>
            <a:ext cx="604837" cy="22860"/>
          </a:xfrm>
          <a:prstGeom prst="roundRect">
            <a:avLst>
              <a:gd name="adj" fmla="val 317520"/>
            </a:avLst>
          </a:prstGeom>
          <a:solidFill>
            <a:srgbClr val="C7C7D0"/>
          </a:solidFill>
        </p:spPr>
      </p:sp>
      <p:sp>
        <p:nvSpPr>
          <p:cNvPr id="10" name="Shape 6"/>
          <p:cNvSpPr/>
          <p:nvPr/>
        </p:nvSpPr>
        <p:spPr>
          <a:xfrm>
            <a:off x="6156067" y="2586514"/>
            <a:ext cx="388739" cy="388739"/>
          </a:xfrm>
          <a:prstGeom prst="roundRect">
            <a:avLst>
              <a:gd name="adj" fmla="val 18672"/>
            </a:avLst>
          </a:prstGeom>
          <a:solidFill>
            <a:srgbClr val="E1E1EA"/>
          </a:solidFill>
          <a:ln w="7620">
            <a:solidFill>
              <a:srgbClr val="C7C7D0"/>
            </a:solidFill>
            <a:prstDash val="solid"/>
          </a:ln>
        </p:spPr>
      </p:sp>
      <p:sp>
        <p:nvSpPr>
          <p:cNvPr id="11" name="Text 7"/>
          <p:cNvSpPr/>
          <p:nvPr/>
        </p:nvSpPr>
        <p:spPr>
          <a:xfrm>
            <a:off x="6294894" y="2651284"/>
            <a:ext cx="110966" cy="259199"/>
          </a:xfrm>
          <a:prstGeom prst="rect">
            <a:avLst/>
          </a:prstGeom>
          <a:noFill/>
        </p:spPr>
        <p:txBody>
          <a:bodyPr wrap="none" rtlCol="0" anchor="t"/>
          <a:lstStyle/>
          <a:p>
            <a:pPr marL="0" indent="0" algn="ctr">
              <a:lnSpc>
                <a:spcPts val="2040"/>
              </a:lnSpc>
              <a:buNone/>
            </a:pPr>
            <a:r>
              <a:rPr lang="en-US" sz="2040" dirty="0">
                <a:solidFill>
                  <a:srgbClr val="3C3939"/>
                </a:solidFill>
                <a:latin typeface="Raleway" pitchFamily="34" charset="0"/>
                <a:ea typeface="Raleway" pitchFamily="34" charset="-122"/>
                <a:cs typeface="Raleway" pitchFamily="34" charset="-120"/>
              </a:rPr>
              <a:t>1</a:t>
            </a:r>
            <a:endParaRPr lang="en-US" sz="2040" dirty="0"/>
          </a:p>
        </p:txBody>
      </p:sp>
      <p:sp>
        <p:nvSpPr>
          <p:cNvPr id="12" name="Text 8"/>
          <p:cNvSpPr/>
          <p:nvPr/>
        </p:nvSpPr>
        <p:spPr>
          <a:xfrm>
            <a:off x="7300913" y="2564963"/>
            <a:ext cx="2762369" cy="269915"/>
          </a:xfrm>
          <a:prstGeom prst="rect">
            <a:avLst/>
          </a:prstGeom>
          <a:noFill/>
        </p:spPr>
        <p:txBody>
          <a:bodyPr wrap="none" rtlCol="0" anchor="t"/>
          <a:lstStyle/>
          <a:p>
            <a:pPr marL="0" indent="0" algn="l">
              <a:lnSpc>
                <a:spcPts val="2125"/>
              </a:lnSpc>
              <a:buNone/>
            </a:pPr>
            <a:r>
              <a:rPr lang="en-US" sz="1700" dirty="0">
                <a:solidFill>
                  <a:srgbClr val="3C3939"/>
                </a:solidFill>
                <a:latin typeface="Raleway" pitchFamily="34" charset="0"/>
                <a:ea typeface="Raleway" pitchFamily="34" charset="-122"/>
                <a:cs typeface="Raleway" pitchFamily="34" charset="-120"/>
              </a:rPr>
              <a:t>Early Developments (1990s)</a:t>
            </a:r>
            <a:endParaRPr lang="en-US" sz="1700" dirty="0"/>
          </a:p>
        </p:txBody>
      </p:sp>
      <p:sp>
        <p:nvSpPr>
          <p:cNvPr id="13" name="Text 9"/>
          <p:cNvSpPr/>
          <p:nvPr/>
        </p:nvSpPr>
        <p:spPr>
          <a:xfrm>
            <a:off x="7300913" y="2938463"/>
            <a:ext cx="6724650" cy="829747"/>
          </a:xfrm>
          <a:prstGeom prst="rect">
            <a:avLst/>
          </a:prstGeom>
          <a:noFill/>
        </p:spPr>
        <p:txBody>
          <a:bodyPr wrap="square" rtlCol="0" anchor="t"/>
          <a:lstStyle/>
          <a:p>
            <a:pPr marL="0" indent="0" algn="l">
              <a:lnSpc>
                <a:spcPts val="2175"/>
              </a:lnSpc>
              <a:buNone/>
            </a:pPr>
            <a:r>
              <a:rPr lang="en-US" sz="1360" dirty="0">
                <a:solidFill>
                  <a:srgbClr val="3C3939"/>
                </a:solidFill>
                <a:latin typeface="Roboto" pitchFamily="34" charset="0"/>
                <a:ea typeface="Roboto" pitchFamily="34" charset="-122"/>
                <a:cs typeface="Roboto" pitchFamily="34" charset="-120"/>
              </a:rPr>
              <a:t>The emergence of data warehousing and relational database management systems (RDBMS) laid the groundwork for managing large volumes of data. Techniques for scaling RDBMS were introduced to handle the growing data needs.</a:t>
            </a:r>
            <a:endParaRPr lang="en-US" sz="1360" dirty="0"/>
          </a:p>
        </p:txBody>
      </p:sp>
      <p:sp>
        <p:nvSpPr>
          <p:cNvPr id="14" name="Shape 10"/>
          <p:cNvSpPr/>
          <p:nvPr/>
        </p:nvSpPr>
        <p:spPr>
          <a:xfrm>
            <a:off x="6521946" y="4490918"/>
            <a:ext cx="604837" cy="22860"/>
          </a:xfrm>
          <a:prstGeom prst="roundRect">
            <a:avLst>
              <a:gd name="adj" fmla="val 317520"/>
            </a:avLst>
          </a:prstGeom>
          <a:solidFill>
            <a:srgbClr val="C7C7D0"/>
          </a:solidFill>
        </p:spPr>
      </p:sp>
      <p:sp>
        <p:nvSpPr>
          <p:cNvPr id="15" name="Shape 11"/>
          <p:cNvSpPr/>
          <p:nvPr/>
        </p:nvSpPr>
        <p:spPr>
          <a:xfrm>
            <a:off x="6156067" y="4308038"/>
            <a:ext cx="388739" cy="388739"/>
          </a:xfrm>
          <a:prstGeom prst="roundRect">
            <a:avLst>
              <a:gd name="adj" fmla="val 18672"/>
            </a:avLst>
          </a:prstGeom>
          <a:solidFill>
            <a:srgbClr val="E1E1EA"/>
          </a:solidFill>
          <a:ln w="7620">
            <a:solidFill>
              <a:srgbClr val="C7C7D0"/>
            </a:solidFill>
            <a:prstDash val="solid"/>
          </a:ln>
        </p:spPr>
      </p:sp>
      <p:sp>
        <p:nvSpPr>
          <p:cNvPr id="16" name="Text 12"/>
          <p:cNvSpPr/>
          <p:nvPr/>
        </p:nvSpPr>
        <p:spPr>
          <a:xfrm>
            <a:off x="6282869" y="4372808"/>
            <a:ext cx="135136" cy="259199"/>
          </a:xfrm>
          <a:prstGeom prst="rect">
            <a:avLst/>
          </a:prstGeom>
          <a:noFill/>
        </p:spPr>
        <p:txBody>
          <a:bodyPr wrap="none" rtlCol="0" anchor="t"/>
          <a:lstStyle/>
          <a:p>
            <a:pPr marL="0" indent="0" algn="ctr">
              <a:lnSpc>
                <a:spcPts val="2040"/>
              </a:lnSpc>
              <a:buNone/>
            </a:pPr>
            <a:r>
              <a:rPr lang="en-US" sz="2040" dirty="0">
                <a:solidFill>
                  <a:srgbClr val="3C3939"/>
                </a:solidFill>
                <a:latin typeface="Raleway" pitchFamily="34" charset="0"/>
                <a:ea typeface="Raleway" pitchFamily="34" charset="-122"/>
                <a:cs typeface="Raleway" pitchFamily="34" charset="-120"/>
              </a:rPr>
              <a:t>2</a:t>
            </a:r>
            <a:endParaRPr lang="en-US" sz="2040" dirty="0"/>
          </a:p>
        </p:txBody>
      </p:sp>
      <p:sp>
        <p:nvSpPr>
          <p:cNvPr id="17" name="Text 13"/>
          <p:cNvSpPr/>
          <p:nvPr/>
        </p:nvSpPr>
        <p:spPr>
          <a:xfrm>
            <a:off x="7300913" y="4286488"/>
            <a:ext cx="2160270" cy="269915"/>
          </a:xfrm>
          <a:prstGeom prst="rect">
            <a:avLst/>
          </a:prstGeom>
          <a:noFill/>
        </p:spPr>
        <p:txBody>
          <a:bodyPr wrap="none" rtlCol="0" anchor="t"/>
          <a:lstStyle/>
          <a:p>
            <a:pPr marL="0" indent="0" algn="l">
              <a:lnSpc>
                <a:spcPts val="2125"/>
              </a:lnSpc>
              <a:buNone/>
            </a:pPr>
            <a:r>
              <a:rPr lang="en-US" sz="1700" dirty="0">
                <a:solidFill>
                  <a:srgbClr val="3C3939"/>
                </a:solidFill>
                <a:latin typeface="Raleway" pitchFamily="34" charset="0"/>
                <a:ea typeface="Raleway" pitchFamily="34" charset="-122"/>
                <a:cs typeface="Raleway" pitchFamily="34" charset="-120"/>
              </a:rPr>
              <a:t>2000s</a:t>
            </a:r>
            <a:endParaRPr lang="en-US" sz="1700" dirty="0"/>
          </a:p>
        </p:txBody>
      </p:sp>
      <p:sp>
        <p:nvSpPr>
          <p:cNvPr id="18" name="Text 14"/>
          <p:cNvSpPr/>
          <p:nvPr/>
        </p:nvSpPr>
        <p:spPr>
          <a:xfrm>
            <a:off x="7300913" y="4659987"/>
            <a:ext cx="6724650" cy="829747"/>
          </a:xfrm>
          <a:prstGeom prst="rect">
            <a:avLst/>
          </a:prstGeom>
          <a:noFill/>
        </p:spPr>
        <p:txBody>
          <a:bodyPr wrap="square" rtlCol="0" anchor="t"/>
          <a:lstStyle/>
          <a:p>
            <a:pPr marL="0" indent="0" algn="l">
              <a:lnSpc>
                <a:spcPts val="2175"/>
              </a:lnSpc>
              <a:buNone/>
            </a:pPr>
            <a:r>
              <a:rPr lang="en-US" sz="1360" dirty="0">
                <a:solidFill>
                  <a:srgbClr val="3C3939"/>
                </a:solidFill>
                <a:latin typeface="Roboto" pitchFamily="34" charset="0"/>
                <a:ea typeface="Roboto" pitchFamily="34" charset="-122"/>
                <a:cs typeface="Roboto" pitchFamily="34" charset="-120"/>
              </a:rPr>
              <a:t>The introduction of Hadoop, a distributed file system and processing framework, revolutionized Big Data processing. MapReduce, a programming model for processing large datasets across clusters of computers, gained popularity.</a:t>
            </a:r>
            <a:endParaRPr lang="en-US" sz="1360" dirty="0"/>
          </a:p>
        </p:txBody>
      </p:sp>
      <p:sp>
        <p:nvSpPr>
          <p:cNvPr id="19" name="Shape 15"/>
          <p:cNvSpPr/>
          <p:nvPr/>
        </p:nvSpPr>
        <p:spPr>
          <a:xfrm>
            <a:off x="6521946" y="6212443"/>
            <a:ext cx="604837" cy="22860"/>
          </a:xfrm>
          <a:prstGeom prst="roundRect">
            <a:avLst>
              <a:gd name="adj" fmla="val 317520"/>
            </a:avLst>
          </a:prstGeom>
          <a:solidFill>
            <a:srgbClr val="C7C7D0"/>
          </a:solidFill>
        </p:spPr>
      </p:sp>
      <p:sp>
        <p:nvSpPr>
          <p:cNvPr id="20" name="Shape 16"/>
          <p:cNvSpPr/>
          <p:nvPr/>
        </p:nvSpPr>
        <p:spPr>
          <a:xfrm>
            <a:off x="6156067" y="6029563"/>
            <a:ext cx="388739" cy="388739"/>
          </a:xfrm>
          <a:prstGeom prst="roundRect">
            <a:avLst>
              <a:gd name="adj" fmla="val 18672"/>
            </a:avLst>
          </a:prstGeom>
          <a:solidFill>
            <a:srgbClr val="E1E1EA"/>
          </a:solidFill>
          <a:ln w="7620">
            <a:solidFill>
              <a:srgbClr val="C7C7D0"/>
            </a:solidFill>
            <a:prstDash val="solid"/>
          </a:ln>
        </p:spPr>
      </p:sp>
      <p:sp>
        <p:nvSpPr>
          <p:cNvPr id="21" name="Text 17"/>
          <p:cNvSpPr/>
          <p:nvPr/>
        </p:nvSpPr>
        <p:spPr>
          <a:xfrm>
            <a:off x="6281202" y="6094333"/>
            <a:ext cx="138470" cy="259199"/>
          </a:xfrm>
          <a:prstGeom prst="rect">
            <a:avLst/>
          </a:prstGeom>
          <a:noFill/>
        </p:spPr>
        <p:txBody>
          <a:bodyPr wrap="none" rtlCol="0" anchor="t"/>
          <a:lstStyle/>
          <a:p>
            <a:pPr marL="0" indent="0" algn="ctr">
              <a:lnSpc>
                <a:spcPts val="2040"/>
              </a:lnSpc>
              <a:buNone/>
            </a:pPr>
            <a:r>
              <a:rPr lang="en-US" sz="2040" dirty="0">
                <a:solidFill>
                  <a:srgbClr val="3C3939"/>
                </a:solidFill>
                <a:latin typeface="Raleway" pitchFamily="34" charset="0"/>
                <a:ea typeface="Raleway" pitchFamily="34" charset="-122"/>
                <a:cs typeface="Raleway" pitchFamily="34" charset="-120"/>
              </a:rPr>
              <a:t>3</a:t>
            </a:r>
            <a:endParaRPr lang="en-US" sz="2040" dirty="0"/>
          </a:p>
        </p:txBody>
      </p:sp>
      <p:sp>
        <p:nvSpPr>
          <p:cNvPr id="22" name="Text 18"/>
          <p:cNvSpPr/>
          <p:nvPr/>
        </p:nvSpPr>
        <p:spPr>
          <a:xfrm>
            <a:off x="7300913" y="6008013"/>
            <a:ext cx="2160270" cy="269915"/>
          </a:xfrm>
          <a:prstGeom prst="rect">
            <a:avLst/>
          </a:prstGeom>
          <a:noFill/>
        </p:spPr>
        <p:txBody>
          <a:bodyPr wrap="none" rtlCol="0" anchor="t"/>
          <a:lstStyle/>
          <a:p>
            <a:pPr marL="0" indent="0" algn="l">
              <a:lnSpc>
                <a:spcPts val="2125"/>
              </a:lnSpc>
              <a:buNone/>
            </a:pPr>
            <a:r>
              <a:rPr lang="en-US" sz="1700" dirty="0">
                <a:solidFill>
                  <a:srgbClr val="3C3939"/>
                </a:solidFill>
                <a:latin typeface="Raleway" pitchFamily="34" charset="0"/>
                <a:ea typeface="Raleway" pitchFamily="34" charset="-122"/>
                <a:cs typeface="Raleway" pitchFamily="34" charset="-120"/>
              </a:rPr>
              <a:t>2010s to Present</a:t>
            </a:r>
            <a:endParaRPr lang="en-US" sz="1700" dirty="0"/>
          </a:p>
        </p:txBody>
      </p:sp>
      <p:sp>
        <p:nvSpPr>
          <p:cNvPr id="23" name="Text 19"/>
          <p:cNvSpPr/>
          <p:nvPr/>
        </p:nvSpPr>
        <p:spPr>
          <a:xfrm>
            <a:off x="7300913" y="6381512"/>
            <a:ext cx="6724650" cy="1106329"/>
          </a:xfrm>
          <a:prstGeom prst="rect">
            <a:avLst/>
          </a:prstGeom>
          <a:noFill/>
        </p:spPr>
        <p:txBody>
          <a:bodyPr wrap="square" rtlCol="0" anchor="t"/>
          <a:lstStyle/>
          <a:p>
            <a:pPr marL="0" indent="0" algn="l">
              <a:lnSpc>
                <a:spcPts val="2175"/>
              </a:lnSpc>
              <a:buNone/>
            </a:pPr>
            <a:r>
              <a:rPr lang="en-US" sz="1360" dirty="0">
                <a:solidFill>
                  <a:srgbClr val="3C3939"/>
                </a:solidFill>
                <a:latin typeface="Roboto" pitchFamily="34" charset="0"/>
                <a:ea typeface="Roboto" pitchFamily="34" charset="-122"/>
                <a:cs typeface="Roboto" pitchFamily="34" charset="-120"/>
              </a:rPr>
              <a:t>The rise of cloud computing and the emergence of technologies like Apache Spark, Apache Kafka, and NoSQL databases have transformed Big Data landscape. Cloud-based Big Data solutions have gained prominence, offering scalability, flexibility, and cost-effectiveness.</a:t>
            </a:r>
            <a:endParaRPr lang="en-US" sz="13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9359979" y="1810822"/>
            <a:ext cx="5054322" cy="4607957"/>
          </a:xfrm>
          <a:prstGeom prst="rect">
            <a:avLst/>
          </a:prstGeom>
        </p:spPr>
      </p:pic>
      <p:sp>
        <p:nvSpPr>
          <p:cNvPr id="6" name="Text 2"/>
          <p:cNvSpPr/>
          <p:nvPr/>
        </p:nvSpPr>
        <p:spPr>
          <a:xfrm>
            <a:off x="604837" y="1099185"/>
            <a:ext cx="7161967" cy="540068"/>
          </a:xfrm>
          <a:prstGeom prst="rect">
            <a:avLst/>
          </a:prstGeom>
          <a:noFill/>
        </p:spPr>
        <p:txBody>
          <a:bodyPr wrap="none" rtlCol="0" anchor="t"/>
          <a:lstStyle/>
          <a:p>
            <a:pPr marL="0" indent="0">
              <a:lnSpc>
                <a:spcPts val="4255"/>
              </a:lnSpc>
              <a:buNone/>
            </a:pPr>
            <a:r>
              <a:rPr lang="en-US" sz="3400" dirty="0">
                <a:solidFill>
                  <a:srgbClr val="1B1B27"/>
                </a:solidFill>
                <a:latin typeface="Raleway" pitchFamily="34" charset="0"/>
                <a:ea typeface="Raleway" pitchFamily="34" charset="-122"/>
                <a:cs typeface="Raleway" pitchFamily="34" charset="-120"/>
              </a:rPr>
              <a:t>When to Use Big Data Technologies</a:t>
            </a:r>
            <a:endParaRPr lang="en-US" sz="3400" dirty="0"/>
          </a:p>
        </p:txBody>
      </p:sp>
      <p:sp>
        <p:nvSpPr>
          <p:cNvPr id="7" name="Text 3"/>
          <p:cNvSpPr/>
          <p:nvPr/>
        </p:nvSpPr>
        <p:spPr>
          <a:xfrm>
            <a:off x="604837" y="1898452"/>
            <a:ext cx="7934325" cy="829747"/>
          </a:xfrm>
          <a:prstGeom prst="rect">
            <a:avLst/>
          </a:prstGeom>
          <a:noFill/>
        </p:spPr>
        <p:txBody>
          <a:bodyPr wrap="square" rtlCol="0" anchor="t"/>
          <a:lstStyle/>
          <a:p>
            <a:pPr marL="0" indent="0">
              <a:lnSpc>
                <a:spcPts val="2175"/>
              </a:lnSpc>
              <a:buNone/>
            </a:pPr>
            <a:r>
              <a:rPr lang="en-US" sz="1360" dirty="0">
                <a:solidFill>
                  <a:srgbClr val="3C3939"/>
                </a:solidFill>
                <a:latin typeface="Roboto" pitchFamily="34" charset="0"/>
                <a:ea typeface="Roboto" pitchFamily="34" charset="-122"/>
                <a:cs typeface="Roboto" pitchFamily="34" charset="-120"/>
              </a:rPr>
              <a:t>Big Data technologies are valuable in situations involving high-volume data, complex data types, and the need for real-time analysis. However, it's important to consider factors such as cost, performance, ease of use, and ecosystem compatibility before adopting these technologies.</a:t>
            </a:r>
            <a:endParaRPr lang="en-US" sz="1360" dirty="0"/>
          </a:p>
        </p:txBody>
      </p:sp>
      <p:sp>
        <p:nvSpPr>
          <p:cNvPr id="8" name="Shape 4"/>
          <p:cNvSpPr/>
          <p:nvPr/>
        </p:nvSpPr>
        <p:spPr>
          <a:xfrm>
            <a:off x="604837" y="2922508"/>
            <a:ext cx="7934325" cy="1287423"/>
          </a:xfrm>
          <a:prstGeom prst="roundRect">
            <a:avLst>
              <a:gd name="adj" fmla="val 5638"/>
            </a:avLst>
          </a:prstGeom>
          <a:solidFill>
            <a:srgbClr val="E1E1EA"/>
          </a:solidFill>
          <a:ln w="7620">
            <a:solidFill>
              <a:srgbClr val="C7C7D0"/>
            </a:solidFill>
            <a:prstDash val="solid"/>
          </a:ln>
        </p:spPr>
      </p:sp>
      <p:sp>
        <p:nvSpPr>
          <p:cNvPr id="9" name="Text 5"/>
          <p:cNvSpPr/>
          <p:nvPr/>
        </p:nvSpPr>
        <p:spPr>
          <a:xfrm>
            <a:off x="785217" y="3102888"/>
            <a:ext cx="2160270" cy="269915"/>
          </a:xfrm>
          <a:prstGeom prst="rect">
            <a:avLst/>
          </a:prstGeom>
          <a:noFill/>
        </p:spPr>
        <p:txBody>
          <a:bodyPr wrap="none" rtlCol="0" anchor="t"/>
          <a:lstStyle/>
          <a:p>
            <a:pPr marL="0" indent="0">
              <a:lnSpc>
                <a:spcPts val="2125"/>
              </a:lnSpc>
              <a:buNone/>
            </a:pPr>
            <a:r>
              <a:rPr lang="en-US" sz="1700" dirty="0">
                <a:solidFill>
                  <a:srgbClr val="3C3939"/>
                </a:solidFill>
                <a:latin typeface="Raleway" pitchFamily="34" charset="0"/>
                <a:ea typeface="Raleway" pitchFamily="34" charset="-122"/>
                <a:cs typeface="Raleway" pitchFamily="34" charset="-120"/>
              </a:rPr>
              <a:t>High Volume Data</a:t>
            </a:r>
            <a:endParaRPr lang="en-US" sz="1700" dirty="0"/>
          </a:p>
        </p:txBody>
      </p:sp>
      <p:sp>
        <p:nvSpPr>
          <p:cNvPr id="10" name="Text 6"/>
          <p:cNvSpPr/>
          <p:nvPr/>
        </p:nvSpPr>
        <p:spPr>
          <a:xfrm>
            <a:off x="785217" y="3476387"/>
            <a:ext cx="7573566" cy="553164"/>
          </a:xfrm>
          <a:prstGeom prst="rect">
            <a:avLst/>
          </a:prstGeom>
          <a:noFill/>
        </p:spPr>
        <p:txBody>
          <a:bodyPr wrap="square" rtlCol="0" anchor="t"/>
          <a:lstStyle/>
          <a:p>
            <a:pPr marL="0" indent="0">
              <a:lnSpc>
                <a:spcPts val="2175"/>
              </a:lnSpc>
              <a:buNone/>
            </a:pPr>
            <a:r>
              <a:rPr lang="en-US" sz="1360" dirty="0">
                <a:solidFill>
                  <a:srgbClr val="3C3939"/>
                </a:solidFill>
                <a:latin typeface="Roboto" pitchFamily="34" charset="0"/>
                <a:ea typeface="Roboto" pitchFamily="34" charset="-122"/>
                <a:cs typeface="Roboto" pitchFamily="34" charset="-120"/>
              </a:rPr>
              <a:t>Big Data technologies excel in handling massive datasets that exceed the capabilities of traditional data processing tools.</a:t>
            </a:r>
            <a:endParaRPr lang="en-US" sz="1360" dirty="0"/>
          </a:p>
        </p:txBody>
      </p:sp>
      <p:sp>
        <p:nvSpPr>
          <p:cNvPr id="11" name="Shape 7"/>
          <p:cNvSpPr/>
          <p:nvPr/>
        </p:nvSpPr>
        <p:spPr>
          <a:xfrm>
            <a:off x="604837" y="4382691"/>
            <a:ext cx="7934325" cy="1287423"/>
          </a:xfrm>
          <a:prstGeom prst="roundRect">
            <a:avLst>
              <a:gd name="adj" fmla="val 5638"/>
            </a:avLst>
          </a:prstGeom>
          <a:solidFill>
            <a:srgbClr val="E1E1EA"/>
          </a:solidFill>
          <a:ln w="7620">
            <a:solidFill>
              <a:srgbClr val="C7C7D0"/>
            </a:solidFill>
            <a:prstDash val="solid"/>
          </a:ln>
        </p:spPr>
      </p:sp>
      <p:sp>
        <p:nvSpPr>
          <p:cNvPr id="12" name="Text 8"/>
          <p:cNvSpPr/>
          <p:nvPr/>
        </p:nvSpPr>
        <p:spPr>
          <a:xfrm>
            <a:off x="785217" y="4563070"/>
            <a:ext cx="2160270" cy="269915"/>
          </a:xfrm>
          <a:prstGeom prst="rect">
            <a:avLst/>
          </a:prstGeom>
          <a:noFill/>
        </p:spPr>
        <p:txBody>
          <a:bodyPr wrap="none" rtlCol="0" anchor="t"/>
          <a:lstStyle/>
          <a:p>
            <a:pPr marL="0" indent="0">
              <a:lnSpc>
                <a:spcPts val="2125"/>
              </a:lnSpc>
              <a:buNone/>
            </a:pPr>
            <a:r>
              <a:rPr lang="en-US" sz="1700" dirty="0">
                <a:solidFill>
                  <a:srgbClr val="3C3939"/>
                </a:solidFill>
                <a:latin typeface="Raleway" pitchFamily="34" charset="0"/>
                <a:ea typeface="Raleway" pitchFamily="34" charset="-122"/>
                <a:cs typeface="Raleway" pitchFamily="34" charset="-120"/>
              </a:rPr>
              <a:t>Complex Data Types</a:t>
            </a:r>
            <a:endParaRPr lang="en-US" sz="1700" dirty="0"/>
          </a:p>
        </p:txBody>
      </p:sp>
      <p:sp>
        <p:nvSpPr>
          <p:cNvPr id="13" name="Text 9"/>
          <p:cNvSpPr/>
          <p:nvPr/>
        </p:nvSpPr>
        <p:spPr>
          <a:xfrm>
            <a:off x="785217" y="4936569"/>
            <a:ext cx="7573566" cy="553164"/>
          </a:xfrm>
          <a:prstGeom prst="rect">
            <a:avLst/>
          </a:prstGeom>
          <a:noFill/>
        </p:spPr>
        <p:txBody>
          <a:bodyPr wrap="square" rtlCol="0" anchor="t"/>
          <a:lstStyle/>
          <a:p>
            <a:pPr marL="0" indent="0">
              <a:lnSpc>
                <a:spcPts val="2175"/>
              </a:lnSpc>
              <a:buNone/>
            </a:pPr>
            <a:r>
              <a:rPr lang="en-US" sz="1360" dirty="0">
                <a:solidFill>
                  <a:srgbClr val="3C3939"/>
                </a:solidFill>
                <a:latin typeface="Roboto" pitchFamily="34" charset="0"/>
                <a:ea typeface="Roboto" pitchFamily="34" charset="-122"/>
                <a:cs typeface="Roboto" pitchFamily="34" charset="-120"/>
              </a:rPr>
              <a:t>They are well-suited for processing diverse data formats, including structured, semi-structured, and unstructured data.</a:t>
            </a:r>
            <a:endParaRPr lang="en-US" sz="1360" dirty="0"/>
          </a:p>
        </p:txBody>
      </p:sp>
      <p:sp>
        <p:nvSpPr>
          <p:cNvPr id="14" name="Shape 10"/>
          <p:cNvSpPr/>
          <p:nvPr/>
        </p:nvSpPr>
        <p:spPr>
          <a:xfrm>
            <a:off x="604837" y="5842873"/>
            <a:ext cx="7934325" cy="1287423"/>
          </a:xfrm>
          <a:prstGeom prst="roundRect">
            <a:avLst>
              <a:gd name="adj" fmla="val 5638"/>
            </a:avLst>
          </a:prstGeom>
          <a:solidFill>
            <a:srgbClr val="E1E1EA"/>
          </a:solidFill>
          <a:ln w="7620">
            <a:solidFill>
              <a:srgbClr val="C7C7D0"/>
            </a:solidFill>
            <a:prstDash val="solid"/>
          </a:ln>
        </p:spPr>
      </p:sp>
      <p:sp>
        <p:nvSpPr>
          <p:cNvPr id="15" name="Text 11"/>
          <p:cNvSpPr/>
          <p:nvPr/>
        </p:nvSpPr>
        <p:spPr>
          <a:xfrm>
            <a:off x="785217" y="6023253"/>
            <a:ext cx="2160270" cy="269915"/>
          </a:xfrm>
          <a:prstGeom prst="rect">
            <a:avLst/>
          </a:prstGeom>
          <a:noFill/>
        </p:spPr>
        <p:txBody>
          <a:bodyPr wrap="none" rtlCol="0" anchor="t"/>
          <a:lstStyle/>
          <a:p>
            <a:pPr marL="0" indent="0">
              <a:lnSpc>
                <a:spcPts val="2125"/>
              </a:lnSpc>
              <a:buNone/>
            </a:pPr>
            <a:r>
              <a:rPr lang="en-US" sz="1700" dirty="0">
                <a:solidFill>
                  <a:srgbClr val="3C3939"/>
                </a:solidFill>
                <a:latin typeface="Raleway" pitchFamily="34" charset="0"/>
                <a:ea typeface="Raleway" pitchFamily="34" charset="-122"/>
                <a:cs typeface="Raleway" pitchFamily="34" charset="-120"/>
              </a:rPr>
              <a:t>Real-time Analysis</a:t>
            </a:r>
            <a:endParaRPr lang="en-US" sz="1700" dirty="0"/>
          </a:p>
        </p:txBody>
      </p:sp>
      <p:sp>
        <p:nvSpPr>
          <p:cNvPr id="16" name="Text 12"/>
          <p:cNvSpPr/>
          <p:nvPr/>
        </p:nvSpPr>
        <p:spPr>
          <a:xfrm>
            <a:off x="785217" y="6396752"/>
            <a:ext cx="7573566" cy="553164"/>
          </a:xfrm>
          <a:prstGeom prst="rect">
            <a:avLst/>
          </a:prstGeom>
          <a:noFill/>
        </p:spPr>
        <p:txBody>
          <a:bodyPr wrap="square" rtlCol="0" anchor="t"/>
          <a:lstStyle/>
          <a:p>
            <a:pPr marL="0" indent="0">
              <a:lnSpc>
                <a:spcPts val="2175"/>
              </a:lnSpc>
              <a:buNone/>
            </a:pPr>
            <a:r>
              <a:rPr lang="en-US" sz="1360" dirty="0">
                <a:solidFill>
                  <a:srgbClr val="3C3939"/>
                </a:solidFill>
                <a:latin typeface="Roboto" pitchFamily="34" charset="0"/>
                <a:ea typeface="Roboto" pitchFamily="34" charset="-122"/>
                <a:cs typeface="Roboto" pitchFamily="34" charset="-120"/>
              </a:rPr>
              <a:t>Real-time processing frameworks enable organizations to gain insights from streaming data, enabling faster decision-making and action.</a:t>
            </a:r>
            <a:endParaRPr lang="en-US" sz="136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4234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2308146"/>
          </a:xfrm>
          <a:prstGeom prst="rect">
            <a:avLst/>
          </a:prstGeom>
        </p:spPr>
      </p:pic>
      <p:pic>
        <p:nvPicPr>
          <p:cNvPr id="5" name="Image 1" descr="preencoded.png"/>
          <p:cNvPicPr>
            <a:picLocks noChangeAspect="1"/>
          </p:cNvPicPr>
          <p:nvPr/>
        </p:nvPicPr>
        <p:blipFill>
          <a:blip r:embed="rId2"/>
          <a:stretch>
            <a:fillRect/>
          </a:stretch>
        </p:blipFill>
        <p:spPr>
          <a:xfrm>
            <a:off x="5904428" y="230743"/>
            <a:ext cx="2821424" cy="1846659"/>
          </a:xfrm>
          <a:prstGeom prst="rect">
            <a:avLst/>
          </a:prstGeom>
        </p:spPr>
      </p:pic>
      <p:sp>
        <p:nvSpPr>
          <p:cNvPr id="6" name="Text 2"/>
          <p:cNvSpPr/>
          <p:nvPr/>
        </p:nvSpPr>
        <p:spPr>
          <a:xfrm>
            <a:off x="2271832" y="2815828"/>
            <a:ext cx="9543336" cy="576977"/>
          </a:xfrm>
          <a:prstGeom prst="rect">
            <a:avLst/>
          </a:prstGeom>
          <a:noFill/>
        </p:spPr>
        <p:txBody>
          <a:bodyPr wrap="none" rtlCol="0" anchor="t"/>
          <a:lstStyle/>
          <a:p>
            <a:pPr marL="0" indent="0">
              <a:lnSpc>
                <a:spcPts val="4545"/>
              </a:lnSpc>
              <a:buNone/>
            </a:pPr>
            <a:r>
              <a:rPr lang="en-US" sz="3635" dirty="0">
                <a:solidFill>
                  <a:srgbClr val="1B1B27"/>
                </a:solidFill>
                <a:latin typeface="Raleway" pitchFamily="34" charset="0"/>
                <a:ea typeface="Raleway" pitchFamily="34" charset="-122"/>
                <a:cs typeface="Raleway" pitchFamily="34" charset="-120"/>
              </a:rPr>
              <a:t>Overview of Big Data Tools and Technologies</a:t>
            </a:r>
            <a:endParaRPr lang="en-US" sz="3635" dirty="0"/>
          </a:p>
        </p:txBody>
      </p:sp>
      <p:sp>
        <p:nvSpPr>
          <p:cNvPr id="7" name="Text 3"/>
          <p:cNvSpPr/>
          <p:nvPr/>
        </p:nvSpPr>
        <p:spPr>
          <a:xfrm>
            <a:off x="2271832" y="3669744"/>
            <a:ext cx="10086618" cy="886182"/>
          </a:xfrm>
          <a:prstGeom prst="rect">
            <a:avLst/>
          </a:prstGeom>
          <a:noFill/>
        </p:spPr>
        <p:txBody>
          <a:bodyPr wrap="squar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Big Data technologies encompass a wide range of tools and frameworks designed for different purposes, such as data storage, processing, querying, streaming, and coordination. Choosing the right tools depends on specific requirements and use cases.</a:t>
            </a:r>
            <a:endParaRPr lang="en-US" sz="1455" dirty="0"/>
          </a:p>
        </p:txBody>
      </p:sp>
      <p:sp>
        <p:nvSpPr>
          <p:cNvPr id="8" name="Shape 4"/>
          <p:cNvSpPr/>
          <p:nvPr/>
        </p:nvSpPr>
        <p:spPr>
          <a:xfrm>
            <a:off x="2271832" y="4763572"/>
            <a:ext cx="10086618" cy="2971086"/>
          </a:xfrm>
          <a:prstGeom prst="roundRect">
            <a:avLst>
              <a:gd name="adj" fmla="val 2610"/>
            </a:avLst>
          </a:prstGeom>
          <a:noFill/>
          <a:ln w="7620">
            <a:solidFill>
              <a:srgbClr val="000000">
                <a:alpha val="8000"/>
              </a:srgbClr>
            </a:solidFill>
            <a:prstDash val="solid"/>
          </a:ln>
        </p:spPr>
      </p:sp>
      <p:sp>
        <p:nvSpPr>
          <p:cNvPr id="9" name="Shape 5"/>
          <p:cNvSpPr/>
          <p:nvPr/>
        </p:nvSpPr>
        <p:spPr>
          <a:xfrm>
            <a:off x="2279452" y="4771192"/>
            <a:ext cx="10071378" cy="532090"/>
          </a:xfrm>
          <a:prstGeom prst="rect">
            <a:avLst/>
          </a:prstGeom>
          <a:solidFill>
            <a:srgbClr val="FFFFFF">
              <a:alpha val="4000"/>
            </a:srgbClr>
          </a:solidFill>
        </p:spPr>
      </p:sp>
      <p:sp>
        <p:nvSpPr>
          <p:cNvPr id="10" name="Text 6"/>
          <p:cNvSpPr/>
          <p:nvPr/>
        </p:nvSpPr>
        <p:spPr>
          <a:xfrm>
            <a:off x="2464475" y="4889540"/>
            <a:ext cx="164127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Data Storage</a:t>
            </a:r>
            <a:endParaRPr lang="en-US" sz="1455" dirty="0"/>
          </a:p>
        </p:txBody>
      </p:sp>
      <p:sp>
        <p:nvSpPr>
          <p:cNvPr id="11" name="Text 7"/>
          <p:cNvSpPr/>
          <p:nvPr/>
        </p:nvSpPr>
        <p:spPr>
          <a:xfrm>
            <a:off x="4482465" y="4889540"/>
            <a:ext cx="163746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HDFS</a:t>
            </a:r>
            <a:endParaRPr lang="en-US" sz="1455" dirty="0"/>
          </a:p>
        </p:txBody>
      </p:sp>
      <p:sp>
        <p:nvSpPr>
          <p:cNvPr id="12" name="Text 8"/>
          <p:cNvSpPr/>
          <p:nvPr/>
        </p:nvSpPr>
        <p:spPr>
          <a:xfrm>
            <a:off x="6496645" y="4889540"/>
            <a:ext cx="163746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Cassandra</a:t>
            </a:r>
            <a:endParaRPr lang="en-US" sz="1455" dirty="0"/>
          </a:p>
        </p:txBody>
      </p:sp>
      <p:sp>
        <p:nvSpPr>
          <p:cNvPr id="13" name="Text 9"/>
          <p:cNvSpPr/>
          <p:nvPr/>
        </p:nvSpPr>
        <p:spPr>
          <a:xfrm>
            <a:off x="8510826" y="4889540"/>
            <a:ext cx="163746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HBase</a:t>
            </a:r>
            <a:endParaRPr lang="en-US" sz="1455" dirty="0"/>
          </a:p>
        </p:txBody>
      </p:sp>
      <p:sp>
        <p:nvSpPr>
          <p:cNvPr id="14" name="Text 10"/>
          <p:cNvSpPr/>
          <p:nvPr/>
        </p:nvSpPr>
        <p:spPr>
          <a:xfrm>
            <a:off x="10525006" y="4889540"/>
            <a:ext cx="1641277" cy="295394"/>
          </a:xfrm>
          <a:prstGeom prst="rect">
            <a:avLst/>
          </a:prstGeom>
          <a:noFill/>
        </p:spPr>
        <p:txBody>
          <a:bodyPr wrap="none" rtlCol="0" anchor="t"/>
          <a:lstStyle/>
          <a:p>
            <a:pPr marL="0" indent="0">
              <a:lnSpc>
                <a:spcPts val="2325"/>
              </a:lnSpc>
              <a:buNone/>
            </a:pPr>
            <a:endParaRPr lang="en-US" sz="1455" dirty="0"/>
          </a:p>
        </p:txBody>
      </p:sp>
      <p:sp>
        <p:nvSpPr>
          <p:cNvPr id="15" name="Shape 11"/>
          <p:cNvSpPr/>
          <p:nvPr/>
        </p:nvSpPr>
        <p:spPr>
          <a:xfrm>
            <a:off x="2279452" y="5303282"/>
            <a:ext cx="10071378" cy="532090"/>
          </a:xfrm>
          <a:prstGeom prst="rect">
            <a:avLst/>
          </a:prstGeom>
          <a:solidFill>
            <a:srgbClr val="000000">
              <a:alpha val="4000"/>
            </a:srgbClr>
          </a:solidFill>
        </p:spPr>
      </p:sp>
      <p:sp>
        <p:nvSpPr>
          <p:cNvPr id="16" name="Text 12"/>
          <p:cNvSpPr/>
          <p:nvPr/>
        </p:nvSpPr>
        <p:spPr>
          <a:xfrm>
            <a:off x="2464475" y="5421630"/>
            <a:ext cx="164127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Data Processing</a:t>
            </a:r>
            <a:endParaRPr lang="en-US" sz="1455" dirty="0"/>
          </a:p>
        </p:txBody>
      </p:sp>
      <p:sp>
        <p:nvSpPr>
          <p:cNvPr id="17" name="Text 13"/>
          <p:cNvSpPr/>
          <p:nvPr/>
        </p:nvSpPr>
        <p:spPr>
          <a:xfrm>
            <a:off x="4482465" y="5421630"/>
            <a:ext cx="163746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MapReduce</a:t>
            </a:r>
            <a:endParaRPr lang="en-US" sz="1455" dirty="0"/>
          </a:p>
        </p:txBody>
      </p:sp>
      <p:sp>
        <p:nvSpPr>
          <p:cNvPr id="18" name="Text 14"/>
          <p:cNvSpPr/>
          <p:nvPr/>
        </p:nvSpPr>
        <p:spPr>
          <a:xfrm>
            <a:off x="6496645" y="5421630"/>
            <a:ext cx="163746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Spark</a:t>
            </a:r>
            <a:endParaRPr lang="en-US" sz="1455" dirty="0"/>
          </a:p>
        </p:txBody>
      </p:sp>
      <p:sp>
        <p:nvSpPr>
          <p:cNvPr id="19" name="Text 15"/>
          <p:cNvSpPr/>
          <p:nvPr/>
        </p:nvSpPr>
        <p:spPr>
          <a:xfrm>
            <a:off x="8510826" y="5421630"/>
            <a:ext cx="163746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Flink</a:t>
            </a:r>
            <a:endParaRPr lang="en-US" sz="1455" dirty="0"/>
          </a:p>
        </p:txBody>
      </p:sp>
      <p:sp>
        <p:nvSpPr>
          <p:cNvPr id="20" name="Text 16"/>
          <p:cNvSpPr/>
          <p:nvPr/>
        </p:nvSpPr>
        <p:spPr>
          <a:xfrm>
            <a:off x="10525006" y="5421630"/>
            <a:ext cx="164127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Storm</a:t>
            </a:r>
            <a:endParaRPr lang="en-US" sz="1455" dirty="0"/>
          </a:p>
        </p:txBody>
      </p:sp>
      <p:sp>
        <p:nvSpPr>
          <p:cNvPr id="21" name="Shape 17"/>
          <p:cNvSpPr/>
          <p:nvPr/>
        </p:nvSpPr>
        <p:spPr>
          <a:xfrm>
            <a:off x="2279452" y="5835372"/>
            <a:ext cx="10071378" cy="532090"/>
          </a:xfrm>
          <a:prstGeom prst="rect">
            <a:avLst/>
          </a:prstGeom>
          <a:solidFill>
            <a:srgbClr val="FFFFFF">
              <a:alpha val="4000"/>
            </a:srgbClr>
          </a:solidFill>
        </p:spPr>
      </p:sp>
      <p:sp>
        <p:nvSpPr>
          <p:cNvPr id="22" name="Text 18"/>
          <p:cNvSpPr/>
          <p:nvPr/>
        </p:nvSpPr>
        <p:spPr>
          <a:xfrm>
            <a:off x="2464475" y="5953720"/>
            <a:ext cx="164127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Data Querying</a:t>
            </a:r>
            <a:endParaRPr lang="en-US" sz="1455" dirty="0"/>
          </a:p>
        </p:txBody>
      </p:sp>
      <p:sp>
        <p:nvSpPr>
          <p:cNvPr id="23" name="Text 19"/>
          <p:cNvSpPr/>
          <p:nvPr/>
        </p:nvSpPr>
        <p:spPr>
          <a:xfrm>
            <a:off x="4482465" y="5953720"/>
            <a:ext cx="163746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Hive</a:t>
            </a:r>
            <a:endParaRPr lang="en-US" sz="1455" dirty="0"/>
          </a:p>
        </p:txBody>
      </p:sp>
      <p:sp>
        <p:nvSpPr>
          <p:cNvPr id="24" name="Text 20"/>
          <p:cNvSpPr/>
          <p:nvPr/>
        </p:nvSpPr>
        <p:spPr>
          <a:xfrm>
            <a:off x="6496645" y="5953720"/>
            <a:ext cx="163746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Impala</a:t>
            </a:r>
            <a:endParaRPr lang="en-US" sz="1455" dirty="0"/>
          </a:p>
        </p:txBody>
      </p:sp>
      <p:sp>
        <p:nvSpPr>
          <p:cNvPr id="25" name="Text 21"/>
          <p:cNvSpPr/>
          <p:nvPr/>
        </p:nvSpPr>
        <p:spPr>
          <a:xfrm>
            <a:off x="8510826" y="5953720"/>
            <a:ext cx="163746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Pig</a:t>
            </a:r>
            <a:endParaRPr lang="en-US" sz="1455" dirty="0"/>
          </a:p>
        </p:txBody>
      </p:sp>
      <p:sp>
        <p:nvSpPr>
          <p:cNvPr id="26" name="Text 22"/>
          <p:cNvSpPr/>
          <p:nvPr/>
        </p:nvSpPr>
        <p:spPr>
          <a:xfrm>
            <a:off x="10525006" y="5953720"/>
            <a:ext cx="1641277" cy="295394"/>
          </a:xfrm>
          <a:prstGeom prst="rect">
            <a:avLst/>
          </a:prstGeom>
          <a:noFill/>
        </p:spPr>
        <p:txBody>
          <a:bodyPr wrap="none" rtlCol="0" anchor="t"/>
          <a:lstStyle/>
          <a:p>
            <a:pPr marL="0" indent="0">
              <a:lnSpc>
                <a:spcPts val="2325"/>
              </a:lnSpc>
              <a:buNone/>
            </a:pPr>
            <a:endParaRPr lang="en-US" sz="1455" dirty="0"/>
          </a:p>
        </p:txBody>
      </p:sp>
      <p:sp>
        <p:nvSpPr>
          <p:cNvPr id="27" name="Shape 23"/>
          <p:cNvSpPr/>
          <p:nvPr/>
        </p:nvSpPr>
        <p:spPr>
          <a:xfrm>
            <a:off x="2279452" y="6367463"/>
            <a:ext cx="10071378" cy="532090"/>
          </a:xfrm>
          <a:prstGeom prst="rect">
            <a:avLst/>
          </a:prstGeom>
          <a:solidFill>
            <a:srgbClr val="000000">
              <a:alpha val="4000"/>
            </a:srgbClr>
          </a:solidFill>
        </p:spPr>
      </p:sp>
      <p:sp>
        <p:nvSpPr>
          <p:cNvPr id="28" name="Text 24"/>
          <p:cNvSpPr/>
          <p:nvPr/>
        </p:nvSpPr>
        <p:spPr>
          <a:xfrm>
            <a:off x="2464475" y="6485811"/>
            <a:ext cx="164127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Data Streaming</a:t>
            </a:r>
            <a:endParaRPr lang="en-US" sz="1455" dirty="0"/>
          </a:p>
        </p:txBody>
      </p:sp>
      <p:sp>
        <p:nvSpPr>
          <p:cNvPr id="29" name="Text 25"/>
          <p:cNvSpPr/>
          <p:nvPr/>
        </p:nvSpPr>
        <p:spPr>
          <a:xfrm>
            <a:off x="4482465" y="6485811"/>
            <a:ext cx="163746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Kafka</a:t>
            </a:r>
            <a:endParaRPr lang="en-US" sz="1455" dirty="0"/>
          </a:p>
        </p:txBody>
      </p:sp>
      <p:sp>
        <p:nvSpPr>
          <p:cNvPr id="30" name="Text 26"/>
          <p:cNvSpPr/>
          <p:nvPr/>
        </p:nvSpPr>
        <p:spPr>
          <a:xfrm>
            <a:off x="6496645" y="6485811"/>
            <a:ext cx="163746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Flink</a:t>
            </a:r>
            <a:endParaRPr lang="en-US" sz="1455" dirty="0"/>
          </a:p>
        </p:txBody>
      </p:sp>
      <p:sp>
        <p:nvSpPr>
          <p:cNvPr id="31" name="Text 27"/>
          <p:cNvSpPr/>
          <p:nvPr/>
        </p:nvSpPr>
        <p:spPr>
          <a:xfrm>
            <a:off x="8510826" y="6485811"/>
            <a:ext cx="163746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Storm</a:t>
            </a:r>
            <a:endParaRPr lang="en-US" sz="1455" dirty="0"/>
          </a:p>
        </p:txBody>
      </p:sp>
      <p:sp>
        <p:nvSpPr>
          <p:cNvPr id="32" name="Text 28"/>
          <p:cNvSpPr/>
          <p:nvPr/>
        </p:nvSpPr>
        <p:spPr>
          <a:xfrm>
            <a:off x="10525006" y="6485811"/>
            <a:ext cx="1641277" cy="295394"/>
          </a:xfrm>
          <a:prstGeom prst="rect">
            <a:avLst/>
          </a:prstGeom>
          <a:noFill/>
        </p:spPr>
        <p:txBody>
          <a:bodyPr wrap="none" rtlCol="0" anchor="t"/>
          <a:lstStyle/>
          <a:p>
            <a:pPr marL="0" indent="0">
              <a:lnSpc>
                <a:spcPts val="2325"/>
              </a:lnSpc>
              <a:buNone/>
            </a:pPr>
            <a:endParaRPr lang="en-US" sz="1455" dirty="0"/>
          </a:p>
        </p:txBody>
      </p:sp>
      <p:sp>
        <p:nvSpPr>
          <p:cNvPr id="33" name="Shape 29"/>
          <p:cNvSpPr/>
          <p:nvPr/>
        </p:nvSpPr>
        <p:spPr>
          <a:xfrm>
            <a:off x="2279452" y="6899553"/>
            <a:ext cx="10071378" cy="827484"/>
          </a:xfrm>
          <a:prstGeom prst="rect">
            <a:avLst/>
          </a:prstGeom>
          <a:solidFill>
            <a:srgbClr val="FFFFFF">
              <a:alpha val="4000"/>
            </a:srgbClr>
          </a:solidFill>
        </p:spPr>
      </p:sp>
      <p:sp>
        <p:nvSpPr>
          <p:cNvPr id="34" name="Text 30"/>
          <p:cNvSpPr/>
          <p:nvPr/>
        </p:nvSpPr>
        <p:spPr>
          <a:xfrm>
            <a:off x="2464475" y="7017901"/>
            <a:ext cx="1641277" cy="590788"/>
          </a:xfrm>
          <a:prstGeom prst="rect">
            <a:avLst/>
          </a:prstGeom>
          <a:noFill/>
        </p:spPr>
        <p:txBody>
          <a:bodyPr wrap="squar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Coordination &amp; Management</a:t>
            </a:r>
            <a:endParaRPr lang="en-US" sz="1455" dirty="0"/>
          </a:p>
        </p:txBody>
      </p:sp>
      <p:sp>
        <p:nvSpPr>
          <p:cNvPr id="35" name="Text 31"/>
          <p:cNvSpPr/>
          <p:nvPr/>
        </p:nvSpPr>
        <p:spPr>
          <a:xfrm>
            <a:off x="4482465" y="7017901"/>
            <a:ext cx="163746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Zookeeper</a:t>
            </a:r>
            <a:endParaRPr lang="en-US" sz="1455" dirty="0"/>
          </a:p>
        </p:txBody>
      </p:sp>
      <p:sp>
        <p:nvSpPr>
          <p:cNvPr id="36" name="Text 32"/>
          <p:cNvSpPr/>
          <p:nvPr/>
        </p:nvSpPr>
        <p:spPr>
          <a:xfrm>
            <a:off x="6496645" y="7017901"/>
            <a:ext cx="1637467" cy="295394"/>
          </a:xfrm>
          <a:prstGeom prst="rect">
            <a:avLst/>
          </a:prstGeom>
          <a:noFill/>
        </p:spPr>
        <p:txBody>
          <a:bodyPr wrap="none" rtlCol="0" anchor="t"/>
          <a:lstStyle/>
          <a:p>
            <a:pPr marL="0" indent="0">
              <a:lnSpc>
                <a:spcPts val="2325"/>
              </a:lnSpc>
              <a:buNone/>
            </a:pPr>
            <a:r>
              <a:rPr lang="en-US" sz="1455" dirty="0">
                <a:solidFill>
                  <a:srgbClr val="3C3939"/>
                </a:solidFill>
                <a:latin typeface="Roboto" pitchFamily="34" charset="0"/>
                <a:ea typeface="Roboto" pitchFamily="34" charset="-122"/>
                <a:cs typeface="Roboto" pitchFamily="34" charset="-120"/>
              </a:rPr>
              <a:t>Oozie</a:t>
            </a:r>
            <a:endParaRPr lang="en-US" sz="1455" dirty="0"/>
          </a:p>
        </p:txBody>
      </p:sp>
      <p:sp>
        <p:nvSpPr>
          <p:cNvPr id="37" name="Text 33"/>
          <p:cNvSpPr/>
          <p:nvPr/>
        </p:nvSpPr>
        <p:spPr>
          <a:xfrm>
            <a:off x="8510826" y="7017901"/>
            <a:ext cx="1637467" cy="295394"/>
          </a:xfrm>
          <a:prstGeom prst="rect">
            <a:avLst/>
          </a:prstGeom>
          <a:noFill/>
        </p:spPr>
        <p:txBody>
          <a:bodyPr wrap="none" rtlCol="0" anchor="t"/>
          <a:lstStyle/>
          <a:p>
            <a:pPr marL="0" indent="0">
              <a:lnSpc>
                <a:spcPts val="2325"/>
              </a:lnSpc>
              <a:buNone/>
            </a:pPr>
            <a:endParaRPr lang="en-US" sz="1455" dirty="0"/>
          </a:p>
        </p:txBody>
      </p:sp>
      <p:sp>
        <p:nvSpPr>
          <p:cNvPr id="38" name="Text 34"/>
          <p:cNvSpPr/>
          <p:nvPr/>
        </p:nvSpPr>
        <p:spPr>
          <a:xfrm>
            <a:off x="10525006" y="7017901"/>
            <a:ext cx="1641277" cy="295394"/>
          </a:xfrm>
          <a:prstGeom prst="rect">
            <a:avLst/>
          </a:prstGeom>
          <a:noFill/>
        </p:spPr>
        <p:txBody>
          <a:bodyPr wrap="none" rtlCol="0" anchor="t"/>
          <a:lstStyle/>
          <a:p>
            <a:pPr marL="0" indent="0">
              <a:lnSpc>
                <a:spcPts val="2325"/>
              </a:lnSpc>
              <a:buNone/>
            </a:pPr>
            <a:endParaRPr lang="en-US" sz="145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11284148"/>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5486400" cy="11284148"/>
          </a:xfrm>
          <a:prstGeom prst="rect">
            <a:avLst/>
          </a:prstGeom>
        </p:spPr>
      </p:pic>
      <p:pic>
        <p:nvPicPr>
          <p:cNvPr id="5" name="Image 1" descr="preencoded.png"/>
          <p:cNvPicPr>
            <a:picLocks noChangeAspect="1"/>
          </p:cNvPicPr>
          <p:nvPr/>
        </p:nvPicPr>
        <p:blipFill>
          <a:blip r:embed="rId2"/>
          <a:stretch>
            <a:fillRect/>
          </a:stretch>
        </p:blipFill>
        <p:spPr>
          <a:xfrm>
            <a:off x="215979" y="3990975"/>
            <a:ext cx="5054322" cy="3302198"/>
          </a:xfrm>
          <a:prstGeom prst="rect">
            <a:avLst/>
          </a:prstGeom>
        </p:spPr>
      </p:pic>
      <p:sp>
        <p:nvSpPr>
          <p:cNvPr id="6" name="Text 2"/>
          <p:cNvSpPr/>
          <p:nvPr/>
        </p:nvSpPr>
        <p:spPr>
          <a:xfrm>
            <a:off x="6091238" y="475178"/>
            <a:ext cx="4590931" cy="540068"/>
          </a:xfrm>
          <a:prstGeom prst="rect">
            <a:avLst/>
          </a:prstGeom>
          <a:noFill/>
        </p:spPr>
        <p:txBody>
          <a:bodyPr wrap="none" rtlCol="0" anchor="t"/>
          <a:lstStyle/>
          <a:p>
            <a:pPr marL="0" indent="0">
              <a:lnSpc>
                <a:spcPts val="4255"/>
              </a:lnSpc>
              <a:buNone/>
            </a:pPr>
            <a:r>
              <a:rPr lang="en-US" sz="3400" dirty="0">
                <a:solidFill>
                  <a:srgbClr val="1B1B27"/>
                </a:solidFill>
                <a:latin typeface="Raleway" pitchFamily="34" charset="0"/>
                <a:ea typeface="Raleway" pitchFamily="34" charset="-122"/>
                <a:cs typeface="Raleway" pitchFamily="34" charset="-120"/>
              </a:rPr>
              <a:t>Detailed Tool Overview</a:t>
            </a:r>
            <a:endParaRPr lang="en-US" sz="3400" dirty="0"/>
          </a:p>
        </p:txBody>
      </p:sp>
      <p:sp>
        <p:nvSpPr>
          <p:cNvPr id="7" name="Text 3"/>
          <p:cNvSpPr/>
          <p:nvPr/>
        </p:nvSpPr>
        <p:spPr>
          <a:xfrm>
            <a:off x="6091238" y="1274445"/>
            <a:ext cx="7934325" cy="553164"/>
          </a:xfrm>
          <a:prstGeom prst="rect">
            <a:avLst/>
          </a:prstGeom>
          <a:noFill/>
        </p:spPr>
        <p:txBody>
          <a:bodyPr wrap="square" rtlCol="0" anchor="t"/>
          <a:lstStyle/>
          <a:p>
            <a:pPr marL="0" indent="0">
              <a:lnSpc>
                <a:spcPts val="2175"/>
              </a:lnSpc>
              <a:buNone/>
            </a:pPr>
            <a:r>
              <a:rPr lang="en-US" sz="1360" dirty="0">
                <a:solidFill>
                  <a:srgbClr val="3C3939"/>
                </a:solidFill>
                <a:latin typeface="Roboto" pitchFamily="34" charset="0"/>
                <a:ea typeface="Roboto" pitchFamily="34" charset="-122"/>
                <a:cs typeface="Roboto" pitchFamily="34" charset="-120"/>
              </a:rPr>
              <a:t>Here's a detailed look at some key Big Data tools and their problem-solving capabilities. Each tool provides specific functionalities for addressing challenges in Big Data environments.</a:t>
            </a:r>
            <a:endParaRPr lang="en-US" sz="1360" dirty="0"/>
          </a:p>
        </p:txBody>
      </p:sp>
      <p:pic>
        <p:nvPicPr>
          <p:cNvPr id="8" name="Image 2" descr="preencoded.png"/>
          <p:cNvPicPr>
            <a:picLocks noChangeAspect="1"/>
          </p:cNvPicPr>
          <p:nvPr/>
        </p:nvPicPr>
        <p:blipFill>
          <a:blip r:embed="rId3"/>
          <a:stretch>
            <a:fillRect/>
          </a:stretch>
        </p:blipFill>
        <p:spPr>
          <a:xfrm>
            <a:off x="6091238" y="2021919"/>
            <a:ext cx="431959" cy="431959"/>
          </a:xfrm>
          <a:prstGeom prst="rect">
            <a:avLst/>
          </a:prstGeom>
        </p:spPr>
      </p:pic>
      <p:sp>
        <p:nvSpPr>
          <p:cNvPr id="9" name="Text 4"/>
          <p:cNvSpPr/>
          <p:nvPr/>
        </p:nvSpPr>
        <p:spPr>
          <a:xfrm>
            <a:off x="6091238" y="2626638"/>
            <a:ext cx="2160270" cy="269915"/>
          </a:xfrm>
          <a:prstGeom prst="rect">
            <a:avLst/>
          </a:prstGeom>
          <a:noFill/>
        </p:spPr>
        <p:txBody>
          <a:bodyPr wrap="none" rtlCol="0" anchor="t"/>
          <a:lstStyle/>
          <a:p>
            <a:pPr marL="0" indent="0" algn="l">
              <a:lnSpc>
                <a:spcPts val="2125"/>
              </a:lnSpc>
              <a:buNone/>
            </a:pPr>
            <a:r>
              <a:rPr lang="en-US" sz="1700" dirty="0">
                <a:solidFill>
                  <a:srgbClr val="3C3939"/>
                </a:solidFill>
                <a:latin typeface="Raleway" pitchFamily="34" charset="0"/>
                <a:ea typeface="Raleway" pitchFamily="34" charset="-122"/>
                <a:cs typeface="Raleway" pitchFamily="34" charset="-120"/>
              </a:rPr>
              <a:t>Hive</a:t>
            </a:r>
            <a:endParaRPr lang="en-US" sz="1700" dirty="0"/>
          </a:p>
        </p:txBody>
      </p:sp>
      <p:sp>
        <p:nvSpPr>
          <p:cNvPr id="10" name="Text 5"/>
          <p:cNvSpPr/>
          <p:nvPr/>
        </p:nvSpPr>
        <p:spPr>
          <a:xfrm>
            <a:off x="6091238" y="3000137"/>
            <a:ext cx="7934325" cy="829747"/>
          </a:xfrm>
          <a:prstGeom prst="rect">
            <a:avLst/>
          </a:prstGeom>
          <a:noFill/>
        </p:spPr>
        <p:txBody>
          <a:bodyPr wrap="square" rtlCol="0" anchor="t"/>
          <a:lstStyle/>
          <a:p>
            <a:pPr marL="0" indent="0" algn="l">
              <a:lnSpc>
                <a:spcPts val="2175"/>
              </a:lnSpc>
              <a:buNone/>
            </a:pPr>
            <a:r>
              <a:rPr lang="en-US" sz="1360" dirty="0">
                <a:solidFill>
                  <a:srgbClr val="3C3939"/>
                </a:solidFill>
                <a:latin typeface="Roboto" pitchFamily="34" charset="0"/>
                <a:ea typeface="Roboto" pitchFamily="34" charset="-122"/>
                <a:cs typeface="Roboto" pitchFamily="34" charset="-120"/>
              </a:rPr>
              <a:t>Simplified data querying for large datasets. Hive provides a SQL-like language for querying data stored in Hadoop. It simplifies complex queries and makes data analysis more accessible to users with SQL knowledge.</a:t>
            </a:r>
            <a:endParaRPr lang="en-US" sz="1360" dirty="0"/>
          </a:p>
        </p:txBody>
      </p:sp>
      <p:pic>
        <p:nvPicPr>
          <p:cNvPr id="11" name="Image 3" descr="preencoded.png"/>
          <p:cNvPicPr>
            <a:picLocks noChangeAspect="1"/>
          </p:cNvPicPr>
          <p:nvPr/>
        </p:nvPicPr>
        <p:blipFill>
          <a:blip r:embed="rId4"/>
          <a:stretch>
            <a:fillRect/>
          </a:stretch>
        </p:blipFill>
        <p:spPr>
          <a:xfrm>
            <a:off x="6091238" y="4348282"/>
            <a:ext cx="431959" cy="431959"/>
          </a:xfrm>
          <a:prstGeom prst="rect">
            <a:avLst/>
          </a:prstGeom>
        </p:spPr>
      </p:pic>
      <p:sp>
        <p:nvSpPr>
          <p:cNvPr id="12" name="Text 6"/>
          <p:cNvSpPr/>
          <p:nvPr/>
        </p:nvSpPr>
        <p:spPr>
          <a:xfrm>
            <a:off x="6091238" y="4953000"/>
            <a:ext cx="2160270" cy="269915"/>
          </a:xfrm>
          <a:prstGeom prst="rect">
            <a:avLst/>
          </a:prstGeom>
          <a:noFill/>
        </p:spPr>
        <p:txBody>
          <a:bodyPr wrap="none" rtlCol="0" anchor="t"/>
          <a:lstStyle/>
          <a:p>
            <a:pPr marL="0" indent="0" algn="l">
              <a:lnSpc>
                <a:spcPts val="2125"/>
              </a:lnSpc>
              <a:buNone/>
            </a:pPr>
            <a:r>
              <a:rPr lang="en-US" sz="1700" dirty="0">
                <a:solidFill>
                  <a:srgbClr val="3C3939"/>
                </a:solidFill>
                <a:latin typeface="Raleway" pitchFamily="34" charset="0"/>
                <a:ea typeface="Raleway" pitchFamily="34" charset="-122"/>
                <a:cs typeface="Raleway" pitchFamily="34" charset="-120"/>
              </a:rPr>
              <a:t>Zookeeper</a:t>
            </a:r>
            <a:endParaRPr lang="en-US" sz="1700" dirty="0"/>
          </a:p>
        </p:txBody>
      </p:sp>
      <p:sp>
        <p:nvSpPr>
          <p:cNvPr id="13" name="Text 7"/>
          <p:cNvSpPr/>
          <p:nvPr/>
        </p:nvSpPr>
        <p:spPr>
          <a:xfrm>
            <a:off x="6091238" y="5326499"/>
            <a:ext cx="7934325" cy="829747"/>
          </a:xfrm>
          <a:prstGeom prst="rect">
            <a:avLst/>
          </a:prstGeom>
          <a:noFill/>
        </p:spPr>
        <p:txBody>
          <a:bodyPr wrap="square" rtlCol="0" anchor="t"/>
          <a:lstStyle/>
          <a:p>
            <a:pPr marL="0" indent="0" algn="l">
              <a:lnSpc>
                <a:spcPts val="2175"/>
              </a:lnSpc>
              <a:buNone/>
            </a:pPr>
            <a:r>
              <a:rPr lang="en-US" sz="1360" dirty="0">
                <a:solidFill>
                  <a:srgbClr val="3C3939"/>
                </a:solidFill>
                <a:latin typeface="Roboto" pitchFamily="34" charset="0"/>
                <a:ea typeface="Roboto" pitchFamily="34" charset="-122"/>
                <a:cs typeface="Roboto" pitchFamily="34" charset="-120"/>
              </a:rPr>
              <a:t>Distributed coordination. Zookeeper serves as a central coordinator for distributed systems, ensuring consistency and synchronization across multiple nodes. It's crucial for managing distributed applications and handling complex interactions.</a:t>
            </a:r>
            <a:endParaRPr lang="en-US" sz="1360" dirty="0"/>
          </a:p>
        </p:txBody>
      </p:sp>
      <p:pic>
        <p:nvPicPr>
          <p:cNvPr id="14" name="Image 4" descr="preencoded.png"/>
          <p:cNvPicPr>
            <a:picLocks noChangeAspect="1"/>
          </p:cNvPicPr>
          <p:nvPr/>
        </p:nvPicPr>
        <p:blipFill>
          <a:blip r:embed="rId5"/>
          <a:stretch>
            <a:fillRect/>
          </a:stretch>
        </p:blipFill>
        <p:spPr>
          <a:xfrm>
            <a:off x="6091238" y="6674644"/>
            <a:ext cx="431959" cy="431959"/>
          </a:xfrm>
          <a:prstGeom prst="rect">
            <a:avLst/>
          </a:prstGeom>
        </p:spPr>
      </p:pic>
      <p:sp>
        <p:nvSpPr>
          <p:cNvPr id="15" name="Text 8"/>
          <p:cNvSpPr/>
          <p:nvPr/>
        </p:nvSpPr>
        <p:spPr>
          <a:xfrm>
            <a:off x="6091238" y="7279362"/>
            <a:ext cx="2160270" cy="269915"/>
          </a:xfrm>
          <a:prstGeom prst="rect">
            <a:avLst/>
          </a:prstGeom>
          <a:noFill/>
        </p:spPr>
        <p:txBody>
          <a:bodyPr wrap="none" rtlCol="0" anchor="t"/>
          <a:lstStyle/>
          <a:p>
            <a:pPr marL="0" indent="0" algn="l">
              <a:lnSpc>
                <a:spcPts val="2125"/>
              </a:lnSpc>
              <a:buNone/>
            </a:pPr>
            <a:r>
              <a:rPr lang="en-US" sz="1700" dirty="0">
                <a:solidFill>
                  <a:srgbClr val="3C3939"/>
                </a:solidFill>
                <a:latin typeface="Raleway" pitchFamily="34" charset="0"/>
                <a:ea typeface="Raleway" pitchFamily="34" charset="-122"/>
                <a:cs typeface="Raleway" pitchFamily="34" charset="-120"/>
              </a:rPr>
              <a:t>Kafka</a:t>
            </a:r>
            <a:endParaRPr lang="en-US" sz="1700" dirty="0"/>
          </a:p>
        </p:txBody>
      </p:sp>
      <p:sp>
        <p:nvSpPr>
          <p:cNvPr id="16" name="Text 9"/>
          <p:cNvSpPr/>
          <p:nvPr/>
        </p:nvSpPr>
        <p:spPr>
          <a:xfrm>
            <a:off x="6091238" y="7652861"/>
            <a:ext cx="7934325" cy="829747"/>
          </a:xfrm>
          <a:prstGeom prst="rect">
            <a:avLst/>
          </a:prstGeom>
          <a:noFill/>
        </p:spPr>
        <p:txBody>
          <a:bodyPr wrap="square" rtlCol="0" anchor="t"/>
          <a:lstStyle/>
          <a:p>
            <a:pPr marL="0" indent="0" algn="l">
              <a:lnSpc>
                <a:spcPts val="2175"/>
              </a:lnSpc>
              <a:buNone/>
            </a:pPr>
            <a:r>
              <a:rPr lang="en-US" sz="1360" dirty="0">
                <a:solidFill>
                  <a:srgbClr val="3C3939"/>
                </a:solidFill>
                <a:latin typeface="Roboto" pitchFamily="34" charset="0"/>
                <a:ea typeface="Roboto" pitchFamily="34" charset="-122"/>
                <a:cs typeface="Roboto" pitchFamily="34" charset="-120"/>
              </a:rPr>
              <a:t>High-throughput data streaming. Kafka is a distributed streaming platform designed for handling real-time data streams from various sources. It's used for building real-time data pipelines, event streaming, and message queuing systems.</a:t>
            </a:r>
            <a:endParaRPr lang="en-US" sz="1360" dirty="0"/>
          </a:p>
        </p:txBody>
      </p:sp>
      <p:pic>
        <p:nvPicPr>
          <p:cNvPr id="17" name="Image 5" descr="preencoded.png"/>
          <p:cNvPicPr>
            <a:picLocks noChangeAspect="1"/>
          </p:cNvPicPr>
          <p:nvPr/>
        </p:nvPicPr>
        <p:blipFill>
          <a:blip r:embed="rId6"/>
          <a:stretch>
            <a:fillRect/>
          </a:stretch>
        </p:blipFill>
        <p:spPr>
          <a:xfrm>
            <a:off x="6091238" y="9001006"/>
            <a:ext cx="431959" cy="431959"/>
          </a:xfrm>
          <a:prstGeom prst="rect">
            <a:avLst/>
          </a:prstGeom>
        </p:spPr>
      </p:pic>
      <p:sp>
        <p:nvSpPr>
          <p:cNvPr id="18" name="Text 10"/>
          <p:cNvSpPr/>
          <p:nvPr/>
        </p:nvSpPr>
        <p:spPr>
          <a:xfrm>
            <a:off x="6091238" y="9605724"/>
            <a:ext cx="2160270" cy="269915"/>
          </a:xfrm>
          <a:prstGeom prst="rect">
            <a:avLst/>
          </a:prstGeom>
          <a:noFill/>
        </p:spPr>
        <p:txBody>
          <a:bodyPr wrap="none" rtlCol="0" anchor="t"/>
          <a:lstStyle/>
          <a:p>
            <a:pPr marL="0" indent="0" algn="l">
              <a:lnSpc>
                <a:spcPts val="2125"/>
              </a:lnSpc>
              <a:buNone/>
            </a:pPr>
            <a:r>
              <a:rPr lang="en-US" sz="1700" dirty="0">
                <a:solidFill>
                  <a:srgbClr val="3C3939"/>
                </a:solidFill>
                <a:latin typeface="Raleway" pitchFamily="34" charset="0"/>
                <a:ea typeface="Raleway" pitchFamily="34" charset="-122"/>
                <a:cs typeface="Raleway" pitchFamily="34" charset="-120"/>
              </a:rPr>
              <a:t>MapReduce</a:t>
            </a:r>
            <a:endParaRPr lang="en-US" sz="1700" dirty="0"/>
          </a:p>
        </p:txBody>
      </p:sp>
      <p:sp>
        <p:nvSpPr>
          <p:cNvPr id="19" name="Text 11"/>
          <p:cNvSpPr/>
          <p:nvPr/>
        </p:nvSpPr>
        <p:spPr>
          <a:xfrm>
            <a:off x="6091238" y="9979223"/>
            <a:ext cx="7934325" cy="829747"/>
          </a:xfrm>
          <a:prstGeom prst="rect">
            <a:avLst/>
          </a:prstGeom>
          <a:noFill/>
        </p:spPr>
        <p:txBody>
          <a:bodyPr wrap="square" rtlCol="0" anchor="t"/>
          <a:lstStyle/>
          <a:p>
            <a:pPr marL="0" indent="0" algn="l">
              <a:lnSpc>
                <a:spcPts val="2175"/>
              </a:lnSpc>
              <a:buNone/>
            </a:pPr>
            <a:r>
              <a:rPr lang="en-US" sz="1360" dirty="0">
                <a:solidFill>
                  <a:srgbClr val="3C3939"/>
                </a:solidFill>
                <a:latin typeface="Roboto" pitchFamily="34" charset="0"/>
                <a:ea typeface="Roboto" pitchFamily="34" charset="-122"/>
                <a:cs typeface="Roboto" pitchFamily="34" charset="-120"/>
              </a:rPr>
              <a:t>Distributed batch processing. MapReduce is a programming model for processing large datasets across clusters of computers. It's well-suited for batch-oriented tasks, such as data analysis, reporting, and ETL processes.</a:t>
            </a:r>
            <a:endParaRPr lang="en-US" sz="136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215979" y="1587579"/>
            <a:ext cx="5054441" cy="5054441"/>
          </a:xfrm>
          <a:prstGeom prst="rect">
            <a:avLst/>
          </a:prstGeom>
        </p:spPr>
      </p:pic>
      <p:sp>
        <p:nvSpPr>
          <p:cNvPr id="6" name="Text 2"/>
          <p:cNvSpPr/>
          <p:nvPr/>
        </p:nvSpPr>
        <p:spPr>
          <a:xfrm>
            <a:off x="6091238" y="879991"/>
            <a:ext cx="4597360" cy="540068"/>
          </a:xfrm>
          <a:prstGeom prst="rect">
            <a:avLst/>
          </a:prstGeom>
          <a:noFill/>
        </p:spPr>
        <p:txBody>
          <a:bodyPr wrap="none" rtlCol="0" anchor="t"/>
          <a:lstStyle/>
          <a:p>
            <a:pPr marL="0" indent="0">
              <a:lnSpc>
                <a:spcPts val="4255"/>
              </a:lnSpc>
              <a:buNone/>
            </a:pPr>
            <a:r>
              <a:rPr lang="en-US" sz="3400" dirty="0">
                <a:solidFill>
                  <a:srgbClr val="1B1B27"/>
                </a:solidFill>
                <a:latin typeface="Raleway" pitchFamily="34" charset="0"/>
                <a:ea typeface="Raleway" pitchFamily="34" charset="-122"/>
                <a:cs typeface="Raleway" pitchFamily="34" charset="-120"/>
              </a:rPr>
              <a:t>Alternate Technologies</a:t>
            </a:r>
            <a:endParaRPr lang="en-US" sz="3400" dirty="0"/>
          </a:p>
        </p:txBody>
      </p:sp>
      <p:sp>
        <p:nvSpPr>
          <p:cNvPr id="7" name="Text 3"/>
          <p:cNvSpPr/>
          <p:nvPr/>
        </p:nvSpPr>
        <p:spPr>
          <a:xfrm>
            <a:off x="6091238" y="1679258"/>
            <a:ext cx="7934325" cy="829747"/>
          </a:xfrm>
          <a:prstGeom prst="rect">
            <a:avLst/>
          </a:prstGeom>
          <a:noFill/>
        </p:spPr>
        <p:txBody>
          <a:bodyPr wrap="square" rtlCol="0" anchor="t"/>
          <a:lstStyle/>
          <a:p>
            <a:pPr marL="0" indent="0">
              <a:lnSpc>
                <a:spcPts val="2175"/>
              </a:lnSpc>
              <a:buNone/>
            </a:pPr>
            <a:r>
              <a:rPr lang="en-US" sz="1360" dirty="0">
                <a:solidFill>
                  <a:srgbClr val="3C3939"/>
                </a:solidFill>
                <a:latin typeface="Roboto" pitchFamily="34" charset="0"/>
                <a:ea typeface="Roboto" pitchFamily="34" charset="-122"/>
                <a:cs typeface="Roboto" pitchFamily="34" charset="-120"/>
              </a:rPr>
              <a:t>Big Data technology landscapes are constantly evolving, with new solutions and advancements emerging frequently. Comparing and contrasting different technologies helps in making informed decisions for specific needs and use cases.</a:t>
            </a:r>
            <a:endParaRPr lang="en-US" sz="1360" dirty="0"/>
          </a:p>
        </p:txBody>
      </p:sp>
      <p:pic>
        <p:nvPicPr>
          <p:cNvPr id="8" name="Image 2" descr="preencoded.png"/>
          <p:cNvPicPr>
            <a:picLocks noChangeAspect="1"/>
          </p:cNvPicPr>
          <p:nvPr/>
        </p:nvPicPr>
        <p:blipFill>
          <a:blip r:embed="rId3"/>
          <a:stretch>
            <a:fillRect/>
          </a:stretch>
        </p:blipFill>
        <p:spPr>
          <a:xfrm>
            <a:off x="6091238" y="2703314"/>
            <a:ext cx="864037" cy="1548765"/>
          </a:xfrm>
          <a:prstGeom prst="rect">
            <a:avLst/>
          </a:prstGeom>
        </p:spPr>
      </p:pic>
      <p:sp>
        <p:nvSpPr>
          <p:cNvPr id="9" name="Text 4"/>
          <p:cNvSpPr/>
          <p:nvPr/>
        </p:nvSpPr>
        <p:spPr>
          <a:xfrm>
            <a:off x="7214473" y="2876074"/>
            <a:ext cx="2160270" cy="269915"/>
          </a:xfrm>
          <a:prstGeom prst="rect">
            <a:avLst/>
          </a:prstGeom>
          <a:noFill/>
        </p:spPr>
        <p:txBody>
          <a:bodyPr wrap="none" rtlCol="0" anchor="t"/>
          <a:lstStyle/>
          <a:p>
            <a:pPr marL="0" indent="0" algn="l">
              <a:lnSpc>
                <a:spcPts val="2125"/>
              </a:lnSpc>
              <a:buNone/>
            </a:pPr>
            <a:r>
              <a:rPr lang="en-US" sz="1700" dirty="0">
                <a:solidFill>
                  <a:srgbClr val="3C3939"/>
                </a:solidFill>
                <a:latin typeface="Raleway" pitchFamily="34" charset="0"/>
                <a:ea typeface="Raleway" pitchFamily="34" charset="-122"/>
                <a:cs typeface="Raleway" pitchFamily="34" charset="-120"/>
              </a:rPr>
              <a:t>Kafka vs. RabbitMQ</a:t>
            </a:r>
            <a:endParaRPr lang="en-US" sz="1700" dirty="0"/>
          </a:p>
        </p:txBody>
      </p:sp>
      <p:sp>
        <p:nvSpPr>
          <p:cNvPr id="10" name="Text 5"/>
          <p:cNvSpPr/>
          <p:nvPr/>
        </p:nvSpPr>
        <p:spPr>
          <a:xfrm>
            <a:off x="7214473" y="3249573"/>
            <a:ext cx="6811089" cy="829747"/>
          </a:xfrm>
          <a:prstGeom prst="rect">
            <a:avLst/>
          </a:prstGeom>
          <a:noFill/>
        </p:spPr>
        <p:txBody>
          <a:bodyPr wrap="square" rtlCol="0" anchor="t"/>
          <a:lstStyle/>
          <a:p>
            <a:pPr marL="0" indent="0" algn="l">
              <a:lnSpc>
                <a:spcPts val="2175"/>
              </a:lnSpc>
              <a:buNone/>
            </a:pPr>
            <a:r>
              <a:rPr lang="en-US" sz="1360" dirty="0">
                <a:solidFill>
                  <a:srgbClr val="3C3939"/>
                </a:solidFill>
                <a:latin typeface="Roboto" pitchFamily="34" charset="0"/>
                <a:ea typeface="Roboto" pitchFamily="34" charset="-122"/>
                <a:cs typeface="Roboto" pitchFamily="34" charset="-120"/>
              </a:rPr>
              <a:t>Kafka and RabbitMQ are both message queueing systems, but Kafka is designed for high-throughput data streaming and real-time use cases, while RabbitMQ is more suitable for general-purpose messaging and asynchronous communication.</a:t>
            </a:r>
            <a:endParaRPr lang="en-US" sz="1360" dirty="0"/>
          </a:p>
        </p:txBody>
      </p:sp>
      <p:pic>
        <p:nvPicPr>
          <p:cNvPr id="11" name="Image 3" descr="preencoded.png"/>
          <p:cNvPicPr>
            <a:picLocks noChangeAspect="1"/>
          </p:cNvPicPr>
          <p:nvPr/>
        </p:nvPicPr>
        <p:blipFill>
          <a:blip r:embed="rId4"/>
          <a:stretch>
            <a:fillRect/>
          </a:stretch>
        </p:blipFill>
        <p:spPr>
          <a:xfrm>
            <a:off x="6091238" y="4252079"/>
            <a:ext cx="864037" cy="1548765"/>
          </a:xfrm>
          <a:prstGeom prst="rect">
            <a:avLst/>
          </a:prstGeom>
        </p:spPr>
      </p:pic>
      <p:sp>
        <p:nvSpPr>
          <p:cNvPr id="12" name="Text 6"/>
          <p:cNvSpPr/>
          <p:nvPr/>
        </p:nvSpPr>
        <p:spPr>
          <a:xfrm>
            <a:off x="7214473" y="4424839"/>
            <a:ext cx="2160270" cy="269915"/>
          </a:xfrm>
          <a:prstGeom prst="rect">
            <a:avLst/>
          </a:prstGeom>
          <a:noFill/>
        </p:spPr>
        <p:txBody>
          <a:bodyPr wrap="none" rtlCol="0" anchor="t"/>
          <a:lstStyle/>
          <a:p>
            <a:pPr marL="0" indent="0" algn="l">
              <a:lnSpc>
                <a:spcPts val="2125"/>
              </a:lnSpc>
              <a:buNone/>
            </a:pPr>
            <a:r>
              <a:rPr lang="en-US" sz="1700" dirty="0">
                <a:solidFill>
                  <a:srgbClr val="3C3939"/>
                </a:solidFill>
                <a:latin typeface="Raleway" pitchFamily="34" charset="0"/>
                <a:ea typeface="Raleway" pitchFamily="34" charset="-122"/>
                <a:cs typeface="Raleway" pitchFamily="34" charset="-120"/>
              </a:rPr>
              <a:t>HDFS vs. S3</a:t>
            </a:r>
            <a:endParaRPr lang="en-US" sz="1700" dirty="0"/>
          </a:p>
        </p:txBody>
      </p:sp>
      <p:sp>
        <p:nvSpPr>
          <p:cNvPr id="13" name="Text 7"/>
          <p:cNvSpPr/>
          <p:nvPr/>
        </p:nvSpPr>
        <p:spPr>
          <a:xfrm>
            <a:off x="7214473" y="4798338"/>
            <a:ext cx="6811089" cy="829747"/>
          </a:xfrm>
          <a:prstGeom prst="rect">
            <a:avLst/>
          </a:prstGeom>
          <a:noFill/>
        </p:spPr>
        <p:txBody>
          <a:bodyPr wrap="square" rtlCol="0" anchor="t"/>
          <a:lstStyle/>
          <a:p>
            <a:pPr marL="0" indent="0" algn="l">
              <a:lnSpc>
                <a:spcPts val="2175"/>
              </a:lnSpc>
              <a:buNone/>
            </a:pPr>
            <a:r>
              <a:rPr lang="en-US" sz="1360" dirty="0">
                <a:solidFill>
                  <a:srgbClr val="3C3939"/>
                </a:solidFill>
                <a:latin typeface="Roboto" pitchFamily="34" charset="0"/>
                <a:ea typeface="Roboto" pitchFamily="34" charset="-122"/>
                <a:cs typeface="Roboto" pitchFamily="34" charset="-120"/>
              </a:rPr>
              <a:t>HDFS is a distributed file system for storing large datasets, while S3 is a cloud-based object storage service. Both provide scalability and high availability, but S3 offers broader integration with cloud services and greater flexibility.</a:t>
            </a:r>
            <a:endParaRPr lang="en-US" sz="1360" dirty="0"/>
          </a:p>
        </p:txBody>
      </p:sp>
      <p:pic>
        <p:nvPicPr>
          <p:cNvPr id="14" name="Image 4" descr="preencoded.png"/>
          <p:cNvPicPr>
            <a:picLocks noChangeAspect="1"/>
          </p:cNvPicPr>
          <p:nvPr/>
        </p:nvPicPr>
        <p:blipFill>
          <a:blip r:embed="rId5"/>
          <a:stretch>
            <a:fillRect/>
          </a:stretch>
        </p:blipFill>
        <p:spPr>
          <a:xfrm>
            <a:off x="6091238" y="5800844"/>
            <a:ext cx="864037" cy="1548765"/>
          </a:xfrm>
          <a:prstGeom prst="rect">
            <a:avLst/>
          </a:prstGeom>
        </p:spPr>
      </p:pic>
      <p:sp>
        <p:nvSpPr>
          <p:cNvPr id="15" name="Text 8"/>
          <p:cNvSpPr/>
          <p:nvPr/>
        </p:nvSpPr>
        <p:spPr>
          <a:xfrm>
            <a:off x="7214473" y="5973604"/>
            <a:ext cx="2160270" cy="269915"/>
          </a:xfrm>
          <a:prstGeom prst="rect">
            <a:avLst/>
          </a:prstGeom>
          <a:noFill/>
        </p:spPr>
        <p:txBody>
          <a:bodyPr wrap="none" rtlCol="0" anchor="t"/>
          <a:lstStyle/>
          <a:p>
            <a:pPr marL="0" indent="0" algn="l">
              <a:lnSpc>
                <a:spcPts val="2125"/>
              </a:lnSpc>
              <a:buNone/>
            </a:pPr>
            <a:r>
              <a:rPr lang="en-US" sz="1700" dirty="0">
                <a:solidFill>
                  <a:srgbClr val="3C3939"/>
                </a:solidFill>
                <a:latin typeface="Raleway" pitchFamily="34" charset="0"/>
                <a:ea typeface="Raleway" pitchFamily="34" charset="-122"/>
                <a:cs typeface="Raleway" pitchFamily="34" charset="-120"/>
              </a:rPr>
              <a:t>Spark vs. Flink</a:t>
            </a:r>
            <a:endParaRPr lang="en-US" sz="1700" dirty="0"/>
          </a:p>
        </p:txBody>
      </p:sp>
      <p:sp>
        <p:nvSpPr>
          <p:cNvPr id="16" name="Text 9"/>
          <p:cNvSpPr/>
          <p:nvPr/>
        </p:nvSpPr>
        <p:spPr>
          <a:xfrm>
            <a:off x="7214473" y="6347103"/>
            <a:ext cx="6811089" cy="829747"/>
          </a:xfrm>
          <a:prstGeom prst="rect">
            <a:avLst/>
          </a:prstGeom>
          <a:noFill/>
        </p:spPr>
        <p:txBody>
          <a:bodyPr wrap="square" rtlCol="0" anchor="t"/>
          <a:lstStyle/>
          <a:p>
            <a:pPr marL="0" indent="0" algn="l">
              <a:lnSpc>
                <a:spcPts val="2175"/>
              </a:lnSpc>
              <a:buNone/>
            </a:pPr>
            <a:r>
              <a:rPr lang="en-US" sz="1360" dirty="0">
                <a:solidFill>
                  <a:srgbClr val="3C3939"/>
                </a:solidFill>
                <a:latin typeface="Roboto" pitchFamily="34" charset="0"/>
                <a:ea typeface="Roboto" pitchFamily="34" charset="-122"/>
                <a:cs typeface="Roboto" pitchFamily="34" charset="-120"/>
              </a:rPr>
              <a:t>Spark and Flink are both powerful data processing engines, but Spark is more versatile, supporting batch, streaming, and machine learning workloads, while Flink focuses primarily on streaming and real-time data processing.</a:t>
            </a:r>
            <a:endParaRPr lang="en-US" sz="1360" dirty="0"/>
          </a:p>
        </p:txBody>
      </p:sp>
      <p:pic>
        <p:nvPicPr>
          <p:cNvPr id="17" name="Image 5"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6919</Words>
  <Application>WPS Presentation</Application>
  <PresentationFormat>On-screen Show (16:9)</PresentationFormat>
  <Paragraphs>166</Paragraphs>
  <Slides>8</Slides>
  <Notes>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vt:i4>
      </vt:variant>
    </vt:vector>
  </HeadingPairs>
  <TitlesOfParts>
    <vt:vector size="25" baseType="lpstr">
      <vt:lpstr>Arial</vt:lpstr>
      <vt:lpstr>SimSun</vt:lpstr>
      <vt:lpstr>Wingdings</vt:lpstr>
      <vt:lpstr>Raleway</vt:lpstr>
      <vt:lpstr>苹方-简</vt:lpstr>
      <vt:lpstr>Raleway</vt:lpstr>
      <vt:lpstr>Raleway</vt:lpstr>
      <vt:lpstr>Roboto</vt:lpstr>
      <vt:lpstr>Roboto</vt:lpstr>
      <vt:lpstr>Roboto</vt:lpstr>
      <vt:lpstr>Calibri</vt:lpstr>
      <vt:lpstr>Helvetica Neue</vt:lpstr>
      <vt:lpstr>Microsoft YaHei</vt:lpstr>
      <vt:lpstr>汉仪旗黑</vt:lpstr>
      <vt:lpstr>Arial Unicode MS</vt:lpstr>
      <vt:lpstr>宋体-简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Saswat Swain</cp:lastModifiedBy>
  <cp:revision>2</cp:revision>
  <dcterms:created xsi:type="dcterms:W3CDTF">2024-08-14T11:27:56Z</dcterms:created>
  <dcterms:modified xsi:type="dcterms:W3CDTF">2024-08-14T11:27:56Z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