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3403521"/>
            <a:ext cx="4919067" cy="14224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2911197"/>
            <a:ext cx="7556421" cy="97821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RDDs</a:t>
            </a:r>
            <a:endParaRPr lang="en-US" sz="6160" dirty="0"/>
          </a:p>
        </p:txBody>
      </p:sp>
      <p:sp>
        <p:nvSpPr>
          <p:cNvPr id="7" name="Text 3"/>
          <p:cNvSpPr/>
          <p:nvPr/>
        </p:nvSpPr>
        <p:spPr>
          <a:xfrm>
            <a:off x="6280190" y="4229576"/>
            <a:ext cx="7556421" cy="10887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RDDs are the core of Spark, providing distributed, fault-tolerant, and immutable datasets. They can be created from external data sources or by transforming existing RDDs.</a:t>
            </a:r>
            <a:endParaRPr lang="en-US" sz="17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793790" y="2384822"/>
            <a:ext cx="5670590" cy="708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When to Use RDDs</a:t>
            </a:r>
            <a:endParaRPr lang="en-US" sz="4465" dirty="0"/>
          </a:p>
        </p:txBody>
      </p:sp>
      <p:sp>
        <p:nvSpPr>
          <p:cNvPr id="5" name="Shape 3"/>
          <p:cNvSpPr/>
          <p:nvPr/>
        </p:nvSpPr>
        <p:spPr>
          <a:xfrm>
            <a:off x="793790" y="3433763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28224" y="3668197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Transformations</a:t>
            </a:r>
            <a:endParaRPr lang="en-US" sz="2235" dirty="0"/>
          </a:p>
        </p:txBody>
      </p:sp>
      <p:sp>
        <p:nvSpPr>
          <p:cNvPr id="7" name="Text 5"/>
          <p:cNvSpPr/>
          <p:nvPr/>
        </p:nvSpPr>
        <p:spPr>
          <a:xfrm>
            <a:off x="1028224" y="4158615"/>
            <a:ext cx="3727490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RDDs are ideal for performing transformations on large datasets, especially when dealing with complex operations.</a:t>
            </a:r>
            <a:endParaRPr lang="en-US" sz="1785" dirty="0"/>
          </a:p>
        </p:txBody>
      </p:sp>
      <p:sp>
        <p:nvSpPr>
          <p:cNvPr id="8" name="Shape 6"/>
          <p:cNvSpPr/>
          <p:nvPr/>
        </p:nvSpPr>
        <p:spPr>
          <a:xfrm>
            <a:off x="5216962" y="3433763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1396" y="3668197"/>
            <a:ext cx="3118842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 Data Structures</a:t>
            </a:r>
            <a:endParaRPr lang="en-US" sz="2235" dirty="0"/>
          </a:p>
        </p:txBody>
      </p:sp>
      <p:sp>
        <p:nvSpPr>
          <p:cNvPr id="10" name="Text 8"/>
          <p:cNvSpPr/>
          <p:nvPr/>
        </p:nvSpPr>
        <p:spPr>
          <a:xfrm>
            <a:off x="5451396" y="4158615"/>
            <a:ext cx="3727490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you need to work with data structures not natively supported by DataFrames, RDDs offer greater flexibility.</a:t>
            </a:r>
            <a:endParaRPr lang="en-US" sz="1785" dirty="0"/>
          </a:p>
        </p:txBody>
      </p:sp>
      <p:sp>
        <p:nvSpPr>
          <p:cNvPr id="11" name="Shape 9"/>
          <p:cNvSpPr/>
          <p:nvPr/>
        </p:nvSpPr>
        <p:spPr>
          <a:xfrm>
            <a:off x="9640133" y="3433763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74568" y="3668197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Legacy Code</a:t>
            </a:r>
            <a:endParaRPr lang="en-US" sz="2235" dirty="0"/>
          </a:p>
        </p:txBody>
      </p:sp>
      <p:sp>
        <p:nvSpPr>
          <p:cNvPr id="13" name="Text 11"/>
          <p:cNvSpPr/>
          <p:nvPr/>
        </p:nvSpPr>
        <p:spPr>
          <a:xfrm>
            <a:off x="9874568" y="4158615"/>
            <a:ext cx="3727490" cy="10887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you're working with existing code that relies on RDDs, there's no need to rewrite everything.</a:t>
            </a:r>
            <a:endParaRPr lang="en-US" sz="17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970717"/>
            <a:ext cx="5670590" cy="708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Pyspark DataFrames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6280190" y="2019657"/>
            <a:ext cx="7556421" cy="10887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DataFrames offer a more structured approach to working with data in Spark. They provide a columnar representation of data, making it easier to perform queries and analysis.</a:t>
            </a:r>
            <a:endParaRPr lang="en-US" sz="1785" dirty="0"/>
          </a:p>
        </p:txBody>
      </p:sp>
      <p:sp>
        <p:nvSpPr>
          <p:cNvPr id="8" name="Shape 4"/>
          <p:cNvSpPr/>
          <p:nvPr/>
        </p:nvSpPr>
        <p:spPr>
          <a:xfrm>
            <a:off x="6280190" y="36186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462474" y="3703677"/>
            <a:ext cx="145613" cy="340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6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80" dirty="0"/>
          </a:p>
        </p:txBody>
      </p:sp>
      <p:sp>
        <p:nvSpPr>
          <p:cNvPr id="10" name="Text 6"/>
          <p:cNvSpPr/>
          <p:nvPr/>
        </p:nvSpPr>
        <p:spPr>
          <a:xfrm>
            <a:off x="7017306" y="3618667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Columnar Data</a:t>
            </a:r>
            <a:endParaRPr lang="en-US" sz="2235" dirty="0"/>
          </a:p>
        </p:txBody>
      </p:sp>
      <p:sp>
        <p:nvSpPr>
          <p:cNvPr id="11" name="Text 7"/>
          <p:cNvSpPr/>
          <p:nvPr/>
        </p:nvSpPr>
        <p:spPr>
          <a:xfrm>
            <a:off x="7017306" y="4109085"/>
            <a:ext cx="2927747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DataFrames store data in a columnar format, making it efficient for querying and analysis.</a:t>
            </a:r>
            <a:endParaRPr lang="en-US" sz="1785" dirty="0"/>
          </a:p>
        </p:txBody>
      </p:sp>
      <p:sp>
        <p:nvSpPr>
          <p:cNvPr id="12" name="Shape 8"/>
          <p:cNvSpPr/>
          <p:nvPr/>
        </p:nvSpPr>
        <p:spPr>
          <a:xfrm>
            <a:off x="10171867" y="36186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338316" y="3703677"/>
            <a:ext cx="177284" cy="340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6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80" dirty="0"/>
          </a:p>
        </p:txBody>
      </p:sp>
      <p:sp>
        <p:nvSpPr>
          <p:cNvPr id="14" name="Text 10"/>
          <p:cNvSpPr/>
          <p:nvPr/>
        </p:nvSpPr>
        <p:spPr>
          <a:xfrm>
            <a:off x="10908983" y="3618667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SQL Integration</a:t>
            </a:r>
            <a:endParaRPr lang="en-US" sz="2235" dirty="0"/>
          </a:p>
        </p:txBody>
      </p:sp>
      <p:sp>
        <p:nvSpPr>
          <p:cNvPr id="15" name="Text 11"/>
          <p:cNvSpPr/>
          <p:nvPr/>
        </p:nvSpPr>
        <p:spPr>
          <a:xfrm>
            <a:off x="10908983" y="4109085"/>
            <a:ext cx="2927747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DataFrames support SQL-like queries, allowing you to leverage familiar SQL syntax for data manipulation.</a:t>
            </a:r>
            <a:endParaRPr lang="en-US" sz="1785" dirty="0"/>
          </a:p>
        </p:txBody>
      </p:sp>
      <p:sp>
        <p:nvSpPr>
          <p:cNvPr id="16" name="Shape 12"/>
          <p:cNvSpPr/>
          <p:nvPr/>
        </p:nvSpPr>
        <p:spPr>
          <a:xfrm>
            <a:off x="6280190" y="60426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6444496" y="6127671"/>
            <a:ext cx="181689" cy="340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6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80" dirty="0"/>
          </a:p>
        </p:txBody>
      </p:sp>
      <p:sp>
        <p:nvSpPr>
          <p:cNvPr id="18" name="Text 14"/>
          <p:cNvSpPr/>
          <p:nvPr/>
        </p:nvSpPr>
        <p:spPr>
          <a:xfrm>
            <a:off x="7017306" y="6042660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High-Level APIs</a:t>
            </a:r>
            <a:endParaRPr lang="en-US" sz="2235" dirty="0"/>
          </a:p>
        </p:txBody>
      </p:sp>
      <p:sp>
        <p:nvSpPr>
          <p:cNvPr id="19" name="Text 15"/>
          <p:cNvSpPr/>
          <p:nvPr/>
        </p:nvSpPr>
        <p:spPr>
          <a:xfrm>
            <a:off x="7017306" y="6533078"/>
            <a:ext cx="6819305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Pyspark provides high-level APIs for interacting with DataFrames, simplifying data manipulation tasks.</a:t>
            </a:r>
            <a:endParaRPr lang="en-US" sz="17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793790" y="1992749"/>
            <a:ext cx="5670590" cy="708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Pyspark MLlib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155156"/>
            <a:ext cx="13042821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MLlib is a machine learning library built on top of Spark. It provides a wide range of algorithms and tools for building machine learning models.</a:t>
            </a:r>
            <a:endParaRPr lang="en-US" sz="1785" dirty="0"/>
          </a:p>
        </p:txBody>
      </p:sp>
      <p:sp>
        <p:nvSpPr>
          <p:cNvPr id="6" name="Text 4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Classification</a:t>
            </a:r>
            <a:endParaRPr lang="en-US" sz="2235" dirty="0"/>
          </a:p>
        </p:txBody>
      </p:sp>
      <p:sp>
        <p:nvSpPr>
          <p:cNvPr id="7" name="Text 5"/>
          <p:cNvSpPr/>
          <p:nvPr/>
        </p:nvSpPr>
        <p:spPr>
          <a:xfrm>
            <a:off x="793790" y="4944070"/>
            <a:ext cx="3978116" cy="10887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Algorithms like Logistic Regression, Decision Trees, and Support Vector Machines.</a:t>
            </a:r>
            <a:endParaRPr lang="en-US" sz="1785" dirty="0"/>
          </a:p>
        </p:txBody>
      </p:sp>
      <p:sp>
        <p:nvSpPr>
          <p:cNvPr id="8" name="Text 6"/>
          <p:cNvSpPr/>
          <p:nvPr/>
        </p:nvSpPr>
        <p:spPr>
          <a:xfrm>
            <a:off x="5332928" y="4362926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Regression</a:t>
            </a:r>
            <a:endParaRPr lang="en-US" sz="2235" dirty="0"/>
          </a:p>
        </p:txBody>
      </p:sp>
      <p:sp>
        <p:nvSpPr>
          <p:cNvPr id="9" name="Text 7"/>
          <p:cNvSpPr/>
          <p:nvPr/>
        </p:nvSpPr>
        <p:spPr>
          <a:xfrm>
            <a:off x="5332928" y="4944070"/>
            <a:ext cx="3978116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Algorithms like Linear Regression, Decision Trees, and Random Forests.</a:t>
            </a:r>
            <a:endParaRPr lang="en-US" sz="1785" dirty="0"/>
          </a:p>
        </p:txBody>
      </p:sp>
      <p:sp>
        <p:nvSpPr>
          <p:cNvPr id="10" name="Text 8"/>
          <p:cNvSpPr/>
          <p:nvPr/>
        </p:nvSpPr>
        <p:spPr>
          <a:xfrm>
            <a:off x="9872067" y="4362926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Clustering</a:t>
            </a:r>
            <a:endParaRPr lang="en-US" sz="2235" dirty="0"/>
          </a:p>
        </p:txBody>
      </p:sp>
      <p:sp>
        <p:nvSpPr>
          <p:cNvPr id="11" name="Text 9"/>
          <p:cNvSpPr/>
          <p:nvPr/>
        </p:nvSpPr>
        <p:spPr>
          <a:xfrm>
            <a:off x="9872067" y="4944070"/>
            <a:ext cx="3978116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Algorithms like K-Means, Gaussian Mixture Models, and LDA.</a:t>
            </a:r>
            <a:endParaRPr lang="en-US" sz="17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751642" y="705445"/>
            <a:ext cx="4963001" cy="62031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885"/>
              </a:lnSpc>
              <a:buNone/>
            </a:pPr>
            <a:r>
              <a:rPr lang="en-US" sz="391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Stack</a:t>
            </a:r>
            <a:endParaRPr lang="en-US" sz="3910" dirty="0"/>
          </a:p>
        </p:txBody>
      </p:sp>
      <p:sp>
        <p:nvSpPr>
          <p:cNvPr id="5" name="Text 3"/>
          <p:cNvSpPr/>
          <p:nvPr/>
        </p:nvSpPr>
        <p:spPr>
          <a:xfrm>
            <a:off x="751642" y="1722715"/>
            <a:ext cx="13127117" cy="31754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Spark stack consists of various components that work together to provide a comprehensive platform for data processing and analysis.</a:t>
            </a:r>
            <a:endParaRPr lang="en-US" sz="1565" dirty="0"/>
          </a:p>
        </p:txBody>
      </p:sp>
      <p:sp>
        <p:nvSpPr>
          <p:cNvPr id="6" name="Shape 4"/>
          <p:cNvSpPr/>
          <p:nvPr/>
        </p:nvSpPr>
        <p:spPr>
          <a:xfrm>
            <a:off x="7303770" y="2263497"/>
            <a:ext cx="22860" cy="5260538"/>
          </a:xfrm>
          <a:prstGeom prst="roundRect">
            <a:avLst>
              <a:gd name="adj" fmla="val 364736"/>
            </a:avLst>
          </a:prstGeom>
          <a:solidFill>
            <a:srgbClr val="C7C7D0"/>
          </a:solidFill>
        </p:spPr>
      </p:sp>
      <p:sp>
        <p:nvSpPr>
          <p:cNvPr id="7" name="Shape 5"/>
          <p:cNvSpPr/>
          <p:nvPr/>
        </p:nvSpPr>
        <p:spPr>
          <a:xfrm>
            <a:off x="6420029" y="2698552"/>
            <a:ext cx="694730" cy="22860"/>
          </a:xfrm>
          <a:prstGeom prst="roundRect">
            <a:avLst>
              <a:gd name="adj" fmla="val 364736"/>
            </a:avLst>
          </a:prstGeom>
          <a:solidFill>
            <a:srgbClr val="C7C7D0"/>
          </a:solidFill>
        </p:spPr>
      </p:sp>
      <p:sp>
        <p:nvSpPr>
          <p:cNvPr id="8" name="Shape 6"/>
          <p:cNvSpPr/>
          <p:nvPr/>
        </p:nvSpPr>
        <p:spPr>
          <a:xfrm>
            <a:off x="7091898" y="2486739"/>
            <a:ext cx="446603" cy="4466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251442" y="2561153"/>
            <a:ext cx="127397" cy="2977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45"/>
              </a:lnSpc>
              <a:buNone/>
            </a:pPr>
            <a:r>
              <a:rPr lang="en-US" sz="234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345" dirty="0"/>
          </a:p>
        </p:txBody>
      </p:sp>
      <p:sp>
        <p:nvSpPr>
          <p:cNvPr id="10" name="Text 8"/>
          <p:cNvSpPr/>
          <p:nvPr/>
        </p:nvSpPr>
        <p:spPr>
          <a:xfrm>
            <a:off x="3741896" y="2461974"/>
            <a:ext cx="2481501" cy="3101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440"/>
              </a:lnSpc>
              <a:buNone/>
            </a:pPr>
            <a:r>
              <a:rPr lang="en-US" sz="195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Core</a:t>
            </a:r>
            <a:endParaRPr lang="en-US" sz="1955" dirty="0"/>
          </a:p>
        </p:txBody>
      </p:sp>
      <p:sp>
        <p:nvSpPr>
          <p:cNvPr id="11" name="Text 9"/>
          <p:cNvSpPr/>
          <p:nvPr/>
        </p:nvSpPr>
        <p:spPr>
          <a:xfrm>
            <a:off x="751642" y="2891195"/>
            <a:ext cx="5471755" cy="6350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foundation of Spark, providing the core functionalities for distributed computation.</a:t>
            </a:r>
            <a:endParaRPr lang="en-US" sz="1565" dirty="0"/>
          </a:p>
        </p:txBody>
      </p:sp>
      <p:sp>
        <p:nvSpPr>
          <p:cNvPr id="12" name="Shape 10"/>
          <p:cNvSpPr/>
          <p:nvPr/>
        </p:nvSpPr>
        <p:spPr>
          <a:xfrm>
            <a:off x="7515642" y="3691057"/>
            <a:ext cx="694730" cy="22860"/>
          </a:xfrm>
          <a:prstGeom prst="roundRect">
            <a:avLst>
              <a:gd name="adj" fmla="val 364736"/>
            </a:avLst>
          </a:prstGeom>
          <a:solidFill>
            <a:srgbClr val="C7C7D0"/>
          </a:solidFill>
        </p:spPr>
      </p:sp>
      <p:sp>
        <p:nvSpPr>
          <p:cNvPr id="13" name="Shape 11"/>
          <p:cNvSpPr/>
          <p:nvPr/>
        </p:nvSpPr>
        <p:spPr>
          <a:xfrm>
            <a:off x="7091898" y="3479244"/>
            <a:ext cx="446603" cy="4466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37631" y="3553658"/>
            <a:ext cx="155138" cy="2977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45"/>
              </a:lnSpc>
              <a:buNone/>
            </a:pPr>
            <a:r>
              <a:rPr lang="en-US" sz="234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345" dirty="0"/>
          </a:p>
        </p:txBody>
      </p:sp>
      <p:sp>
        <p:nvSpPr>
          <p:cNvPr id="15" name="Text 13"/>
          <p:cNvSpPr/>
          <p:nvPr/>
        </p:nvSpPr>
        <p:spPr>
          <a:xfrm>
            <a:off x="8407003" y="3454479"/>
            <a:ext cx="2481501" cy="3101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95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SQL</a:t>
            </a:r>
            <a:endParaRPr lang="en-US" sz="1955" dirty="0"/>
          </a:p>
        </p:txBody>
      </p:sp>
      <p:sp>
        <p:nvSpPr>
          <p:cNvPr id="16" name="Text 14"/>
          <p:cNvSpPr/>
          <p:nvPr/>
        </p:nvSpPr>
        <p:spPr>
          <a:xfrm>
            <a:off x="8407003" y="3883700"/>
            <a:ext cx="5471755" cy="6350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Extends Spark Core to support SQL queries and structured data processing.</a:t>
            </a:r>
            <a:endParaRPr lang="en-US" sz="1565" dirty="0"/>
          </a:p>
        </p:txBody>
      </p:sp>
      <p:sp>
        <p:nvSpPr>
          <p:cNvPr id="17" name="Shape 15"/>
          <p:cNvSpPr/>
          <p:nvPr/>
        </p:nvSpPr>
        <p:spPr>
          <a:xfrm>
            <a:off x="6420029" y="4584263"/>
            <a:ext cx="694730" cy="22860"/>
          </a:xfrm>
          <a:prstGeom prst="roundRect">
            <a:avLst>
              <a:gd name="adj" fmla="val 364736"/>
            </a:avLst>
          </a:prstGeom>
          <a:solidFill>
            <a:srgbClr val="C7C7D0"/>
          </a:solidFill>
        </p:spPr>
      </p:sp>
      <p:sp>
        <p:nvSpPr>
          <p:cNvPr id="18" name="Shape 16"/>
          <p:cNvSpPr/>
          <p:nvPr/>
        </p:nvSpPr>
        <p:spPr>
          <a:xfrm>
            <a:off x="7091898" y="4372451"/>
            <a:ext cx="446603" cy="4466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235726" y="4446865"/>
            <a:ext cx="158948" cy="2977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45"/>
              </a:lnSpc>
              <a:buNone/>
            </a:pPr>
            <a:r>
              <a:rPr lang="en-US" sz="234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345" dirty="0"/>
          </a:p>
        </p:txBody>
      </p:sp>
      <p:sp>
        <p:nvSpPr>
          <p:cNvPr id="20" name="Text 18"/>
          <p:cNvSpPr/>
          <p:nvPr/>
        </p:nvSpPr>
        <p:spPr>
          <a:xfrm>
            <a:off x="3741896" y="4347686"/>
            <a:ext cx="2481501" cy="3101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440"/>
              </a:lnSpc>
              <a:buNone/>
            </a:pPr>
            <a:r>
              <a:rPr lang="en-US" sz="195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Streaming</a:t>
            </a:r>
            <a:endParaRPr lang="en-US" sz="1955" dirty="0"/>
          </a:p>
        </p:txBody>
      </p:sp>
      <p:sp>
        <p:nvSpPr>
          <p:cNvPr id="21" name="Text 19"/>
          <p:cNvSpPr/>
          <p:nvPr/>
        </p:nvSpPr>
        <p:spPr>
          <a:xfrm>
            <a:off x="751642" y="4776907"/>
            <a:ext cx="5471755" cy="6350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for real-time processing of streaming data, enabling near-instant analysis.</a:t>
            </a:r>
            <a:endParaRPr lang="en-US" sz="1565" dirty="0"/>
          </a:p>
        </p:txBody>
      </p:sp>
      <p:sp>
        <p:nvSpPr>
          <p:cNvPr id="22" name="Shape 20"/>
          <p:cNvSpPr/>
          <p:nvPr/>
        </p:nvSpPr>
        <p:spPr>
          <a:xfrm>
            <a:off x="7515642" y="5477589"/>
            <a:ext cx="694730" cy="22860"/>
          </a:xfrm>
          <a:prstGeom prst="roundRect">
            <a:avLst>
              <a:gd name="adj" fmla="val 364736"/>
            </a:avLst>
          </a:prstGeom>
          <a:solidFill>
            <a:srgbClr val="C7C7D0"/>
          </a:solidFill>
        </p:spPr>
      </p:sp>
      <p:sp>
        <p:nvSpPr>
          <p:cNvPr id="23" name="Shape 21"/>
          <p:cNvSpPr/>
          <p:nvPr/>
        </p:nvSpPr>
        <p:spPr>
          <a:xfrm>
            <a:off x="7091898" y="5265777"/>
            <a:ext cx="446603" cy="4466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233940" y="5340191"/>
            <a:ext cx="162520" cy="2977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45"/>
              </a:lnSpc>
              <a:buNone/>
            </a:pPr>
            <a:r>
              <a:rPr lang="en-US" sz="234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345" dirty="0"/>
          </a:p>
        </p:txBody>
      </p:sp>
      <p:sp>
        <p:nvSpPr>
          <p:cNvPr id="25" name="Text 23"/>
          <p:cNvSpPr/>
          <p:nvPr/>
        </p:nvSpPr>
        <p:spPr>
          <a:xfrm>
            <a:off x="8407003" y="5241012"/>
            <a:ext cx="2481501" cy="3101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95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MLlib</a:t>
            </a:r>
            <a:endParaRPr lang="en-US" sz="1955" dirty="0"/>
          </a:p>
        </p:txBody>
      </p:sp>
      <p:sp>
        <p:nvSpPr>
          <p:cNvPr id="26" name="Text 24"/>
          <p:cNvSpPr/>
          <p:nvPr/>
        </p:nvSpPr>
        <p:spPr>
          <a:xfrm>
            <a:off x="8407003" y="5670233"/>
            <a:ext cx="5471755" cy="6350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 machine learning library for building and deploying machine learning models.</a:t>
            </a:r>
            <a:endParaRPr lang="en-US" sz="1565" dirty="0"/>
          </a:p>
        </p:txBody>
      </p:sp>
      <p:sp>
        <p:nvSpPr>
          <p:cNvPr id="27" name="Shape 25"/>
          <p:cNvSpPr/>
          <p:nvPr/>
        </p:nvSpPr>
        <p:spPr>
          <a:xfrm>
            <a:off x="6420029" y="6370915"/>
            <a:ext cx="694730" cy="22860"/>
          </a:xfrm>
          <a:prstGeom prst="roundRect">
            <a:avLst>
              <a:gd name="adj" fmla="val 364736"/>
            </a:avLst>
          </a:prstGeom>
          <a:solidFill>
            <a:srgbClr val="C7C7D0"/>
          </a:solidFill>
        </p:spPr>
      </p:sp>
      <p:sp>
        <p:nvSpPr>
          <p:cNvPr id="28" name="Shape 26"/>
          <p:cNvSpPr/>
          <p:nvPr/>
        </p:nvSpPr>
        <p:spPr>
          <a:xfrm>
            <a:off x="7091898" y="6159103"/>
            <a:ext cx="446603" cy="4466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7234059" y="6233517"/>
            <a:ext cx="162282" cy="2977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45"/>
              </a:lnSpc>
              <a:buNone/>
            </a:pPr>
            <a:r>
              <a:rPr lang="en-US" sz="234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</a:t>
            </a:r>
            <a:endParaRPr lang="en-US" sz="2345" dirty="0"/>
          </a:p>
        </p:txBody>
      </p:sp>
      <p:sp>
        <p:nvSpPr>
          <p:cNvPr id="30" name="Text 28"/>
          <p:cNvSpPr/>
          <p:nvPr/>
        </p:nvSpPr>
        <p:spPr>
          <a:xfrm>
            <a:off x="3741896" y="6134338"/>
            <a:ext cx="2481501" cy="3101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440"/>
              </a:lnSpc>
              <a:buNone/>
            </a:pPr>
            <a:r>
              <a:rPr lang="en-US" sz="195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GraphX</a:t>
            </a:r>
            <a:endParaRPr lang="en-US" sz="1955" dirty="0"/>
          </a:p>
        </p:txBody>
      </p:sp>
      <p:sp>
        <p:nvSpPr>
          <p:cNvPr id="31" name="Text 29"/>
          <p:cNvSpPr/>
          <p:nvPr/>
        </p:nvSpPr>
        <p:spPr>
          <a:xfrm>
            <a:off x="751642" y="6563558"/>
            <a:ext cx="5471755" cy="6350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efficient analysis and manipulation of graph-structured data.</a:t>
            </a:r>
            <a:endParaRPr lang="en-US" sz="156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374583"/>
            <a:ext cx="4919305" cy="348043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959763"/>
            <a:ext cx="5670590" cy="708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Components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793790" y="2008703"/>
            <a:ext cx="7556421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Spark components can be categorized based on their roles and functionalities, making it easier to understand the overall architecture.</a:t>
            </a:r>
            <a:endParaRPr lang="en-US" sz="1785" dirty="0"/>
          </a:p>
        </p:txBody>
      </p:sp>
      <p:sp>
        <p:nvSpPr>
          <p:cNvPr id="8" name="Shape 4"/>
          <p:cNvSpPr/>
          <p:nvPr/>
        </p:nvSpPr>
        <p:spPr>
          <a:xfrm>
            <a:off x="793790" y="2989659"/>
            <a:ext cx="75564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5"/>
          <p:cNvSpPr/>
          <p:nvPr/>
        </p:nvSpPr>
        <p:spPr>
          <a:xfrm>
            <a:off x="801410" y="299727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0" name="Text 6"/>
          <p:cNvSpPr/>
          <p:nvPr/>
        </p:nvSpPr>
        <p:spPr>
          <a:xfrm>
            <a:off x="1028224" y="314098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Category</a:t>
            </a:r>
            <a:endParaRPr lang="en-US" sz="1785" dirty="0"/>
          </a:p>
        </p:txBody>
      </p:sp>
      <p:sp>
        <p:nvSpPr>
          <p:cNvPr id="11" name="Text 7"/>
          <p:cNvSpPr/>
          <p:nvPr/>
        </p:nvSpPr>
        <p:spPr>
          <a:xfrm>
            <a:off x="4802624" y="314098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</a:t>
            </a:r>
            <a:endParaRPr lang="en-US" sz="1785" dirty="0"/>
          </a:p>
        </p:txBody>
      </p:sp>
      <p:sp>
        <p:nvSpPr>
          <p:cNvPr id="12" name="Shape 8"/>
          <p:cNvSpPr/>
          <p:nvPr/>
        </p:nvSpPr>
        <p:spPr>
          <a:xfrm>
            <a:off x="801410" y="364759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3" name="Text 9"/>
          <p:cNvSpPr/>
          <p:nvPr/>
        </p:nvSpPr>
        <p:spPr>
          <a:xfrm>
            <a:off x="1028224" y="3791307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Programming Languages</a:t>
            </a:r>
            <a:endParaRPr lang="en-US" sz="1785" dirty="0"/>
          </a:p>
        </p:txBody>
      </p:sp>
      <p:sp>
        <p:nvSpPr>
          <p:cNvPr id="14" name="Text 10"/>
          <p:cNvSpPr/>
          <p:nvPr/>
        </p:nvSpPr>
        <p:spPr>
          <a:xfrm>
            <a:off x="4802624" y="3791307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Scala, Java, Python, R</a:t>
            </a:r>
            <a:endParaRPr lang="en-US" sz="1785" dirty="0"/>
          </a:p>
        </p:txBody>
      </p:sp>
      <p:sp>
        <p:nvSpPr>
          <p:cNvPr id="15" name="Shape 11"/>
          <p:cNvSpPr/>
          <p:nvPr/>
        </p:nvSpPr>
        <p:spPr>
          <a:xfrm>
            <a:off x="801410" y="4297918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6" name="Text 12"/>
          <p:cNvSpPr/>
          <p:nvPr/>
        </p:nvSpPr>
        <p:spPr>
          <a:xfrm>
            <a:off x="1028224" y="4441627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Libraries</a:t>
            </a:r>
            <a:endParaRPr lang="en-US" sz="1785" dirty="0"/>
          </a:p>
        </p:txBody>
      </p:sp>
      <p:sp>
        <p:nvSpPr>
          <p:cNvPr id="17" name="Text 13"/>
          <p:cNvSpPr/>
          <p:nvPr/>
        </p:nvSpPr>
        <p:spPr>
          <a:xfrm>
            <a:off x="4802624" y="4441627"/>
            <a:ext cx="3313152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Spark SQL, MLlib, GraphX, Spark Streaming</a:t>
            </a:r>
            <a:endParaRPr lang="en-US" sz="1785" dirty="0"/>
          </a:p>
        </p:txBody>
      </p:sp>
      <p:sp>
        <p:nvSpPr>
          <p:cNvPr id="18" name="Shape 14"/>
          <p:cNvSpPr/>
          <p:nvPr/>
        </p:nvSpPr>
        <p:spPr>
          <a:xfrm>
            <a:off x="801410" y="531114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9" name="Text 15"/>
          <p:cNvSpPr/>
          <p:nvPr/>
        </p:nvSpPr>
        <p:spPr>
          <a:xfrm>
            <a:off x="1028224" y="545484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Engine</a:t>
            </a:r>
            <a:endParaRPr lang="en-US" sz="1785" dirty="0"/>
          </a:p>
        </p:txBody>
      </p:sp>
      <p:sp>
        <p:nvSpPr>
          <p:cNvPr id="20" name="Text 16"/>
          <p:cNvSpPr/>
          <p:nvPr/>
        </p:nvSpPr>
        <p:spPr>
          <a:xfrm>
            <a:off x="4802624" y="545484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Spark Core</a:t>
            </a:r>
            <a:endParaRPr lang="en-US" sz="1785" dirty="0"/>
          </a:p>
        </p:txBody>
      </p:sp>
      <p:sp>
        <p:nvSpPr>
          <p:cNvPr id="21" name="Shape 17"/>
          <p:cNvSpPr/>
          <p:nvPr/>
        </p:nvSpPr>
        <p:spPr>
          <a:xfrm>
            <a:off x="801410" y="596145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2" name="Text 18"/>
          <p:cNvSpPr/>
          <p:nvPr/>
        </p:nvSpPr>
        <p:spPr>
          <a:xfrm>
            <a:off x="1028224" y="610516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Cluster Management</a:t>
            </a:r>
            <a:endParaRPr lang="en-US" sz="1785" dirty="0"/>
          </a:p>
        </p:txBody>
      </p:sp>
      <p:sp>
        <p:nvSpPr>
          <p:cNvPr id="23" name="Text 19"/>
          <p:cNvSpPr/>
          <p:nvPr/>
        </p:nvSpPr>
        <p:spPr>
          <a:xfrm>
            <a:off x="4802624" y="610516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YARN, Mesos, Standalone</a:t>
            </a:r>
            <a:endParaRPr lang="en-US" sz="1785" dirty="0"/>
          </a:p>
        </p:txBody>
      </p:sp>
      <p:sp>
        <p:nvSpPr>
          <p:cNvPr id="24" name="Shape 20"/>
          <p:cNvSpPr/>
          <p:nvPr/>
        </p:nvSpPr>
        <p:spPr>
          <a:xfrm>
            <a:off x="801410" y="661177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25" name="Text 21"/>
          <p:cNvSpPr/>
          <p:nvPr/>
        </p:nvSpPr>
        <p:spPr>
          <a:xfrm>
            <a:off x="1028224" y="6755487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Storage</a:t>
            </a:r>
            <a:endParaRPr lang="en-US" sz="1785" dirty="0"/>
          </a:p>
        </p:txBody>
      </p:sp>
      <p:sp>
        <p:nvSpPr>
          <p:cNvPr id="26" name="Text 22"/>
          <p:cNvSpPr/>
          <p:nvPr/>
        </p:nvSpPr>
        <p:spPr>
          <a:xfrm>
            <a:off x="4802624" y="6755487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HDFS, S3, Local Disk</a:t>
            </a:r>
            <a:endParaRPr lang="en-US" sz="1785" dirty="0"/>
          </a:p>
        </p:txBody>
      </p:sp>
      <p:pic>
        <p:nvPicPr>
          <p:cNvPr id="27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2" y="2674620"/>
            <a:ext cx="4950857" cy="28839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35779" y="588764"/>
            <a:ext cx="5353407" cy="66913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270"/>
              </a:lnSpc>
              <a:buNone/>
            </a:pPr>
            <a:r>
              <a:rPr lang="en-US" sz="421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Architecture</a:t>
            </a:r>
            <a:endParaRPr lang="en-US" sz="4215" dirty="0"/>
          </a:p>
        </p:txBody>
      </p:sp>
      <p:sp>
        <p:nvSpPr>
          <p:cNvPr id="7" name="Text 3"/>
          <p:cNvSpPr/>
          <p:nvPr/>
        </p:nvSpPr>
        <p:spPr>
          <a:xfrm>
            <a:off x="6235779" y="1579007"/>
            <a:ext cx="7645241" cy="6853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Spark architecture consists of key components that work together to distribute and execute applications across a cluster of machines.</a:t>
            </a:r>
            <a:endParaRPr lang="en-US" sz="168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79" y="2505194"/>
            <a:ext cx="1070610" cy="171307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27501" y="2719268"/>
            <a:ext cx="2676644" cy="33456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1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Driver</a:t>
            </a:r>
            <a:endParaRPr lang="en-US" sz="2110" dirty="0"/>
          </a:p>
        </p:txBody>
      </p:sp>
      <p:sp>
        <p:nvSpPr>
          <p:cNvPr id="10" name="Text 5"/>
          <p:cNvSpPr/>
          <p:nvPr/>
        </p:nvSpPr>
        <p:spPr>
          <a:xfrm>
            <a:off x="7627501" y="3182303"/>
            <a:ext cx="6253520" cy="6853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the application execution, sends tasks to executors, and collects results.</a:t>
            </a:r>
            <a:endParaRPr lang="en-US" sz="168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79" y="4218265"/>
            <a:ext cx="1070610" cy="171307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627501" y="4432340"/>
            <a:ext cx="2676644" cy="33456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1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Manager</a:t>
            </a:r>
            <a:endParaRPr lang="en-US" sz="2110" dirty="0"/>
          </a:p>
        </p:txBody>
      </p:sp>
      <p:sp>
        <p:nvSpPr>
          <p:cNvPr id="13" name="Text 7"/>
          <p:cNvSpPr/>
          <p:nvPr/>
        </p:nvSpPr>
        <p:spPr>
          <a:xfrm>
            <a:off x="7627501" y="4895374"/>
            <a:ext cx="6253520" cy="6853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Responsible for allocating resources and launching executors on worker nodes.</a:t>
            </a:r>
            <a:endParaRPr lang="en-US" sz="1685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79" y="5931337"/>
            <a:ext cx="1070610" cy="171307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627501" y="6145411"/>
            <a:ext cx="2676644" cy="33456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1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Executor</a:t>
            </a:r>
            <a:endParaRPr lang="en-US" sz="2110" dirty="0"/>
          </a:p>
        </p:txBody>
      </p:sp>
      <p:sp>
        <p:nvSpPr>
          <p:cNvPr id="16" name="Text 9"/>
          <p:cNvSpPr/>
          <p:nvPr/>
        </p:nvSpPr>
        <p:spPr>
          <a:xfrm>
            <a:off x="7627501" y="6608445"/>
            <a:ext cx="6253520" cy="6853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8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Runs tasks assigned by the driver and communicates with the driver to send results.</a:t>
            </a:r>
            <a:endParaRPr lang="en-US" sz="16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712113" y="719852"/>
            <a:ext cx="6126123" cy="6357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005"/>
              </a:lnSpc>
              <a:buNone/>
            </a:pPr>
            <a:r>
              <a:rPr lang="en-US" sz="400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Deployment Modes</a:t>
            </a:r>
            <a:endParaRPr lang="en-US" sz="4005" dirty="0"/>
          </a:p>
        </p:txBody>
      </p:sp>
      <p:sp>
        <p:nvSpPr>
          <p:cNvPr id="5" name="Text 3"/>
          <p:cNvSpPr/>
          <p:nvPr/>
        </p:nvSpPr>
        <p:spPr>
          <a:xfrm>
            <a:off x="712113" y="1762482"/>
            <a:ext cx="13206174" cy="32551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Spark offers various deployment modes to fit different cluster management and resource allocation needs.</a:t>
            </a:r>
            <a:endParaRPr lang="en-US" sz="16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113" y="2316837"/>
            <a:ext cx="508635" cy="50863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12113" y="3028831"/>
            <a:ext cx="2543294" cy="31789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Standalone</a:t>
            </a:r>
            <a:endParaRPr lang="en-US" sz="2005" dirty="0"/>
          </a:p>
        </p:txBody>
      </p:sp>
      <p:sp>
        <p:nvSpPr>
          <p:cNvPr id="8" name="Text 5"/>
          <p:cNvSpPr/>
          <p:nvPr/>
        </p:nvSpPr>
        <p:spPr>
          <a:xfrm>
            <a:off x="712113" y="3468767"/>
            <a:ext cx="3072646" cy="9765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simple deployment mode where Spark manages its own cluster resources.</a:t>
            </a:r>
            <a:endParaRPr lang="en-US" sz="16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16" y="2316837"/>
            <a:ext cx="508635" cy="50863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089916" y="3028831"/>
            <a:ext cx="2830830" cy="31789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on Apache Mesos</a:t>
            </a:r>
            <a:endParaRPr lang="en-US" sz="2005" dirty="0"/>
          </a:p>
        </p:txBody>
      </p:sp>
      <p:sp>
        <p:nvSpPr>
          <p:cNvPr id="11" name="Text 7"/>
          <p:cNvSpPr/>
          <p:nvPr/>
        </p:nvSpPr>
        <p:spPr>
          <a:xfrm>
            <a:off x="4089916" y="3468767"/>
            <a:ext cx="3072646" cy="9765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the Mesos cluster manager for resource allocation and scheduling.</a:t>
            </a:r>
            <a:endParaRPr lang="en-US" sz="16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719" y="2316837"/>
            <a:ext cx="508635" cy="50863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67719" y="3028831"/>
            <a:ext cx="2780467" cy="31789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on Hadoop YARN</a:t>
            </a:r>
            <a:endParaRPr lang="en-US" sz="2005" dirty="0"/>
          </a:p>
        </p:txBody>
      </p:sp>
      <p:sp>
        <p:nvSpPr>
          <p:cNvPr id="14" name="Text 9"/>
          <p:cNvSpPr/>
          <p:nvPr/>
        </p:nvSpPr>
        <p:spPr>
          <a:xfrm>
            <a:off x="7467719" y="3468767"/>
            <a:ext cx="3072646" cy="13020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Leverages YARN (Yet Another Resource Negotiator) for resource management in a Hadoop environment.</a:t>
            </a:r>
            <a:endParaRPr lang="en-US" sz="16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522" y="2316837"/>
            <a:ext cx="508635" cy="50863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845522" y="3028831"/>
            <a:ext cx="2583418" cy="31789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on Amazon EC2</a:t>
            </a:r>
            <a:endParaRPr lang="en-US" sz="2005" dirty="0"/>
          </a:p>
        </p:txBody>
      </p:sp>
      <p:sp>
        <p:nvSpPr>
          <p:cNvPr id="17" name="Text 11"/>
          <p:cNvSpPr/>
          <p:nvPr/>
        </p:nvSpPr>
        <p:spPr>
          <a:xfrm>
            <a:off x="10845522" y="3468767"/>
            <a:ext cx="3072765" cy="13020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Deploys Spark applications on Amazon Elastic Compute Cloud (EC2) for scalable cloud computing.</a:t>
            </a:r>
            <a:endParaRPr lang="en-US" sz="16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13" y="5381149"/>
            <a:ext cx="508635" cy="50863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12113" y="6093142"/>
            <a:ext cx="2543294" cy="31789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on Kubernetes</a:t>
            </a:r>
            <a:endParaRPr lang="en-US" sz="2005" dirty="0"/>
          </a:p>
        </p:txBody>
      </p:sp>
      <p:sp>
        <p:nvSpPr>
          <p:cNvPr id="20" name="Text 13"/>
          <p:cNvSpPr/>
          <p:nvPr/>
        </p:nvSpPr>
        <p:spPr>
          <a:xfrm>
            <a:off x="712113" y="6533078"/>
            <a:ext cx="3072646" cy="9765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Utilizes Kubernetes for containerized deployment and resource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741045" y="601623"/>
            <a:ext cx="8988028" cy="6616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210"/>
              </a:lnSpc>
              <a:buNone/>
            </a:pPr>
            <a:r>
              <a:rPr lang="en-US" sz="417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Running Spark Applications on YARN</a:t>
            </a:r>
            <a:endParaRPr lang="en-US" sz="4170" dirty="0"/>
          </a:p>
        </p:txBody>
      </p:sp>
      <p:sp>
        <p:nvSpPr>
          <p:cNvPr id="5" name="Text 3"/>
          <p:cNvSpPr/>
          <p:nvPr/>
        </p:nvSpPr>
        <p:spPr>
          <a:xfrm>
            <a:off x="741045" y="1686639"/>
            <a:ext cx="13148310" cy="33861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65"/>
              </a:lnSpc>
              <a:buNone/>
            </a:pPr>
            <a:r>
              <a:rPr lang="en-US" sz="16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YARN provides a resource management framework, enabling Spark applications to leverage resources within a Hadoop ecosystem.</a:t>
            </a:r>
            <a:endParaRPr lang="en-US" sz="1665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2263378"/>
            <a:ext cx="6415326" cy="39649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41045" y="6492835"/>
            <a:ext cx="2646640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YARN Architecture</a:t>
            </a:r>
            <a:endParaRPr lang="en-US" sz="2085" dirty="0"/>
          </a:p>
        </p:txBody>
      </p:sp>
      <p:sp>
        <p:nvSpPr>
          <p:cNvPr id="8" name="Text 5"/>
          <p:cNvSpPr/>
          <p:nvPr/>
        </p:nvSpPr>
        <p:spPr>
          <a:xfrm>
            <a:off x="741045" y="6950512"/>
            <a:ext cx="6415326" cy="67722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5"/>
              </a:lnSpc>
              <a:buNone/>
            </a:pPr>
            <a:r>
              <a:rPr lang="en-US" sz="16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YARN manages the resources and scheduling of applications running on a Hadoop cluster.</a:t>
            </a:r>
            <a:endParaRPr lang="en-US" sz="1665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10" y="2263378"/>
            <a:ext cx="6415445" cy="396501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73910" y="6492954"/>
            <a:ext cx="2646640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Spark on YARN</a:t>
            </a:r>
            <a:endParaRPr lang="en-US" sz="2085" dirty="0"/>
          </a:p>
        </p:txBody>
      </p:sp>
      <p:sp>
        <p:nvSpPr>
          <p:cNvPr id="11" name="Text 7"/>
          <p:cNvSpPr/>
          <p:nvPr/>
        </p:nvSpPr>
        <p:spPr>
          <a:xfrm>
            <a:off x="7473910" y="6950631"/>
            <a:ext cx="6415445" cy="67722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5"/>
              </a:lnSpc>
              <a:buNone/>
            </a:pPr>
            <a:r>
              <a:rPr lang="en-US" sz="166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Spark utilizes YARN for resource management and scheduling, integrating seamlessly with the Hadoop environment.</a:t>
            </a:r>
            <a:endParaRPr lang="en-US" sz="166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3882</Words>
  <Application>WPS Presentation</Application>
  <PresentationFormat>On-screen Show (16:9)</PresentationFormat>
  <Paragraphs>170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Raleway</vt:lpstr>
      <vt:lpstr>苹方-简</vt:lpstr>
      <vt:lpstr>Raleway</vt:lpstr>
      <vt:lpstr>Raleway</vt:lpstr>
      <vt:lpstr>Roboto</vt:lpstr>
      <vt:lpstr>Roboto</vt:lpstr>
      <vt:lpstr>Roboto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Saswat Swain</cp:lastModifiedBy>
  <cp:revision>2</cp:revision>
  <dcterms:created xsi:type="dcterms:W3CDTF">2024-08-12T17:28:54Z</dcterms:created>
  <dcterms:modified xsi:type="dcterms:W3CDTF">2024-08-12T17:28:54Z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