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14630400" cy="8229600"/>
  <p:embeddedFontLst>
    <p:embeddedFont>
      <p:font typeface="Raleway"/>
      <p:regular r:id="rId15"/>
    </p:embeddedFont>
    <p:embeddedFont>
      <p:font typeface="Roboto" panose="02000000000000000000"/>
      <p:regular r:id="rId16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2880" y="7498080"/>
            <a:ext cx="82905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8504" y="7512053"/>
            <a:ext cx="98082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512053"/>
            <a:ext cx="2623312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lvl="0" algn="ctr" rtl="0"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ct val="20000"/>
        </a:spcBef>
        <a:buFont typeface="Arial" panose="020B0604020202020204"/>
        <a:buChar char="•"/>
        <a:defRPr lang="en-US" sz="320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 panose="020B0604020202020204"/>
        <a:buChar char="–"/>
        <a:defRPr lang="en-US" sz="2800" dirty="0">
          <a:solidFill>
            <a:schemeClr val="tx1"/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 panose="020B0604020202020204"/>
        <a:buChar char="•"/>
        <a:defRPr lang="en-US" sz="2400" dirty="0">
          <a:solidFill>
            <a:schemeClr val="tx1"/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 panose="020B0604020202020204"/>
        <a:buChar char="–"/>
        <a:defRPr lang="en-US" sz="2000" dirty="0">
          <a:solidFill>
            <a:schemeClr val="tx1"/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 panose="020B0604020202020204"/>
        <a:buChar char="»"/>
        <a:defRPr lang="en-US" sz="200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•"/>
        <a:defRPr lang="en-US" sz="20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29" y="2777847"/>
            <a:ext cx="4868942" cy="2673906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864036" y="1582817"/>
            <a:ext cx="7415926" cy="31939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1B1B27"/>
                </a:solidFill>
                <a:latin typeface="Raleway"/>
              </a:rPr>
              <a:t>PySpark </a:t>
            </a:r>
            <a:r>
              <a:rPr lang="en-US" sz="6700" dirty="0" err="1">
                <a:solidFill>
                  <a:srgbClr val="1B1B27"/>
                </a:solidFill>
                <a:latin typeface="Raleway"/>
              </a:rPr>
              <a:t>DataFrames</a:t>
            </a:r>
            <a:r>
              <a:rPr lang="en-US" sz="6700" dirty="0">
                <a:solidFill>
                  <a:srgbClr val="1B1B27"/>
                </a:solidFill>
                <a:latin typeface="Raleway"/>
              </a:rPr>
              <a:t>: Introduction</a:t>
            </a:r>
            <a:endParaRPr lang="en-US" sz="67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6" y="5147072"/>
            <a:ext cx="7415926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PySpark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DataFrames</a:t>
            </a: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 offer a powerful way to manipulate and analyze large datasets.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864036" y="6233278"/>
            <a:ext cx="394930" cy="394930"/>
          </a:xfrm>
          <a:prstGeom prst="roundRect">
            <a:avLst>
              <a:gd name="adj" fmla="val 2315115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382315" y="6214824"/>
            <a:ext cx="2327791" cy="43195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09" y="2507933"/>
            <a:ext cx="4869061" cy="3213616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864036" y="1101447"/>
            <a:ext cx="7415926" cy="1543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err="1">
                <a:solidFill>
                  <a:srgbClr val="1B1B27"/>
                </a:solidFill>
                <a:latin typeface="Raleway"/>
              </a:rPr>
              <a:t>DataFrames</a:t>
            </a:r>
            <a:r>
              <a:rPr lang="en-US" sz="4850" dirty="0">
                <a:solidFill>
                  <a:srgbClr val="1B1B27"/>
                </a:solidFill>
                <a:latin typeface="Raleway"/>
              </a:rPr>
              <a:t>: Powerful Collections</a:t>
            </a:r>
            <a:endParaRPr lang="en-US" sz="485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64036" y="329243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62395" y="3384947"/>
            <a:ext cx="158590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/>
              </a:rPr>
              <a:t>1</a:t>
            </a:r>
            <a:endParaRPr lang="en-US" sz="29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66280" y="3292435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Organized Structure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8" name="Text 4"/>
          <p:cNvSpPr/>
          <p:nvPr/>
        </p:nvSpPr>
        <p:spPr>
          <a:xfrm>
            <a:off x="1666280" y="3826311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Named columns for data organization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864036" y="474583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5250" y="4838343"/>
            <a:ext cx="193000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/>
              </a:rPr>
              <a:t>2</a:t>
            </a:r>
            <a:endParaRPr lang="en-US" sz="29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666280" y="4745831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Similar to Tables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666280" y="5279708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Relational database-like structure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864036" y="61992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42868" y="6291739"/>
            <a:ext cx="197763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3C3939"/>
                </a:solidFill>
                <a:latin typeface="Raleway"/>
              </a:rPr>
              <a:t>3</a:t>
            </a:r>
            <a:endParaRPr lang="en-US" sz="29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1666280" y="6199227"/>
            <a:ext cx="3206234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Distributed Processing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666280" y="6733102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Efficiently handle large datasets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6" y="2048827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/>
              </a:rPr>
              <a:t>Creating </a:t>
            </a:r>
            <a:r>
              <a:rPr lang="en-US" sz="4850" dirty="0" err="1">
                <a:solidFill>
                  <a:srgbClr val="1B1B27"/>
                </a:solidFill>
                <a:latin typeface="Raleway"/>
              </a:rPr>
              <a:t>DataFrames</a:t>
            </a:r>
            <a:endParaRPr lang="en-US" sz="4850" dirty="0" err="1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6" y="3437453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/>
              </a:rPr>
              <a:t>Existing RDDs</a:t>
            </a:r>
            <a:endParaRPr lang="en-US" sz="24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6" y="4070033"/>
            <a:ext cx="389882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Transform Resilient Distributed Datasets into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DataFrames</a:t>
            </a:r>
            <a:endParaRPr lang="en-US" sz="1900" dirty="0" err="1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64036" y="5137785"/>
            <a:ext cx="3898821" cy="765334"/>
          </a:xfrm>
          <a:prstGeom prst="roundRect">
            <a:avLst>
              <a:gd name="adj" fmla="val 13549"/>
            </a:avLst>
          </a:prstGeom>
          <a:solidFill>
            <a:srgbClr val="E1E1EA"/>
          </a:solidFill>
        </p:spPr>
      </p:sp>
      <p:sp>
        <p:nvSpPr>
          <p:cNvPr id="6" name="Shape 4"/>
          <p:cNvSpPr/>
          <p:nvPr/>
        </p:nvSpPr>
        <p:spPr>
          <a:xfrm>
            <a:off x="851773" y="5137785"/>
            <a:ext cx="3923348" cy="765334"/>
          </a:xfrm>
          <a:prstGeom prst="roundRect">
            <a:avLst>
              <a:gd name="adj" fmla="val 4839"/>
            </a:avLst>
          </a:prstGeom>
          <a:solidFill>
            <a:srgbClr val="E1E1EA"/>
          </a:solidFill>
        </p:spPr>
      </p:sp>
      <p:sp>
        <p:nvSpPr>
          <p:cNvPr id="7" name="Text 5"/>
          <p:cNvSpPr/>
          <p:nvPr/>
        </p:nvSpPr>
        <p:spPr>
          <a:xfrm>
            <a:off x="1098589" y="5322927"/>
            <a:ext cx="34297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highlight>
                  <a:srgbClr val="E1E1EA"/>
                </a:highlight>
                <a:latin typeface="Consolas"/>
              </a:rPr>
              <a:t>spark.createDataFrame(rdd)</a:t>
            </a:r>
            <a:endParaRPr lang="en-US" sz="1900" dirty="0">
              <a:solidFill>
                <a:srgbClr val="3C3939"/>
              </a:solidFill>
              <a:highlight>
                <a:srgbClr val="E1E1EA"/>
              </a:highlight>
              <a:latin typeface="Consolas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3437453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/>
              </a:rPr>
              <a:t>External Sources</a:t>
            </a:r>
            <a:endParaRPr lang="en-US" sz="24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9" name="Text 7"/>
          <p:cNvSpPr/>
          <p:nvPr/>
        </p:nvSpPr>
        <p:spPr>
          <a:xfrm>
            <a:off x="5372695" y="4070033"/>
            <a:ext cx="389882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Read data from files like CSV, JSON, Parquet, etc.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372695" y="5137785"/>
            <a:ext cx="3898821" cy="765334"/>
          </a:xfrm>
          <a:prstGeom prst="roundRect">
            <a:avLst>
              <a:gd name="adj" fmla="val 13549"/>
            </a:avLst>
          </a:prstGeom>
          <a:solidFill>
            <a:srgbClr val="E1E1EA"/>
          </a:solidFill>
        </p:spPr>
      </p:sp>
      <p:sp>
        <p:nvSpPr>
          <p:cNvPr id="11" name="Shape 9"/>
          <p:cNvSpPr/>
          <p:nvPr/>
        </p:nvSpPr>
        <p:spPr>
          <a:xfrm>
            <a:off x="5360432" y="5137785"/>
            <a:ext cx="3923348" cy="765334"/>
          </a:xfrm>
          <a:prstGeom prst="roundRect">
            <a:avLst>
              <a:gd name="adj" fmla="val 4839"/>
            </a:avLst>
          </a:prstGeom>
          <a:solidFill>
            <a:srgbClr val="E1E1EA"/>
          </a:solidFill>
        </p:spPr>
      </p:sp>
      <p:sp>
        <p:nvSpPr>
          <p:cNvPr id="12" name="Text 10"/>
          <p:cNvSpPr/>
          <p:nvPr/>
        </p:nvSpPr>
        <p:spPr>
          <a:xfrm>
            <a:off x="5607248" y="5322927"/>
            <a:ext cx="34297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highlight>
                  <a:srgbClr val="E1E1EA"/>
                </a:highlight>
                <a:latin typeface="Consolas"/>
              </a:rPr>
              <a:t>spark.read.csv("file.csv")</a:t>
            </a:r>
            <a:endParaRPr lang="en-US" sz="1900" dirty="0">
              <a:solidFill>
                <a:srgbClr val="3C3939"/>
              </a:solidFill>
              <a:highlight>
                <a:srgbClr val="E1E1EA"/>
              </a:highlight>
              <a:latin typeface="Consolas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881354" y="3437453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/>
              </a:rPr>
              <a:t>List or Dictionary</a:t>
            </a:r>
            <a:endParaRPr lang="en-US" sz="24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9881354" y="4070033"/>
            <a:ext cx="389882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Create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DataFrames</a:t>
            </a: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 directly from Python objects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881354" y="5137785"/>
            <a:ext cx="3898821" cy="765334"/>
          </a:xfrm>
          <a:prstGeom prst="roundRect">
            <a:avLst>
              <a:gd name="adj" fmla="val 13549"/>
            </a:avLst>
          </a:prstGeom>
          <a:solidFill>
            <a:srgbClr val="E1E1EA"/>
          </a:solidFill>
        </p:spPr>
      </p:sp>
      <p:sp>
        <p:nvSpPr>
          <p:cNvPr id="16" name="Shape 14"/>
          <p:cNvSpPr/>
          <p:nvPr/>
        </p:nvSpPr>
        <p:spPr>
          <a:xfrm>
            <a:off x="9869091" y="5137785"/>
            <a:ext cx="3923348" cy="765334"/>
          </a:xfrm>
          <a:prstGeom prst="roundRect">
            <a:avLst>
              <a:gd name="adj" fmla="val 4839"/>
            </a:avLst>
          </a:prstGeom>
          <a:solidFill>
            <a:srgbClr val="E1E1EA"/>
          </a:solidFill>
        </p:spPr>
      </p:sp>
      <p:sp>
        <p:nvSpPr>
          <p:cNvPr id="17" name="Text 15"/>
          <p:cNvSpPr/>
          <p:nvPr/>
        </p:nvSpPr>
        <p:spPr>
          <a:xfrm>
            <a:off x="10115907" y="5322927"/>
            <a:ext cx="34297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highlight>
                  <a:srgbClr val="E1E1EA"/>
                </a:highlight>
                <a:latin typeface="Consolas"/>
              </a:rPr>
              <a:t>spark.createDataFrame(data)</a:t>
            </a:r>
            <a:endParaRPr lang="en-US" sz="1900" dirty="0">
              <a:solidFill>
                <a:srgbClr val="3C3939"/>
              </a:solidFill>
              <a:highlight>
                <a:srgbClr val="E1E1EA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386251"/>
            <a:ext cx="4869061" cy="3457099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6350436" y="1117521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/>
              </a:rPr>
              <a:t>Basic Operations</a:t>
            </a:r>
            <a:endParaRPr lang="en-US" sz="485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350436" y="2259330"/>
            <a:ext cx="7415926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2" y="2521387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Show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3"/>
          <p:cNvSpPr/>
          <p:nvPr/>
        </p:nvSpPr>
        <p:spPr>
          <a:xfrm>
            <a:off x="6612492" y="3055263"/>
            <a:ext cx="68918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View the first 20 rows of your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</a:t>
            </a:r>
            <a:endParaRPr lang="en-US" sz="1900" dirty="0" err="1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350436" y="3959185"/>
            <a:ext cx="7415926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612492" y="4221242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Describe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612492" y="4755118"/>
            <a:ext cx="68918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Generate summary statistics for each column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6350436" y="5659041"/>
            <a:ext cx="7415926" cy="1453039"/>
          </a:xfrm>
          <a:prstGeom prst="roundRect">
            <a:avLst>
              <a:gd name="adj" fmla="val 7136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612492" y="5921096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Schema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612492" y="6454972"/>
            <a:ext cx="689181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Display the data types and structure of your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</a:t>
            </a:r>
            <a:endParaRPr lang="en-US" sz="1900" dirty="0" err="1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791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59" y="2762845"/>
            <a:ext cx="3611880" cy="2705100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773311" y="607576"/>
            <a:ext cx="7597378" cy="13811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Raleway"/>
              </a:rPr>
              <a:t>Filtering and Conditional Operations</a:t>
            </a:r>
            <a:endParaRPr lang="en-US" sz="4300" dirty="0">
              <a:solidFill>
                <a:srgbClr val="1B1B27"/>
              </a:solidFill>
              <a:latin typeface="Raleway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11" y="2320052"/>
            <a:ext cx="1104781" cy="1767721"/>
          </a:xfrm>
          <a:prstGeom prst="rect">
            <a:avLst/>
          </a:prstGeom>
          <a:noFill/>
        </p:spPr>
      </p:pic>
      <p:sp>
        <p:nvSpPr>
          <p:cNvPr id="6" name="Text 1"/>
          <p:cNvSpPr/>
          <p:nvPr/>
        </p:nvSpPr>
        <p:spPr>
          <a:xfrm>
            <a:off x="2209443" y="2540913"/>
            <a:ext cx="2762130" cy="345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/>
              </a:rPr>
              <a:t>Filter</a:t>
            </a:r>
            <a:endParaRPr lang="en-US" sz="215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2"/>
          <p:cNvSpPr/>
          <p:nvPr/>
        </p:nvSpPr>
        <p:spPr>
          <a:xfrm>
            <a:off x="2209443" y="3018711"/>
            <a:ext cx="6161246" cy="3534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anose="02000000000000000000"/>
              </a:rPr>
              <a:t>Select rows based on specific conditions</a:t>
            </a:r>
            <a:endParaRPr lang="en-US" sz="1700" dirty="0">
              <a:solidFill>
                <a:srgbClr val="3C3939"/>
              </a:solidFill>
              <a:latin typeface="Roboto" panose="0200000000000000000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11" y="4087773"/>
            <a:ext cx="1104781" cy="1767721"/>
          </a:xfrm>
          <a:prstGeom prst="rect">
            <a:avLst/>
          </a:prstGeom>
          <a:noFill/>
        </p:spPr>
      </p:pic>
      <p:sp>
        <p:nvSpPr>
          <p:cNvPr id="9" name="Text 3"/>
          <p:cNvSpPr/>
          <p:nvPr/>
        </p:nvSpPr>
        <p:spPr>
          <a:xfrm>
            <a:off x="2209443" y="4308634"/>
            <a:ext cx="2762130" cy="345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/>
              </a:rPr>
              <a:t>Where</a:t>
            </a:r>
            <a:endParaRPr lang="en-US" sz="215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4"/>
          <p:cNvSpPr/>
          <p:nvPr/>
        </p:nvSpPr>
        <p:spPr>
          <a:xfrm>
            <a:off x="2209443" y="4786432"/>
            <a:ext cx="6161246" cy="3534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anose="02000000000000000000"/>
              </a:rPr>
              <a:t>Similar to filter but offers enhanced readability</a:t>
            </a:r>
            <a:endParaRPr lang="en-US" sz="1700" dirty="0">
              <a:solidFill>
                <a:srgbClr val="3C3939"/>
              </a:solidFill>
              <a:latin typeface="Roboto" panose="02000000000000000000"/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11" y="5855494"/>
            <a:ext cx="1104781" cy="1767721"/>
          </a:xfrm>
          <a:prstGeom prst="rect">
            <a:avLst/>
          </a:prstGeom>
          <a:noFill/>
        </p:spPr>
      </p:pic>
      <p:sp>
        <p:nvSpPr>
          <p:cNvPr id="12" name="Text 5"/>
          <p:cNvSpPr/>
          <p:nvPr/>
        </p:nvSpPr>
        <p:spPr>
          <a:xfrm>
            <a:off x="2209443" y="6076354"/>
            <a:ext cx="2972633" cy="345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/>
              </a:rPr>
              <a:t>Conditional Statements</a:t>
            </a:r>
            <a:endParaRPr lang="en-US" sz="215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3" name="Text 6"/>
          <p:cNvSpPr/>
          <p:nvPr/>
        </p:nvSpPr>
        <p:spPr>
          <a:xfrm>
            <a:off x="2209443" y="6554152"/>
            <a:ext cx="6161246" cy="3534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anose="02000000000000000000"/>
              </a:rPr>
              <a:t>Create new columns based on complex conditions</a:t>
            </a:r>
            <a:endParaRPr lang="en-US" sz="1700" dirty="0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013228"/>
            <a:ext cx="4869061" cy="4203025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6350436" y="1293019"/>
            <a:ext cx="7415926" cy="1543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/>
              </a:rPr>
              <a:t>Aggregation and Grouping</a:t>
            </a:r>
            <a:endParaRPr lang="en-US" sz="485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350436" y="3206353"/>
            <a:ext cx="7415926" cy="3730228"/>
          </a:xfrm>
          <a:prstGeom prst="roundRect">
            <a:avLst>
              <a:gd name="adj" fmla="val 2780"/>
            </a:avLst>
          </a:prstGeom>
          <a:noFill/>
          <a:ln w="15240">
            <a:solidFill>
              <a:srgbClr val="000000">
                <a:alpha val="7999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365676" y="3221593"/>
            <a:ext cx="7385446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3"/>
          <p:cNvSpPr/>
          <p:nvPr/>
        </p:nvSpPr>
        <p:spPr>
          <a:xfrm>
            <a:off x="6612492" y="3377327"/>
            <a:ext cx="31952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GroupBy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309027" y="3377327"/>
            <a:ext cx="319528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Group rows based on a column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6365676" y="4323159"/>
            <a:ext cx="7385446" cy="110156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6"/>
          <p:cNvSpPr/>
          <p:nvPr/>
        </p:nvSpPr>
        <p:spPr>
          <a:xfrm>
            <a:off x="6612492" y="4478893"/>
            <a:ext cx="31952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Aggregation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0309027" y="4478893"/>
            <a:ext cx="319528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Apply functions like sum, average, or count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365676" y="5424726"/>
            <a:ext cx="7385446" cy="149661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9"/>
          <p:cNvSpPr/>
          <p:nvPr/>
        </p:nvSpPr>
        <p:spPr>
          <a:xfrm>
            <a:off x="6612492" y="5580459"/>
            <a:ext cx="31952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Multiple Aggregations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10309027" y="5580459"/>
            <a:ext cx="3195280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Perform multiple aggregation functions simultaneously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250281"/>
            <a:ext cx="4869061" cy="3728918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6350436" y="1380649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/>
              </a:rPr>
              <a:t>Joins and Merging</a:t>
            </a:r>
            <a:endParaRPr lang="en-US" sz="4850" dirty="0">
              <a:solidFill>
                <a:srgbClr val="1B1B27"/>
              </a:solidFill>
              <a:latin typeface="Raleway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6" y="2522458"/>
            <a:ext cx="617220" cy="617220"/>
          </a:xfrm>
          <a:prstGeom prst="rect">
            <a:avLst/>
          </a:prstGeom>
          <a:noFill/>
        </p:spPr>
      </p:pic>
      <p:sp>
        <p:nvSpPr>
          <p:cNvPr id="6" name="Text 1"/>
          <p:cNvSpPr/>
          <p:nvPr/>
        </p:nvSpPr>
        <p:spPr>
          <a:xfrm>
            <a:off x="6350436" y="3386495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Join Types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7" name="Text 2"/>
          <p:cNvSpPr/>
          <p:nvPr/>
        </p:nvSpPr>
        <p:spPr>
          <a:xfrm>
            <a:off x="6350436" y="3920371"/>
            <a:ext cx="7415926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Inner, Left, Right, Full Outer joins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6" y="5055989"/>
            <a:ext cx="617220" cy="617220"/>
          </a:xfrm>
          <a:prstGeom prst="rect">
            <a:avLst/>
          </a:prstGeom>
          <a:noFill/>
        </p:spPr>
      </p:pic>
      <p:sp>
        <p:nvSpPr>
          <p:cNvPr id="9" name="Text 3"/>
          <p:cNvSpPr/>
          <p:nvPr/>
        </p:nvSpPr>
        <p:spPr>
          <a:xfrm>
            <a:off x="6350436" y="5920026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Merging</a:t>
            </a:r>
            <a:endParaRPr lang="en-US" sz="24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4"/>
          <p:cNvSpPr/>
          <p:nvPr/>
        </p:nvSpPr>
        <p:spPr>
          <a:xfrm>
            <a:off x="6350436" y="6453902"/>
            <a:ext cx="7415926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Combine two </a:t>
            </a:r>
            <a:r>
              <a:rPr lang="en-US" sz="1900" dirty="0" err="1">
                <a:solidFill>
                  <a:srgbClr val="3C3939"/>
                </a:solidFill>
                <a:latin typeface="Roboto" panose="02000000000000000000"/>
              </a:rPr>
              <a:t>DataFrames</a:t>
            </a:r>
            <a:r>
              <a:rPr lang="en-US" sz="1900" dirty="0">
                <a:solidFill>
                  <a:srgbClr val="3C3939"/>
                </a:solidFill>
                <a:latin typeface="Roboto" panose="02000000000000000000"/>
              </a:rPr>
              <a:t> with the same schema</a:t>
            </a:r>
            <a:endParaRPr lang="en-US" sz="1900" dirty="0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347" y="2486858"/>
            <a:ext cx="4883586" cy="3255764"/>
          </a:xfrm>
          <a:prstGeom prst="rect">
            <a:avLst/>
          </a:prstGeom>
          <a:noFill/>
        </p:spPr>
      </p:pic>
      <p:sp>
        <p:nvSpPr>
          <p:cNvPr id="4" name="Text 0"/>
          <p:cNvSpPr/>
          <p:nvPr/>
        </p:nvSpPr>
        <p:spPr>
          <a:xfrm>
            <a:off x="843677" y="1040130"/>
            <a:ext cx="7262932" cy="7533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1B1B27"/>
                </a:solidFill>
                <a:latin typeface="Raleway"/>
              </a:rPr>
              <a:t>Performance Optimization</a:t>
            </a:r>
            <a:endParaRPr lang="en-US" sz="47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5" name="Shape 1"/>
          <p:cNvSpPr/>
          <p:nvPr/>
        </p:nvSpPr>
        <p:spPr>
          <a:xfrm>
            <a:off x="1190030" y="2155031"/>
            <a:ext cx="30480" cy="5034320"/>
          </a:xfrm>
          <a:prstGeom prst="roundRect">
            <a:avLst>
              <a:gd name="adj" fmla="val 332202"/>
            </a:avLst>
          </a:prstGeom>
          <a:solidFill>
            <a:srgbClr val="C7C7D0"/>
          </a:solidFill>
        </p:spPr>
      </p:sp>
      <p:sp>
        <p:nvSpPr>
          <p:cNvPr id="6" name="Shape 2"/>
          <p:cNvSpPr/>
          <p:nvPr/>
        </p:nvSpPr>
        <p:spPr>
          <a:xfrm>
            <a:off x="1445955" y="2682002"/>
            <a:ext cx="843677" cy="30480"/>
          </a:xfrm>
          <a:prstGeom prst="roundRect">
            <a:avLst>
              <a:gd name="adj" fmla="val 332202"/>
            </a:avLst>
          </a:prstGeom>
          <a:solidFill>
            <a:srgbClr val="C7C7D0"/>
          </a:solidFill>
        </p:spPr>
      </p:sp>
      <p:sp>
        <p:nvSpPr>
          <p:cNvPr id="7" name="Shape 3"/>
          <p:cNvSpPr/>
          <p:nvPr/>
        </p:nvSpPr>
        <p:spPr>
          <a:xfrm>
            <a:off x="934105" y="2426137"/>
            <a:ext cx="542329" cy="542329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27820" y="2516505"/>
            <a:ext cx="154781" cy="3615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/>
              </a:rPr>
              <a:t>1</a:t>
            </a:r>
            <a:endParaRPr lang="en-US" sz="28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9" name="Text 5"/>
          <p:cNvSpPr/>
          <p:nvPr/>
        </p:nvSpPr>
        <p:spPr>
          <a:xfrm>
            <a:off x="2531150" y="2396014"/>
            <a:ext cx="3013472" cy="3765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C3939"/>
                </a:solidFill>
                <a:latin typeface="Raleway"/>
              </a:rPr>
              <a:t>Caching</a:t>
            </a:r>
            <a:endParaRPr lang="en-US" sz="235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531150" y="2917150"/>
            <a:ext cx="5769172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anose="02000000000000000000"/>
              </a:rPr>
              <a:t>Store </a:t>
            </a:r>
            <a:r>
              <a:rPr lang="en-US" sz="1850" dirty="0" err="1">
                <a:solidFill>
                  <a:srgbClr val="3C3939"/>
                </a:solidFill>
                <a:latin typeface="Roboto" panose="02000000000000000000"/>
              </a:rPr>
              <a:t>DataFrames</a:t>
            </a:r>
            <a:r>
              <a:rPr lang="en-US" sz="1850" dirty="0">
                <a:solidFill>
                  <a:srgbClr val="3C3939"/>
                </a:solidFill>
                <a:latin typeface="Roboto" panose="02000000000000000000"/>
              </a:rPr>
              <a:t> in memory for faster access</a:t>
            </a:r>
            <a:endParaRPr lang="en-US" sz="185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445955" y="4311848"/>
            <a:ext cx="843677" cy="30480"/>
          </a:xfrm>
          <a:prstGeom prst="roundRect">
            <a:avLst>
              <a:gd name="adj" fmla="val 332202"/>
            </a:avLst>
          </a:prstGeom>
          <a:solidFill>
            <a:srgbClr val="C7C7D0"/>
          </a:solidFill>
        </p:spPr>
      </p:sp>
      <p:sp>
        <p:nvSpPr>
          <p:cNvPr id="12" name="Shape 8"/>
          <p:cNvSpPr/>
          <p:nvPr/>
        </p:nvSpPr>
        <p:spPr>
          <a:xfrm>
            <a:off x="934105" y="4055983"/>
            <a:ext cx="542329" cy="542329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111032" y="4146352"/>
            <a:ext cx="188357" cy="3615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/>
              </a:rPr>
              <a:t>2</a:t>
            </a:r>
            <a:endParaRPr lang="en-US" sz="28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2531150" y="4025859"/>
            <a:ext cx="3013472" cy="3765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 err="1">
                <a:solidFill>
                  <a:srgbClr val="3C3939"/>
                </a:solidFill>
                <a:latin typeface="Raleway"/>
              </a:rPr>
              <a:t>Repartitioning</a:t>
            </a:r>
            <a:endParaRPr lang="en-US" sz="2350" dirty="0" err="1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531150" y="4546997"/>
            <a:ext cx="5769172" cy="7715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anose="02000000000000000000"/>
              </a:rPr>
              <a:t>Distribute data across partitions for optimal performance</a:t>
            </a:r>
            <a:endParaRPr lang="en-US" sz="1850" dirty="0">
              <a:solidFill>
                <a:srgbClr val="3C3939"/>
              </a:solidFill>
              <a:latin typeface="Roboto" panose="0200000000000000000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445955" y="6327458"/>
            <a:ext cx="843677" cy="30480"/>
          </a:xfrm>
          <a:prstGeom prst="roundRect">
            <a:avLst>
              <a:gd name="adj" fmla="val 332202"/>
            </a:avLst>
          </a:prstGeom>
          <a:solidFill>
            <a:srgbClr val="C7C7D0"/>
          </a:solidFill>
        </p:spPr>
      </p:sp>
      <p:sp>
        <p:nvSpPr>
          <p:cNvPr id="17" name="Shape 13"/>
          <p:cNvSpPr/>
          <p:nvPr/>
        </p:nvSpPr>
        <p:spPr>
          <a:xfrm>
            <a:off x="934105" y="6071592"/>
            <a:ext cx="542329" cy="542329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108650" y="6161961"/>
            <a:ext cx="193119" cy="3615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C3939"/>
                </a:solidFill>
                <a:latin typeface="Raleway"/>
              </a:rPr>
              <a:t>3</a:t>
            </a:r>
            <a:endParaRPr lang="en-US" sz="280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2531150" y="6041469"/>
            <a:ext cx="3013472" cy="3765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3C3939"/>
                </a:solidFill>
                <a:latin typeface="Raleway"/>
              </a:rPr>
              <a:t>Broadcast Joins</a:t>
            </a:r>
            <a:endParaRPr lang="en-US" sz="2350" dirty="0">
              <a:solidFill>
                <a:srgbClr val="3C3939"/>
              </a:solidFill>
              <a:latin typeface="Raleway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531150" y="6562606"/>
            <a:ext cx="5769172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oboto" panose="02000000000000000000"/>
              </a:rPr>
              <a:t>Optimize joins by broadcasting a small </a:t>
            </a:r>
            <a:r>
              <a:rPr lang="en-US" sz="1850" dirty="0" err="1">
                <a:solidFill>
                  <a:srgbClr val="3C3939"/>
                </a:solidFill>
                <a:latin typeface="Roboto" panose="02000000000000000000"/>
              </a:rPr>
              <a:t>DataFrame</a:t>
            </a:r>
            <a:endParaRPr lang="en-US" sz="1850" dirty="0" err="1">
              <a:solidFill>
                <a:srgbClr val="3C3939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Raleway</vt:lpstr>
      <vt:lpstr>Roboto</vt:lpstr>
      <vt:lpstr>Consolas</vt:lpstr>
      <vt:lpstr>Thonburi</vt:lpstr>
      <vt:lpstr>Microsoft YaHei</vt:lpstr>
      <vt:lpstr>汉仪旗黑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Saswat Swain</cp:lastModifiedBy>
  <cp:revision>2</cp:revision>
  <dcterms:created xsi:type="dcterms:W3CDTF">2024-09-09T04:14:28Z</dcterms:created>
  <dcterms:modified xsi:type="dcterms:W3CDTF">2024-09-09T04:14:28Z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