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04" r:id="rId3"/>
    <p:sldId id="307" r:id="rId4"/>
    <p:sldId id="308" r:id="rId5"/>
    <p:sldId id="258" r:id="rId6"/>
    <p:sldId id="257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84" r:id="rId15"/>
    <p:sldId id="267" r:id="rId16"/>
    <p:sldId id="268" r:id="rId17"/>
    <p:sldId id="270" r:id="rId18"/>
    <p:sldId id="286" r:id="rId19"/>
    <p:sldId id="271" r:id="rId20"/>
    <p:sldId id="309" r:id="rId21"/>
    <p:sldId id="272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7" r:id="rId30"/>
    <p:sldId id="305" r:id="rId31"/>
    <p:sldId id="30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3"/>
    <p:restoredTop sz="94444"/>
  </p:normalViewPr>
  <p:slideViewPr>
    <p:cSldViewPr snapToGrid="0" snapToObjects="1">
      <p:cViewPr varScale="1">
        <p:scale>
          <a:sx n="133" d="100"/>
          <a:sy n="133" d="100"/>
        </p:scale>
        <p:origin x="24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6C4CE-17A8-614D-9CE9-6101864F8FC0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E39A5-0F32-604C-9314-8B0E0F1C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2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4BE5D-4F25-408F-A5BE-F2BF35EAADB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4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Stopped here on Sept 12,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4BE5D-4F25-408F-A5BE-F2BF35EAADB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1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4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2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7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8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0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5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3353-8089-8546-9A57-D3A2D11B4EC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BUAN/MIS 6356 BA with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Association Rules and 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72748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Association Rule 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62510"/>
            <a:ext cx="7848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Relevance</a:t>
            </a:r>
            <a:r>
              <a:rPr lang="en-US" sz="2000" dirty="0"/>
              <a:t> measured by </a:t>
            </a:r>
            <a:r>
              <a:rPr lang="en-US" sz="2000" i="1" dirty="0">
                <a:solidFill>
                  <a:srgbClr val="FFC000"/>
                </a:solidFill>
              </a:rPr>
              <a:t>support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Frequency of transactions in which the items in the antecedent and the consequent co-occur.  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i="1" dirty="0">
                <a:solidFill>
                  <a:srgbClr val="FFC000"/>
                </a:solidFill>
              </a:rPr>
              <a:t>Probability</a:t>
            </a:r>
            <a:r>
              <a:rPr lang="en-US" dirty="0"/>
              <a:t> that a transaction contains antecedent and consequent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862020"/>
              </p:ext>
            </p:extLst>
          </p:nvPr>
        </p:nvGraphicFramePr>
        <p:xfrm>
          <a:off x="2532529" y="3103301"/>
          <a:ext cx="7126941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3" imgW="4572000" imgH="431640" progId="Equation.3">
                  <p:embed/>
                </p:oleObj>
              </mc:Choice>
              <mc:Fallback>
                <p:oleObj name="Equation" r:id="rId3" imgW="4572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529" y="3103301"/>
                        <a:ext cx="7126941" cy="673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5400" y="4473714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Support</a:t>
            </a:r>
            <a:r>
              <a:rPr lang="en-US" sz="2000" dirty="0"/>
              <a:t> for </a:t>
            </a:r>
            <a:r>
              <a:rPr lang="en-US" sz="2000" dirty="0">
                <a:solidFill>
                  <a:srgbClr val="C00000"/>
                </a:solidFill>
              </a:rPr>
              <a:t>{bread} </a:t>
            </a:r>
            <a:r>
              <a:rPr lang="en-US" sz="2000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sz="2000" dirty="0">
                <a:solidFill>
                  <a:srgbClr val="C00000"/>
                </a:solidFill>
              </a:rPr>
              <a:t> {diapers}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chemeClr val="accent1"/>
                </a:solidFill>
              </a:rPr>
              <a:t>2/4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50% of transactions include this pair of items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931132"/>
            <a:ext cx="994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Support </a:t>
            </a:r>
            <a:r>
              <a:rPr lang="en-US" sz="2000" i="1" dirty="0">
                <a:solidFill>
                  <a:srgbClr val="FFC000"/>
                </a:solidFill>
              </a:rPr>
              <a:t>quantifies</a:t>
            </a:r>
            <a:r>
              <a:rPr lang="en-US" sz="2000" dirty="0"/>
              <a:t> the significance of the </a:t>
            </a:r>
            <a:r>
              <a:rPr lang="en-US" sz="2000" i="1" dirty="0">
                <a:solidFill>
                  <a:srgbClr val="FFC000"/>
                </a:solidFill>
              </a:rPr>
              <a:t>co-occurrence</a:t>
            </a:r>
            <a:r>
              <a:rPr lang="en-US" sz="2000" dirty="0"/>
              <a:t> of the items involved in a rule. 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362201" y="4119563"/>
          <a:ext cx="2676525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Document" r:id="rId5" imgW="2416538" imgH="1666030" progId="Word.Document.8">
                  <p:embed/>
                </p:oleObj>
              </mc:Choice>
              <mc:Fallback>
                <p:oleObj name="Document" r:id="rId5" imgW="2416538" imgH="16660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119563"/>
                        <a:ext cx="2676525" cy="166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04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Association Rule Strength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761361"/>
            <a:ext cx="7848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Strength </a:t>
            </a:r>
            <a:r>
              <a:rPr lang="en-US" sz="2000" dirty="0"/>
              <a:t>measured by </a:t>
            </a:r>
            <a:r>
              <a:rPr lang="en-US" sz="2000" i="1" dirty="0">
                <a:solidFill>
                  <a:srgbClr val="FFC000"/>
                </a:solidFill>
              </a:rPr>
              <a:t>confidence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Proportion of transactions containing antecedent that also contain the consequent.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i="1" dirty="0">
                <a:solidFill>
                  <a:srgbClr val="FFC000"/>
                </a:solidFill>
              </a:rPr>
              <a:t>Conditional probability</a:t>
            </a:r>
            <a:r>
              <a:rPr lang="en-US" dirty="0"/>
              <a:t> that a transaction containing the antecedent also contains the consequent.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18025"/>
              </p:ext>
            </p:extLst>
          </p:nvPr>
        </p:nvGraphicFramePr>
        <p:xfrm>
          <a:off x="2394744" y="3546083"/>
          <a:ext cx="74025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3" imgW="4749480" imgH="431640" progId="Equation.3">
                  <p:embed/>
                </p:oleObj>
              </mc:Choice>
              <mc:Fallback>
                <p:oleObj name="Equation" r:id="rId3" imgW="474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744" y="3546083"/>
                        <a:ext cx="7402512" cy="673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236789" y="4495801"/>
          <a:ext cx="267652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Document" r:id="rId5" imgW="2416538" imgH="1666030" progId="Word.Document.8">
                  <p:embed/>
                </p:oleObj>
              </mc:Choice>
              <mc:Fallback>
                <p:oleObj name="Document" r:id="rId5" imgW="2416538" imgH="16660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9" y="4495801"/>
                        <a:ext cx="2676525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0" y="4495801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Confidence</a:t>
            </a:r>
            <a:r>
              <a:rPr lang="en-US" sz="2000" dirty="0"/>
              <a:t> for </a:t>
            </a:r>
            <a:r>
              <a:rPr lang="en-US" sz="2000" dirty="0">
                <a:solidFill>
                  <a:srgbClr val="C00000"/>
                </a:solidFill>
              </a:rPr>
              <a:t>{bread} </a:t>
            </a:r>
            <a:r>
              <a:rPr lang="en-US" sz="2000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sz="2000" dirty="0">
                <a:solidFill>
                  <a:srgbClr val="C00000"/>
                </a:solidFill>
              </a:rPr>
              <a:t> {diapers}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chemeClr val="accent1"/>
                </a:solidFill>
              </a:rPr>
              <a:t>2/3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2/3 of transactions involving the purchase of bread also involved the purchase of diapers</a:t>
            </a:r>
          </a:p>
        </p:txBody>
      </p:sp>
    </p:spTree>
    <p:extLst>
      <p:ext uri="{BB962C8B-B14F-4D97-AF65-F5344CB8AC3E}">
        <p14:creationId xmlns:p14="http://schemas.microsoft.com/office/powerpoint/2010/main" val="36787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773812"/>
            <a:ext cx="9601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dirty="0"/>
              <a:t>A rule should meet a </a:t>
            </a:r>
            <a:r>
              <a:rPr lang="en-US" sz="2400" i="1" dirty="0"/>
              <a:t>minimum support</a:t>
            </a:r>
            <a:r>
              <a:rPr lang="en-US" sz="2400" dirty="0"/>
              <a:t> and a </a:t>
            </a:r>
            <a:r>
              <a:rPr lang="en-US" sz="2400" i="1" dirty="0"/>
              <a:t>minimum confidence</a:t>
            </a:r>
            <a:r>
              <a:rPr lang="en-US" sz="2400" dirty="0"/>
              <a:t>. 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Both thresholds determined by decision maker. </a:t>
            </a:r>
          </a:p>
          <a:p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An association rule found in a cell phone company database containing all call destinations for each account was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{Germany} </a:t>
            </a:r>
            <a:r>
              <a:rPr lang="en-US" dirty="0">
                <a:sym typeface="Symbol"/>
              </a:rPr>
              <a:t></a:t>
            </a:r>
            <a:r>
              <a:rPr lang="en-US" dirty="0"/>
              <a:t> {France, Belgium}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dirty="0"/>
              <a:t>Confidence = 100%!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dirty="0"/>
              <a:t>Support is 0.0001 (1 of 100K accounts)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dirty="0"/>
              <a:t>Why is this not a useful associate rule?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 Association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06158"/>
            <a:ext cx="7848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A rule has to meet a </a:t>
            </a:r>
            <a:r>
              <a:rPr lang="en-US" sz="2000" i="1" dirty="0">
                <a:solidFill>
                  <a:srgbClr val="FFC000"/>
                </a:solidFill>
              </a:rPr>
              <a:t>minimum support</a:t>
            </a:r>
            <a:r>
              <a:rPr lang="en-US" sz="2000" dirty="0"/>
              <a:t> and a </a:t>
            </a:r>
            <a:r>
              <a:rPr lang="en-US" sz="2000" i="1" dirty="0">
                <a:solidFill>
                  <a:srgbClr val="FFC000"/>
                </a:solidFill>
              </a:rPr>
              <a:t>minimum confidence</a:t>
            </a:r>
            <a:r>
              <a:rPr lang="en-US" sz="2000" dirty="0"/>
              <a:t>. 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Both thresholds determined by decision maker.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86001" y="2819401"/>
          <a:ext cx="267652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Document" r:id="rId3" imgW="2416538" imgH="1666030" progId="Word.Document.8">
                  <p:embed/>
                </p:oleObj>
              </mc:Choice>
              <mc:Fallback>
                <p:oleObj name="Document" r:id="rId3" imgW="2416538" imgH="16660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2819401"/>
                        <a:ext cx="2676525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05400" y="3178314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Minimum support</a:t>
            </a:r>
            <a:r>
              <a:rPr lang="en-US" sz="2000" dirty="0"/>
              <a:t>: 50%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Minimum confidence</a:t>
            </a:r>
            <a:r>
              <a:rPr lang="en-US" sz="2000" dirty="0"/>
              <a:t>: 50%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287589" y="5060950"/>
          <a:ext cx="25495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Document" r:id="rId5" imgW="2348071" imgH="1666030" progId="Word.Document.8">
                  <p:embed/>
                </p:oleObj>
              </mc:Choice>
              <mc:Fallback>
                <p:oleObj name="Document" r:id="rId5" imgW="2348071" imgH="16660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9" y="5060950"/>
                        <a:ext cx="2549525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346412" y="4419601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sym typeface="Symbol"/>
              </a:rPr>
              <a:t>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05400" y="5029200"/>
            <a:ext cx="54102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/>
            <a:r>
              <a:rPr lang="en-US" dirty="0">
                <a:solidFill>
                  <a:srgbClr val="FFC000"/>
                </a:solidFill>
              </a:rPr>
              <a:t>Two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Bread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dirty="0">
                <a:solidFill>
                  <a:srgbClr val="C00000"/>
                </a:solidFill>
              </a:rPr>
              <a:t> Diapers  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1600" dirty="0"/>
              <a:t>Support = 50%, Confidence = 66.67%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Diapers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dirty="0">
                <a:solidFill>
                  <a:srgbClr val="C00000"/>
                </a:solidFill>
              </a:rPr>
              <a:t> Bread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1600" dirty="0"/>
              <a:t>Support = 50%, Confidence = 100%</a:t>
            </a:r>
          </a:p>
        </p:txBody>
      </p:sp>
    </p:spTree>
    <p:extLst>
      <p:ext uri="{BB962C8B-B14F-4D97-AF65-F5344CB8AC3E}">
        <p14:creationId xmlns:p14="http://schemas.microsoft.com/office/powerpoint/2010/main" val="176379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07433" y="3926264"/>
            <a:ext cx="5410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Bread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dirty="0">
                <a:solidFill>
                  <a:srgbClr val="C00000"/>
                </a:solidFill>
              </a:rPr>
              <a:t> Milk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1600" dirty="0"/>
              <a:t>Support = ?, Confidence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Milk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dirty="0">
                <a:solidFill>
                  <a:srgbClr val="C00000"/>
                </a:solidFill>
              </a:rPr>
              <a:t> Bread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1600" dirty="0"/>
              <a:t>Support = ?, Confidence = ?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130557"/>
              </p:ext>
            </p:extLst>
          </p:nvPr>
        </p:nvGraphicFramePr>
        <p:xfrm>
          <a:off x="4274270" y="1690688"/>
          <a:ext cx="267652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Document" r:id="rId3" imgW="2416538" imgH="1666030" progId="Word.Document.8">
                  <p:embed/>
                </p:oleObj>
              </mc:Choice>
              <mc:Fallback>
                <p:oleObj name="Document" r:id="rId3" imgW="2416538" imgH="16660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270" y="1690688"/>
                        <a:ext cx="2676525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904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Caveat About Confidence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057400" y="1752601"/>
          <a:ext cx="5576888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Worksheet" r:id="rId3" imgW="3762412" imgH="1190557" progId="Excel.Sheet.12">
                  <p:embed/>
                </p:oleObj>
              </mc:Choice>
              <mc:Fallback>
                <p:oleObj name="Worksheet" r:id="rId3" imgW="3762412" imgH="1190557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1"/>
                        <a:ext cx="5576888" cy="176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7620000" y="2372380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/>
            <a:r>
              <a:rPr lang="en-US" sz="2800" dirty="0">
                <a:solidFill>
                  <a:srgbClr val="C00000"/>
                </a:solidFill>
              </a:rPr>
              <a:t>Tea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sz="2800" dirty="0">
                <a:solidFill>
                  <a:srgbClr val="C00000"/>
                </a:solidFill>
              </a:rPr>
              <a:t> Coffee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4136093"/>
            <a:ext cx="8534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000" dirty="0"/>
              <a:t>Confidence = sup(Coffee</a:t>
            </a:r>
            <a:r>
              <a:rPr lang="en-US" sz="2000" dirty="0">
                <a:sym typeface="Symbol"/>
              </a:rPr>
              <a:t> &amp; Tea)/sup(Tea) = </a:t>
            </a:r>
            <a:r>
              <a:rPr lang="en-US" sz="2000" dirty="0"/>
              <a:t>15/20 = 75%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dirty="0"/>
              <a:t>i.e., the probability that someone who has bought tea will also buy coffee, </a:t>
            </a:r>
            <a:r>
              <a:rPr lang="en-US" i="1" dirty="0"/>
              <a:t>P(</a:t>
            </a:r>
            <a:r>
              <a:rPr lang="en-US" i="1" dirty="0" err="1"/>
              <a:t>Coffee</a:t>
            </a:r>
            <a:r>
              <a:rPr lang="en-US" b="1" dirty="0" err="1">
                <a:sym typeface="Symbol"/>
              </a:rPr>
              <a:t></a:t>
            </a:r>
            <a:r>
              <a:rPr lang="en-US" i="1" dirty="0" err="1">
                <a:sym typeface="Symbol"/>
              </a:rPr>
              <a:t>Tea</a:t>
            </a:r>
            <a:r>
              <a:rPr lang="en-US" i="1" dirty="0">
                <a:sym typeface="Symbol"/>
              </a:rPr>
              <a:t>)</a:t>
            </a:r>
            <a:r>
              <a:rPr lang="en-US" dirty="0"/>
              <a:t> is 75%.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dirty="0"/>
          </a:p>
          <a:p>
            <a:pPr marL="1371600" lvl="2" indent="-457200">
              <a:buFont typeface="Arial" pitchFamily="34" charset="0"/>
              <a:buChar char="•"/>
            </a:pPr>
            <a:r>
              <a:rPr lang="en-US" dirty="0"/>
              <a:t>Seems good?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24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Caveat About Confidence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942127"/>
              </p:ext>
            </p:extLst>
          </p:nvPr>
        </p:nvGraphicFramePr>
        <p:xfrm>
          <a:off x="1655763" y="1646238"/>
          <a:ext cx="6381750" cy="197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Worksheet" r:id="rId3" imgW="4305300" imgH="1333500" progId="Excel.Sheet.12">
                  <p:embed/>
                </p:oleObj>
              </mc:Choice>
              <mc:Fallback>
                <p:oleObj name="Worksheet" r:id="rId3" imgW="4305300" imgH="133350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646238"/>
                        <a:ext cx="6381750" cy="197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7620000" y="2372380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/>
            <a:r>
              <a:rPr lang="en-US" sz="2800" dirty="0">
                <a:solidFill>
                  <a:srgbClr val="C00000"/>
                </a:solidFill>
              </a:rPr>
              <a:t>Tea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sz="2800" dirty="0">
                <a:solidFill>
                  <a:srgbClr val="C00000"/>
                </a:solidFill>
              </a:rPr>
              <a:t> Coffee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52600" y="3505200"/>
            <a:ext cx="85344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0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/>
              <a:t>BUT </a:t>
            </a:r>
            <a:r>
              <a:rPr lang="en-US" sz="2000" i="1" dirty="0"/>
              <a:t>P(Coffee)</a:t>
            </a:r>
            <a:r>
              <a:rPr lang="en-US" sz="2000" dirty="0"/>
              <a:t> = sup(Coffee) = 90/100 = 90%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/>
              <a:t>i.e., the probability that someone would have bought coffee is 90%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dirty="0"/>
              <a:t>So the probability of buying coffee has </a:t>
            </a:r>
            <a:r>
              <a:rPr lang="en-US" i="1" dirty="0"/>
              <a:t>dropped</a:t>
            </a:r>
            <a:r>
              <a:rPr lang="en-US" dirty="0"/>
              <a:t>, given that tea has been bought.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/>
              <a:t>Although confidence is high, rule is misleading!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2627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Association Rule Lift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669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lift</a:t>
            </a:r>
            <a:r>
              <a:rPr lang="en-US" sz="2000" dirty="0"/>
              <a:t> of a rule measures how much more likely the  consequent is, given the antecedent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Lift takes into account statistical 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408364" y="2981326"/>
          <a:ext cx="41560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3" imgW="2666880" imgH="419040" progId="Equation.3">
                  <p:embed/>
                </p:oleObj>
              </mc:Choice>
              <mc:Fallback>
                <p:oleObj name="Equation" r:id="rId3" imgW="2666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4" y="2981326"/>
                        <a:ext cx="4156075" cy="652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93453" y="3810001"/>
          <a:ext cx="40960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Worksheet" r:id="rId5" imgW="3762412" imgH="1190557" progId="Excel.Sheet.12">
                  <p:embed/>
                </p:oleObj>
              </mc:Choice>
              <mc:Fallback>
                <p:oleObj name="Worksheet" r:id="rId5" imgW="3762412" imgH="1190557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453" y="3810001"/>
                        <a:ext cx="409607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913052" y="4191001"/>
            <a:ext cx="3069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/>
            <a:r>
              <a:rPr lang="en-US" sz="2400" dirty="0">
                <a:solidFill>
                  <a:srgbClr val="C00000"/>
                </a:solidFill>
              </a:rPr>
              <a:t>Tea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sz="2400" dirty="0">
                <a:solidFill>
                  <a:srgbClr val="C00000"/>
                </a:solidFill>
              </a:rPr>
              <a:t> Coffee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5156538"/>
            <a:ext cx="762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000" dirty="0"/>
              <a:t>Confidence = </a:t>
            </a:r>
            <a:r>
              <a:rPr lang="en-US" sz="2000" i="1" dirty="0"/>
              <a:t>P(Coffee </a:t>
            </a:r>
            <a:r>
              <a:rPr lang="en-US" sz="2000" b="1" i="1" dirty="0"/>
              <a:t>| </a:t>
            </a:r>
            <a:r>
              <a:rPr lang="en-US" sz="2000" i="1" dirty="0"/>
              <a:t>Tea)</a:t>
            </a:r>
            <a:r>
              <a:rPr lang="en-US" sz="2000" dirty="0"/>
              <a:t> = 75%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i="1" dirty="0"/>
              <a:t>P(Coffee)</a:t>
            </a:r>
            <a:r>
              <a:rPr lang="en-US" sz="2000" dirty="0"/>
              <a:t> = 90%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Lift</a:t>
            </a:r>
            <a:r>
              <a:rPr lang="en-US" sz="2000" dirty="0"/>
              <a:t> = 0.75/0.9 = </a:t>
            </a:r>
            <a:r>
              <a:rPr lang="en-US" sz="2000" dirty="0">
                <a:solidFill>
                  <a:srgbClr val="FFC000"/>
                </a:solidFill>
              </a:rPr>
              <a:t>0.833 &lt; 1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 negatively correlated.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>
                <a:solidFill>
                  <a:srgbClr val="920000"/>
                </a:solidFill>
                <a:sym typeface="Symbol"/>
              </a:rPr>
              <a:t>WHY?</a:t>
            </a:r>
            <a:endParaRPr lang="en-US" sz="2000" dirty="0">
              <a:solidFill>
                <a:srgbClr val="9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29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(In)Dependence and Lift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9555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Population of 1000 students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600 students know how to swim (S)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700 students know how to bike (B)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300 students know how to swim and bike (S, B)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dirty="0"/>
              <a:t>If swimming and biking are statistically independent, we would expect the probability that someone knows how to bike and swim would be equal to 0.42</a:t>
            </a:r>
          </a:p>
          <a:p>
            <a:pPr marL="231775" indent="-231775">
              <a:buFont typeface="Arial" pitchFamily="34" charset="0"/>
              <a:buChar char="•"/>
            </a:pPr>
            <a:endParaRPr lang="en-US" dirty="0"/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P(S)</a:t>
            </a:r>
            <a:r>
              <a:rPr lang="en-US" dirty="0">
                <a:sym typeface="Symbol"/>
              </a:rPr>
              <a:t></a:t>
            </a:r>
            <a:r>
              <a:rPr lang="en-US" dirty="0"/>
              <a:t> P(B) = 0.6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0.7 = 0.42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dirty="0"/>
              <a:t>However, using data from the table above, the probability that someone knows how to swim and bike is is 0.30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P(S and B) = 300/1000 = 0.30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If P(S and B) = P(S) </a:t>
            </a:r>
            <a:r>
              <a:rPr lang="en-US" sz="2000" dirty="0">
                <a:sym typeface="Symbol"/>
              </a:rPr>
              <a:t></a:t>
            </a:r>
            <a:r>
              <a:rPr lang="en-US" sz="2000" dirty="0"/>
              <a:t> P(B) </a:t>
            </a:r>
            <a:r>
              <a:rPr lang="en-US" sz="2000" dirty="0">
                <a:sym typeface="Symbol"/>
              </a:rPr>
              <a:t>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FFC000"/>
                </a:solidFill>
              </a:rPr>
              <a:t>Statistical independence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If P(S and B) &gt; P(S) </a:t>
            </a:r>
            <a:r>
              <a:rPr lang="en-US" sz="2000" dirty="0">
                <a:sym typeface="Symbol"/>
              </a:rPr>
              <a:t></a:t>
            </a:r>
            <a:r>
              <a:rPr lang="en-US" sz="2000" dirty="0"/>
              <a:t> P(B) </a:t>
            </a:r>
            <a:r>
              <a:rPr lang="en-US" sz="2000" dirty="0">
                <a:sym typeface="Symbol"/>
              </a:rPr>
              <a:t>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FFC000"/>
                </a:solidFill>
              </a:rPr>
              <a:t>Positively correlated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If P(S and B) &lt; P(S) </a:t>
            </a:r>
            <a:r>
              <a:rPr lang="en-US" sz="2000" dirty="0">
                <a:sym typeface="Symbol"/>
              </a:rPr>
              <a:t></a:t>
            </a:r>
            <a:r>
              <a:rPr lang="en-US" sz="2000" dirty="0"/>
              <a:t> P(B) </a:t>
            </a:r>
            <a:r>
              <a:rPr lang="en-US" sz="2000" dirty="0">
                <a:sym typeface="Symbol"/>
              </a:rPr>
              <a:t>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FFC000"/>
                </a:solidFill>
              </a:rPr>
              <a:t>Negatively correlated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6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Association Rule Strength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762811"/>
            <a:ext cx="81666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indent="-231775">
              <a:buFont typeface="Arial" pitchFamily="34" charset="0"/>
              <a:buChar char="•"/>
            </a:pPr>
            <a:r>
              <a:rPr lang="en-US" sz="2000" dirty="0"/>
              <a:t>Another example: {diapers} </a:t>
            </a:r>
            <a:r>
              <a:rPr lang="en-US" sz="2000" dirty="0">
                <a:sym typeface="Symbol"/>
              </a:rPr>
              <a:t></a:t>
            </a:r>
            <a:r>
              <a:rPr lang="en-US" sz="2000" dirty="0"/>
              <a:t> {beer}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# of customers in database: 1000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# of customers buying diapers: 200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# of customers buying beer: 50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# of customers buying diapers &amp; beer: 20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dirty="0"/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Support of Rule: 20/1000 = 0.02 (or 2%)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Confidence of Rule: 20/200 = 0.1 (or 10%)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Support of Consequent: 50/1000 = 0.05 (or 5%)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dirty="0"/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Lift: 0.1/0.05 = 2 &gt; 1 </a:t>
            </a:r>
            <a:r>
              <a:rPr lang="en-US" dirty="0">
                <a:sym typeface="Symbol"/>
              </a:rPr>
              <a:t> Positively correlated.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8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883F-5921-A94A-A0CE-59F27D59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9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Recommender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FA03E-7115-D043-B69F-9D4ED92DD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61" y="1280762"/>
            <a:ext cx="7592308" cy="53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3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049706"/>
              </p:ext>
            </p:extLst>
          </p:nvPr>
        </p:nvGraphicFramePr>
        <p:xfrm>
          <a:off x="3060793" y="1791722"/>
          <a:ext cx="5364637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3" imgW="3429856" imgH="2257005" progId="Word.Document.8">
                  <p:embed/>
                </p:oleObj>
              </mc:Choice>
              <mc:Fallback>
                <p:oleObj name="Document" r:id="rId3" imgW="3429856" imgH="2257005" progId="Word.Document.8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93" y="1791722"/>
                        <a:ext cx="5364637" cy="2860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38200" y="5017522"/>
            <a:ext cx="8365870" cy="1338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Calculate support, confidence and lift for each of the rules listed below.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/>
              <a:t>{Diaper} </a:t>
            </a:r>
            <a:r>
              <a:rPr lang="en-US" dirty="0">
                <a:sym typeface="Symbol" pitchFamily="18" charset="2"/>
              </a:rPr>
              <a:t> {Beer}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{Milk, Bread}  {</a:t>
            </a:r>
            <a:r>
              <a:rPr lang="en-US" dirty="0" err="1">
                <a:sym typeface="Symbol" pitchFamily="18" charset="2"/>
              </a:rPr>
              <a:t>Eggs,Coke</a:t>
            </a:r>
            <a:r>
              <a:rPr lang="en-US" dirty="0">
                <a:sym typeface="Symbol" pitchFamily="18" charset="2"/>
              </a:rPr>
              <a:t>}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{Beer, Bread}  {Milk}</a:t>
            </a:r>
          </a:p>
        </p:txBody>
      </p:sp>
    </p:spTree>
    <p:extLst>
      <p:ext uri="{BB962C8B-B14F-4D97-AF65-F5344CB8AC3E}">
        <p14:creationId xmlns:p14="http://schemas.microsoft.com/office/powerpoint/2010/main" val="319987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Evaluation Criteria: 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08116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Many rules are either obvious and uninteresting.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{Maternity Ward} </a:t>
            </a:r>
            <a:r>
              <a:rPr lang="en-US" dirty="0">
                <a:sym typeface="Symbol"/>
              </a:rPr>
              <a:t></a:t>
            </a:r>
            <a:r>
              <a:rPr lang="en-US" dirty="0"/>
              <a:t> {patient is woman}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Confidence 100%, support 100%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27660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indent="-231775">
              <a:buFont typeface="Arial" pitchFamily="34" charset="0"/>
              <a:buChar char="•"/>
            </a:pPr>
            <a:r>
              <a:rPr lang="en-US" sz="2000" dirty="0"/>
              <a:t>Screen for rules that are of particular interest and significance. </a:t>
            </a:r>
          </a:p>
          <a:p>
            <a:pPr marL="231775" lvl="1" indent="-231775">
              <a:buFont typeface="Arial" pitchFamily="34" charset="0"/>
              <a:buChar char="•"/>
            </a:pPr>
            <a:r>
              <a:rPr lang="en-US" sz="2000" dirty="0"/>
              <a:t>Use domain specific conditions to filter generated rules. </a:t>
            </a:r>
          </a:p>
          <a:p>
            <a:pPr marL="231775" lvl="1" indent="-231775">
              <a:buFont typeface="Arial" pitchFamily="34" charset="0"/>
              <a:buChar char="•"/>
            </a:pPr>
            <a:r>
              <a:rPr lang="en-US" sz="2000" dirty="0"/>
              <a:t>Some thoughts:</a:t>
            </a:r>
          </a:p>
          <a:p>
            <a:pPr marL="688975" lvl="2" indent="-231775">
              <a:buFont typeface="Arial" pitchFamily="34" charset="0"/>
              <a:buChar char="•"/>
            </a:pPr>
            <a:r>
              <a:rPr lang="en-US" dirty="0" err="1"/>
              <a:t>Actionability</a:t>
            </a:r>
            <a:endParaRPr lang="en-US" dirty="0"/>
          </a:p>
          <a:p>
            <a:pPr marL="1146175" lvl="3" indent="-231775">
              <a:buFont typeface="Arial" pitchFamily="34" charset="0"/>
              <a:buChar char="•"/>
            </a:pPr>
            <a:r>
              <a:rPr lang="en-US" sz="1600" dirty="0"/>
              <a:t>Keep only rules that can be acted upon.</a:t>
            </a:r>
          </a:p>
          <a:p>
            <a:pPr marL="688975" lvl="2" indent="-231775">
              <a:buFont typeface="Arial" pitchFamily="34" charset="0"/>
              <a:buChar char="•"/>
            </a:pPr>
            <a:r>
              <a:rPr lang="en-US" dirty="0"/>
              <a:t>“Interestingness”</a:t>
            </a:r>
          </a:p>
          <a:p>
            <a:pPr marL="1146175" lvl="3" indent="-231775">
              <a:buFont typeface="Arial" pitchFamily="34" charset="0"/>
              <a:buChar char="•"/>
            </a:pPr>
            <a:r>
              <a:rPr lang="en-US" sz="1600" dirty="0"/>
              <a:t>Various measures for how surprising or unexpected a rule is. </a:t>
            </a:r>
          </a:p>
          <a:p>
            <a:pPr marL="1146175" lvl="3" indent="-231775">
              <a:buFont typeface="Arial" pitchFamily="34" charset="0"/>
              <a:buChar char="•"/>
            </a:pPr>
            <a:r>
              <a:rPr lang="en-US" sz="1600" dirty="0"/>
              <a:t>E.g. Rule is interesting if it contradicts what is currently known (e.g., it contradicts a rule that was previously discovered).</a:t>
            </a:r>
          </a:p>
        </p:txBody>
      </p:sp>
    </p:spTree>
    <p:extLst>
      <p:ext uri="{BB962C8B-B14F-4D97-AF65-F5344CB8AC3E}">
        <p14:creationId xmlns:p14="http://schemas.microsoft.com/office/powerpoint/2010/main" val="208892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Generating Association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30371"/>
            <a:ext cx="7848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Standard approach: </a:t>
            </a:r>
            <a:r>
              <a:rPr lang="en-US" sz="2000" i="1" dirty="0" err="1">
                <a:solidFill>
                  <a:srgbClr val="FFC000"/>
                </a:solidFill>
              </a:rPr>
              <a:t>Apriori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dirty="0"/>
              <a:t>algorithm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Developed by Agrawal et al (1994)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Problem was defined as: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Generate all association rules that have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1600" dirty="0"/>
              <a:t>support greater than the user-specified support threshold </a:t>
            </a:r>
            <a:r>
              <a:rPr lang="en-US" sz="1600" i="1" dirty="0" err="1">
                <a:solidFill>
                  <a:srgbClr val="FFC000"/>
                </a:solidFill>
              </a:rPr>
              <a:t>min_sup</a:t>
            </a:r>
            <a:r>
              <a:rPr lang="en-US" sz="1600" dirty="0"/>
              <a:t>  (minimum support) , and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1600" dirty="0"/>
              <a:t>confidence greater than the user-specified confidence threshold </a:t>
            </a:r>
            <a:r>
              <a:rPr lang="en-US" sz="1600" i="1" dirty="0" err="1">
                <a:solidFill>
                  <a:srgbClr val="FFC000"/>
                </a:solidFill>
              </a:rPr>
              <a:t>min_conf</a:t>
            </a:r>
            <a:r>
              <a:rPr lang="en-US" sz="1600" dirty="0"/>
              <a:t> (minimum confidence)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The algorithm performs a (relatively) efficient search over the data to find all such </a:t>
            </a:r>
            <a:r>
              <a:rPr lang="en-US" sz="2000"/>
              <a:t>rules. </a:t>
            </a:r>
            <a:endParaRPr lang="en-US" sz="2000" dirty="0"/>
          </a:p>
          <a:p>
            <a:pPr marL="688975" lvl="1" indent="-231775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4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Association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11517"/>
            <a:ext cx="7848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Problem is decomposed into two sub-problems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all sets of items (</a:t>
            </a:r>
            <a:r>
              <a:rPr lang="en-US" sz="2000" i="1" dirty="0" err="1">
                <a:solidFill>
                  <a:srgbClr val="FFC000"/>
                </a:solidFill>
              </a:rPr>
              <a:t>itemsets</a:t>
            </a:r>
            <a:r>
              <a:rPr lang="en-US" sz="2000" dirty="0"/>
              <a:t>) with support above </a:t>
            </a:r>
            <a:r>
              <a:rPr lang="en-US" sz="2000" i="1" dirty="0" err="1">
                <a:solidFill>
                  <a:srgbClr val="FFC000"/>
                </a:solidFill>
              </a:rPr>
              <a:t>min_sup</a:t>
            </a:r>
            <a:r>
              <a:rPr lang="en-US" sz="2000" dirty="0"/>
              <a:t>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err="1"/>
              <a:t>Itemsets</a:t>
            </a:r>
            <a:r>
              <a:rPr lang="en-US" dirty="0"/>
              <a:t> with support ≥ </a:t>
            </a:r>
            <a:r>
              <a:rPr lang="en-US" i="1" dirty="0" err="1">
                <a:solidFill>
                  <a:srgbClr val="FFC000"/>
                </a:solidFill>
              </a:rPr>
              <a:t>min_sup</a:t>
            </a:r>
            <a:r>
              <a:rPr lang="en-US" dirty="0"/>
              <a:t> are called frequent </a:t>
            </a:r>
            <a:r>
              <a:rPr lang="en-US" dirty="0" err="1"/>
              <a:t>itemsets</a:t>
            </a:r>
            <a:r>
              <a:rPr lang="en-US" dirty="0"/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From each frequent </a:t>
            </a:r>
            <a:r>
              <a:rPr lang="en-US" sz="2000" dirty="0" err="1"/>
              <a:t>itemset</a:t>
            </a:r>
            <a:r>
              <a:rPr lang="en-US" sz="2000" dirty="0"/>
              <a:t>, generate rules that use items from that frequent </a:t>
            </a:r>
            <a:r>
              <a:rPr lang="en-US" sz="2000" dirty="0" err="1"/>
              <a:t>itemset</a:t>
            </a:r>
            <a:r>
              <a:rPr lang="en-US" sz="2000" dirty="0"/>
              <a:t>.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Given a frequent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i="1" dirty="0">
                <a:solidFill>
                  <a:srgbClr val="FFC000"/>
                </a:solidFill>
              </a:rPr>
              <a:t>Y</a:t>
            </a:r>
            <a:r>
              <a:rPr lang="en-US" dirty="0"/>
              <a:t>, and </a:t>
            </a:r>
            <a:r>
              <a:rPr lang="en-US" i="1" dirty="0">
                <a:solidFill>
                  <a:srgbClr val="FFC000"/>
                </a:solidFill>
              </a:rPr>
              <a:t>X</a:t>
            </a:r>
            <a:r>
              <a:rPr lang="en-US" dirty="0"/>
              <a:t>, a subset of </a:t>
            </a:r>
            <a:r>
              <a:rPr lang="en-US" i="1" dirty="0">
                <a:solidFill>
                  <a:srgbClr val="FFC000"/>
                </a:solidFill>
              </a:rPr>
              <a:t>Y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Take the support of </a:t>
            </a:r>
            <a:r>
              <a:rPr lang="en-US" i="1" dirty="0">
                <a:solidFill>
                  <a:srgbClr val="FFC000"/>
                </a:solidFill>
              </a:rPr>
              <a:t>Y</a:t>
            </a:r>
            <a:r>
              <a:rPr lang="en-US" dirty="0"/>
              <a:t> and divide it by the support of </a:t>
            </a:r>
            <a:r>
              <a:rPr lang="en-US" i="1" dirty="0">
                <a:solidFill>
                  <a:srgbClr val="FFC000"/>
                </a:solidFill>
              </a:rPr>
              <a:t>X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dirty="0"/>
              <a:t>Estimates confidence </a:t>
            </a:r>
            <a:r>
              <a:rPr lang="en-US" i="1" dirty="0">
                <a:solidFill>
                  <a:srgbClr val="FFC000"/>
                </a:solidFill>
              </a:rPr>
              <a:t>c</a:t>
            </a:r>
            <a:r>
              <a:rPr lang="en-US" dirty="0"/>
              <a:t> of the rule </a:t>
            </a:r>
            <a:r>
              <a:rPr lang="en-US" i="1" dirty="0">
                <a:solidFill>
                  <a:srgbClr val="FFC000"/>
                </a:solidFill>
              </a:rPr>
              <a:t>X </a:t>
            </a:r>
            <a:r>
              <a:rPr lang="en-US" dirty="0">
                <a:solidFill>
                  <a:srgbClr val="FFC000"/>
                </a:solidFill>
                <a:sym typeface="Symbol"/>
              </a:rPr>
              <a:t></a:t>
            </a:r>
            <a:r>
              <a:rPr lang="en-US" i="1" dirty="0">
                <a:solidFill>
                  <a:srgbClr val="FFC000"/>
                </a:solidFill>
                <a:sym typeface="Symbol"/>
              </a:rPr>
              <a:t> (Y\X)</a:t>
            </a:r>
            <a:endParaRPr lang="en-US" i="1" dirty="0">
              <a:solidFill>
                <a:srgbClr val="FFC000"/>
              </a:solidFill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If </a:t>
            </a:r>
            <a:r>
              <a:rPr lang="en-US" i="1" dirty="0">
                <a:solidFill>
                  <a:srgbClr val="FFC000"/>
                </a:solidFill>
              </a:rPr>
              <a:t>c</a:t>
            </a:r>
            <a:r>
              <a:rPr lang="en-US" dirty="0"/>
              <a:t> ≥ </a:t>
            </a:r>
            <a:r>
              <a:rPr lang="en-US" i="1" dirty="0" err="1">
                <a:solidFill>
                  <a:srgbClr val="FFC000"/>
                </a:solidFill>
              </a:rPr>
              <a:t>min_conf</a:t>
            </a:r>
            <a:r>
              <a:rPr lang="en-US" dirty="0"/>
              <a:t>, then </a:t>
            </a:r>
            <a:r>
              <a:rPr lang="en-US" i="1" dirty="0">
                <a:solidFill>
                  <a:srgbClr val="FFC000"/>
                </a:solidFill>
              </a:rPr>
              <a:t>X </a:t>
            </a:r>
            <a:r>
              <a:rPr lang="en-US" dirty="0">
                <a:solidFill>
                  <a:srgbClr val="FFC000"/>
                </a:solidFill>
                <a:sym typeface="Symbol"/>
              </a:rPr>
              <a:t></a:t>
            </a:r>
            <a:r>
              <a:rPr lang="en-US" i="1" dirty="0">
                <a:solidFill>
                  <a:srgbClr val="FFC000"/>
                </a:solidFill>
                <a:sym typeface="Symbol"/>
              </a:rPr>
              <a:t> (Y\X) </a:t>
            </a:r>
            <a:r>
              <a:rPr lang="en-US" dirty="0"/>
              <a:t>is a valid association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28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1: Finding Frequent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7848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Subsets of frequent </a:t>
            </a:r>
            <a:r>
              <a:rPr lang="en-US" sz="2000" dirty="0" err="1"/>
              <a:t>itemsets</a:t>
            </a:r>
            <a:r>
              <a:rPr lang="en-US" sz="2000" dirty="0"/>
              <a:t> must also be frequent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If a frequent </a:t>
            </a:r>
            <a:r>
              <a:rPr lang="en-US" dirty="0" err="1"/>
              <a:t>itemset</a:t>
            </a:r>
            <a:r>
              <a:rPr lang="en-US" dirty="0"/>
              <a:t> has size </a:t>
            </a:r>
            <a:r>
              <a:rPr lang="en-US" i="1" dirty="0">
                <a:solidFill>
                  <a:srgbClr val="FFC000"/>
                </a:solidFill>
              </a:rPr>
              <a:t>n,</a:t>
            </a:r>
            <a:r>
              <a:rPr lang="en-US" dirty="0"/>
              <a:t> all subsets of size </a:t>
            </a:r>
            <a:r>
              <a:rPr lang="en-US" i="1" dirty="0">
                <a:solidFill>
                  <a:srgbClr val="FFC000"/>
                </a:solidFill>
              </a:rPr>
              <a:t>(n-1)</a:t>
            </a:r>
            <a:r>
              <a:rPr lang="en-US" dirty="0"/>
              <a:t> are also frequent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If </a:t>
            </a:r>
            <a:r>
              <a:rPr lang="en-US" i="1" dirty="0">
                <a:solidFill>
                  <a:srgbClr val="FFC000"/>
                </a:solidFill>
              </a:rPr>
              <a:t>{diaper, beer}</a:t>
            </a:r>
            <a:r>
              <a:rPr lang="en-US" dirty="0"/>
              <a:t> is frequent, then </a:t>
            </a:r>
            <a:r>
              <a:rPr lang="en-US" i="1" dirty="0">
                <a:solidFill>
                  <a:srgbClr val="FFC000"/>
                </a:solidFill>
              </a:rPr>
              <a:t>{diaper}</a:t>
            </a:r>
            <a:r>
              <a:rPr lang="en-US" dirty="0"/>
              <a:t> and </a:t>
            </a:r>
            <a:r>
              <a:rPr lang="en-US" i="1" dirty="0">
                <a:solidFill>
                  <a:srgbClr val="FFC000"/>
                </a:solidFill>
              </a:rPr>
              <a:t>{beer}</a:t>
            </a:r>
            <a:r>
              <a:rPr lang="en-US" dirty="0"/>
              <a:t> are also frequent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Therefore, if an </a:t>
            </a:r>
            <a:r>
              <a:rPr lang="en-US" sz="2000" dirty="0" err="1"/>
              <a:t>itemset</a:t>
            </a:r>
            <a:r>
              <a:rPr lang="en-US" sz="2000" dirty="0"/>
              <a:t> is </a:t>
            </a:r>
            <a:r>
              <a:rPr lang="en-US" sz="2000" i="1" dirty="0">
                <a:solidFill>
                  <a:srgbClr val="FFC000"/>
                </a:solidFill>
              </a:rPr>
              <a:t>not</a:t>
            </a:r>
            <a:r>
              <a:rPr lang="en-US" sz="2000" dirty="0"/>
              <a:t> frequent then no </a:t>
            </a:r>
            <a:r>
              <a:rPr lang="en-US" sz="2000" dirty="0" err="1"/>
              <a:t>itemset</a:t>
            </a:r>
            <a:r>
              <a:rPr lang="en-US" sz="2000" dirty="0"/>
              <a:t> that includes it can be frequent.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if </a:t>
            </a:r>
            <a:r>
              <a:rPr lang="en-US" i="1" dirty="0">
                <a:solidFill>
                  <a:srgbClr val="FFC000"/>
                </a:solidFill>
              </a:rPr>
              <a:t>{wine}</a:t>
            </a:r>
            <a:r>
              <a:rPr lang="en-US" dirty="0"/>
              <a:t> is not frequent then </a:t>
            </a:r>
            <a:r>
              <a:rPr lang="en-US" i="1" dirty="0">
                <a:solidFill>
                  <a:srgbClr val="FFC000"/>
                </a:solidFill>
              </a:rPr>
              <a:t>{wine, beer}</a:t>
            </a:r>
            <a:r>
              <a:rPr lang="en-US" dirty="0"/>
              <a:t> cannot be frequent. 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We start by finding all </a:t>
            </a:r>
            <a:r>
              <a:rPr lang="en-US" sz="2000" dirty="0" err="1"/>
              <a:t>itemsets</a:t>
            </a:r>
            <a:r>
              <a:rPr lang="en-US" sz="2000" dirty="0"/>
              <a:t> of size 1 that are frequent.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We then try to “expand” these by counting the frequency of all </a:t>
            </a:r>
            <a:r>
              <a:rPr lang="en-US" sz="2000" dirty="0" err="1"/>
              <a:t>itemsets</a:t>
            </a:r>
            <a:r>
              <a:rPr lang="en-US" sz="2000" dirty="0"/>
              <a:t> of size 2 that include frequent </a:t>
            </a:r>
            <a:r>
              <a:rPr lang="en-US" sz="2000" dirty="0" err="1"/>
              <a:t>itemsets</a:t>
            </a:r>
            <a:r>
              <a:rPr lang="en-US" sz="2000" dirty="0"/>
              <a:t> of size 1. 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Next, we take </a:t>
            </a:r>
            <a:r>
              <a:rPr lang="en-US" sz="2000" dirty="0" err="1"/>
              <a:t>itemsets</a:t>
            </a:r>
            <a:r>
              <a:rPr lang="en-US" sz="2000" dirty="0"/>
              <a:t> of size 2 that are frequent, and try to expand them, and continue expanding this way until we cannot expand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4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2: Finding Association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76805"/>
            <a:ext cx="7848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Suppose </a:t>
            </a:r>
            <a:r>
              <a:rPr lang="en-US" sz="2000" i="1" dirty="0">
                <a:solidFill>
                  <a:srgbClr val="FFC000"/>
                </a:solidFill>
              </a:rPr>
              <a:t>{Milk, Bread, Butter}</a:t>
            </a:r>
            <a:r>
              <a:rPr lang="en-US" sz="2000" dirty="0"/>
              <a:t> is a frequent </a:t>
            </a:r>
            <a:r>
              <a:rPr lang="en-US" sz="2000" dirty="0" err="1"/>
              <a:t>itemset</a:t>
            </a:r>
            <a:r>
              <a:rPr lang="en-US" sz="2000" dirty="0"/>
              <a:t>. 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For each such frequent </a:t>
            </a:r>
            <a:r>
              <a:rPr lang="en-US" sz="2000" dirty="0" err="1"/>
              <a:t>itemset</a:t>
            </a:r>
            <a:r>
              <a:rPr lang="en-US" sz="2000" dirty="0"/>
              <a:t>, find all possible rules of the form </a:t>
            </a:r>
            <a:r>
              <a:rPr lang="en-US" sz="2000" i="1" dirty="0">
                <a:solidFill>
                  <a:srgbClr val="FFC000"/>
                </a:solidFill>
              </a:rPr>
              <a:t>Antecedent </a:t>
            </a:r>
            <a:r>
              <a:rPr lang="en-US" sz="2000" dirty="0">
                <a:solidFill>
                  <a:srgbClr val="FFC000"/>
                </a:solidFill>
                <a:sym typeface="Symbol"/>
              </a:rPr>
              <a:t></a:t>
            </a:r>
            <a:r>
              <a:rPr lang="en-US" sz="2000" i="1" dirty="0">
                <a:solidFill>
                  <a:srgbClr val="FFC000"/>
                </a:solidFill>
                <a:sym typeface="Symbol"/>
              </a:rPr>
              <a:t> </a:t>
            </a:r>
            <a:r>
              <a:rPr lang="en-US" sz="2000" i="1" dirty="0">
                <a:solidFill>
                  <a:srgbClr val="FFC000"/>
                </a:solidFill>
              </a:rPr>
              <a:t>Consequent</a:t>
            </a:r>
            <a:r>
              <a:rPr lang="en-US" sz="2000" dirty="0"/>
              <a:t> using items contained in the </a:t>
            </a:r>
            <a:r>
              <a:rPr lang="en-US" sz="2000" dirty="0" err="1"/>
              <a:t>itemset</a:t>
            </a:r>
            <a:r>
              <a:rPr lang="en-US" sz="2000" dirty="0"/>
              <a:t>.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Does </a:t>
            </a:r>
            <a:r>
              <a:rPr lang="en-US" sz="2000" i="1" dirty="0">
                <a:solidFill>
                  <a:srgbClr val="FFC000"/>
                </a:solidFill>
              </a:rPr>
              <a:t>{Milk} </a:t>
            </a:r>
            <a:r>
              <a:rPr lang="en-US" sz="2000" dirty="0">
                <a:solidFill>
                  <a:srgbClr val="FFC000"/>
                </a:solidFill>
                <a:sym typeface="Symbol"/>
              </a:rPr>
              <a:t></a:t>
            </a:r>
            <a:r>
              <a:rPr lang="en-US" sz="2000" i="1" dirty="0">
                <a:solidFill>
                  <a:srgbClr val="FFC000"/>
                </a:solidFill>
              </a:rPr>
              <a:t> {Bread, Butter}</a:t>
            </a:r>
            <a:r>
              <a:rPr lang="en-US" sz="2000" dirty="0"/>
              <a:t> have the minimum confidence? 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Similarly, </a:t>
            </a:r>
            <a:r>
              <a:rPr lang="en-US" sz="2000" i="1" dirty="0">
                <a:solidFill>
                  <a:srgbClr val="FFC000"/>
                </a:solidFill>
              </a:rPr>
              <a:t>{Bread} </a:t>
            </a:r>
            <a:r>
              <a:rPr lang="en-US" sz="2000" dirty="0">
                <a:solidFill>
                  <a:srgbClr val="FFC000"/>
                </a:solidFill>
                <a:sym typeface="Symbol"/>
              </a:rPr>
              <a:t></a:t>
            </a:r>
            <a:r>
              <a:rPr lang="en-US" sz="2000" i="1" dirty="0">
                <a:solidFill>
                  <a:srgbClr val="FFC000"/>
                </a:solidFill>
              </a:rPr>
              <a:t> {Milk, Butter}, {Butter}</a:t>
            </a:r>
            <a:r>
              <a:rPr lang="en-US" sz="2000" i="1" dirty="0">
                <a:solidFill>
                  <a:srgbClr val="FFC000"/>
                </a:solidFill>
                <a:sym typeface="Symbol"/>
              </a:rPr>
              <a:t> </a:t>
            </a:r>
            <a:r>
              <a:rPr lang="en-US" sz="2000" dirty="0">
                <a:solidFill>
                  <a:srgbClr val="FFC000"/>
                </a:solidFill>
                <a:sym typeface="Symbol"/>
              </a:rPr>
              <a:t> </a:t>
            </a:r>
            <a:r>
              <a:rPr lang="en-US" sz="2000" i="1" dirty="0">
                <a:solidFill>
                  <a:srgbClr val="FFC000"/>
                </a:solidFill>
              </a:rPr>
              <a:t>{Milk, Bread}, {Bread, Butter} </a:t>
            </a:r>
            <a:r>
              <a:rPr lang="en-US" sz="2000" dirty="0">
                <a:solidFill>
                  <a:srgbClr val="FFC000"/>
                </a:solidFill>
                <a:sym typeface="Symbol"/>
              </a:rPr>
              <a:t></a:t>
            </a:r>
            <a:r>
              <a:rPr lang="en-US" sz="2000" i="1" dirty="0">
                <a:solidFill>
                  <a:srgbClr val="FFC000"/>
                </a:solidFill>
              </a:rPr>
              <a:t> {Milk}, {Milk, Butter} </a:t>
            </a:r>
            <a:r>
              <a:rPr lang="en-US" sz="2000" dirty="0">
                <a:solidFill>
                  <a:srgbClr val="FFC000"/>
                </a:solidFill>
                <a:sym typeface="Symbol"/>
              </a:rPr>
              <a:t></a:t>
            </a:r>
            <a:r>
              <a:rPr lang="en-US" sz="2000" i="1" dirty="0">
                <a:solidFill>
                  <a:srgbClr val="FFC000"/>
                </a:solidFill>
              </a:rPr>
              <a:t> {Bread}, {Milk, Bread} </a:t>
            </a:r>
            <a:r>
              <a:rPr lang="en-US" sz="2000" dirty="0">
                <a:solidFill>
                  <a:srgbClr val="FFC000"/>
                </a:solidFill>
                <a:sym typeface="Symbol"/>
              </a:rPr>
              <a:t></a:t>
            </a:r>
            <a:r>
              <a:rPr lang="en-US" sz="2000" i="1" dirty="0">
                <a:solidFill>
                  <a:srgbClr val="FFC000"/>
                </a:solidFill>
              </a:rPr>
              <a:t> {Butter}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The confidence of the rule </a:t>
            </a:r>
            <a:r>
              <a:rPr lang="en-US" sz="2000" i="1" dirty="0">
                <a:solidFill>
                  <a:srgbClr val="FFC000"/>
                </a:solidFill>
              </a:rPr>
              <a:t>{Milk} </a:t>
            </a:r>
            <a:r>
              <a:rPr lang="en-US" sz="2000" dirty="0">
                <a:solidFill>
                  <a:srgbClr val="FFC000"/>
                </a:solidFill>
                <a:sym typeface="Symbol"/>
              </a:rPr>
              <a:t> </a:t>
            </a:r>
            <a:r>
              <a:rPr lang="en-US" sz="2000" i="1" dirty="0">
                <a:solidFill>
                  <a:srgbClr val="FFC000"/>
                </a:solidFill>
              </a:rPr>
              <a:t>{Bread, Butter}</a:t>
            </a:r>
            <a:r>
              <a:rPr lang="en-US" sz="2000" dirty="0"/>
              <a:t> is calculated as 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48200" y="5525870"/>
            <a:ext cx="24705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1" u="sng" dirty="0">
                <a:solidFill>
                  <a:srgbClr val="FFC000"/>
                </a:solidFill>
                <a:latin typeface="+mj-lt"/>
                <a:cs typeface="Arial" charset="0"/>
              </a:rPr>
              <a:t>sup{Milk, Bread, Butter}</a:t>
            </a:r>
          </a:p>
          <a:p>
            <a:pPr marL="511175" indent="-511175"/>
            <a:r>
              <a:rPr lang="en-US" i="1" dirty="0">
                <a:solidFill>
                  <a:srgbClr val="FFC000"/>
                </a:solidFill>
                <a:latin typeface="+mj-lt"/>
                <a:cs typeface="Arial" charset="0"/>
              </a:rPr>
              <a:t>	sup {Milk}</a:t>
            </a:r>
          </a:p>
        </p:txBody>
      </p:sp>
    </p:spTree>
    <p:extLst>
      <p:ext uri="{BB962C8B-B14F-4D97-AF65-F5344CB8AC3E}">
        <p14:creationId xmlns:p14="http://schemas.microsoft.com/office/powerpoint/2010/main" val="1390121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78937"/>
              </p:ext>
            </p:extLst>
          </p:nvPr>
        </p:nvGraphicFramePr>
        <p:xfrm>
          <a:off x="838200" y="1529716"/>
          <a:ext cx="3181959" cy="1800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Document" r:id="rId3" imgW="3265894" imgH="1959718" progId="Word.Document.8">
                  <p:embed/>
                </p:oleObj>
              </mc:Choice>
              <mc:Fallback>
                <p:oleObj name="Document" r:id="rId3" imgW="3265894" imgH="19597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9716"/>
                        <a:ext cx="3181959" cy="18005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05253" y="1529716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Minimum support</a:t>
            </a:r>
            <a:r>
              <a:rPr lang="en-US" sz="2000" dirty="0"/>
              <a:t>: 40%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Minimum confidence</a:t>
            </a:r>
            <a:r>
              <a:rPr lang="en-US" sz="2000" dirty="0"/>
              <a:t>: 80%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0734" y="3751083"/>
            <a:ext cx="8153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Phase 1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1-item </a:t>
            </a:r>
            <a:r>
              <a:rPr lang="en-US" dirty="0" err="1"/>
              <a:t>itemsets</a:t>
            </a:r>
            <a:endParaRPr lang="en-US" sz="2000" dirty="0"/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1600" i="1" dirty="0">
                <a:solidFill>
                  <a:srgbClr val="FFC000"/>
                </a:solidFill>
              </a:rPr>
              <a:t>{Beer} (support = 0.8)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1600" i="1" dirty="0">
                <a:solidFill>
                  <a:srgbClr val="FFC000"/>
                </a:solidFill>
              </a:rPr>
              <a:t>{Diapers} (support = 0.6)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1600" i="1" dirty="0">
                <a:solidFill>
                  <a:srgbClr val="FFC000"/>
                </a:solidFill>
              </a:rPr>
              <a:t>{Chocolates} (support = 0.4)</a:t>
            </a:r>
            <a:endParaRPr lang="en-US" sz="2000" i="1" dirty="0">
              <a:solidFill>
                <a:srgbClr val="FFC000"/>
              </a:solidFill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2-item </a:t>
            </a:r>
            <a:r>
              <a:rPr lang="en-US" dirty="0" err="1"/>
              <a:t>itemsets</a:t>
            </a:r>
            <a:r>
              <a:rPr lang="en-US" dirty="0"/>
              <a:t> 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1600" dirty="0"/>
              <a:t>Only need to check </a:t>
            </a:r>
            <a:r>
              <a:rPr lang="en-US" sz="1600" i="1" dirty="0">
                <a:solidFill>
                  <a:srgbClr val="FFC000"/>
                </a:solidFill>
              </a:rPr>
              <a:t>{Beer, Diaper}, {Beer, Chocolates} </a:t>
            </a:r>
            <a:r>
              <a:rPr lang="en-US" sz="1600" dirty="0"/>
              <a:t>and</a:t>
            </a:r>
            <a:r>
              <a:rPr lang="en-US" sz="1600" i="1" dirty="0">
                <a:solidFill>
                  <a:srgbClr val="FFC000"/>
                </a:solidFill>
              </a:rPr>
              <a:t> {Diapers, Chocolates}</a:t>
            </a:r>
            <a:endParaRPr lang="en-US" sz="1600" dirty="0"/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1600" i="1" dirty="0">
                <a:solidFill>
                  <a:srgbClr val="FFC000"/>
                </a:solidFill>
              </a:rPr>
              <a:t>{Beer, Diapers} (support = 0.6)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Done with Phase 1.</a:t>
            </a:r>
          </a:p>
        </p:txBody>
      </p:sp>
    </p:spTree>
    <p:extLst>
      <p:ext uri="{BB962C8B-B14F-4D97-AF65-F5344CB8AC3E}">
        <p14:creationId xmlns:p14="http://schemas.microsoft.com/office/powerpoint/2010/main" val="1298298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83108"/>
              </p:ext>
            </p:extLst>
          </p:nvPr>
        </p:nvGraphicFramePr>
        <p:xfrm>
          <a:off x="838200" y="1580695"/>
          <a:ext cx="3363826" cy="1903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Document" r:id="rId3" imgW="3265894" imgH="1959718" progId="Word.Document.8">
                  <p:embed/>
                </p:oleObj>
              </mc:Choice>
              <mc:Fallback>
                <p:oleObj name="Document" r:id="rId3" imgW="3265894" imgH="19597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80695"/>
                        <a:ext cx="3363826" cy="1903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0" y="1690688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Minimum support</a:t>
            </a:r>
            <a:r>
              <a:rPr lang="en-US" sz="2000" dirty="0"/>
              <a:t>: 40%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Minimum confidence</a:t>
            </a:r>
            <a:r>
              <a:rPr lang="en-US" sz="2000" dirty="0"/>
              <a:t>: 80%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9300" y="3724137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Frequent </a:t>
            </a:r>
            <a:r>
              <a:rPr lang="en-US" sz="2000" dirty="0" err="1"/>
              <a:t>Itemsets</a:t>
            </a:r>
            <a:r>
              <a:rPr lang="en-US" sz="2000" dirty="0"/>
              <a:t> were 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i="1" dirty="0">
                <a:solidFill>
                  <a:srgbClr val="FFC000"/>
                </a:solidFill>
              </a:rPr>
              <a:t>{Beer} (sup = 0.8), {Diapers} (sup = 0.6), {Chocolates} (sup = 0.4) </a:t>
            </a:r>
            <a:r>
              <a:rPr lang="en-US" dirty="0"/>
              <a:t>and </a:t>
            </a:r>
            <a:r>
              <a:rPr lang="en-US" i="1" dirty="0">
                <a:solidFill>
                  <a:srgbClr val="FFC000"/>
                </a:solidFill>
              </a:rPr>
              <a:t>{Beer, Diapers} (support = 0.6)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Phase 2:</a:t>
            </a:r>
          </a:p>
          <a:p>
            <a:pPr marL="688975" lvl="2" indent="-231775">
              <a:buFont typeface="Arial" pitchFamily="34" charset="0"/>
              <a:buChar char="•"/>
            </a:pPr>
            <a:r>
              <a:rPr lang="en-US" dirty="0"/>
              <a:t>For each frequent </a:t>
            </a:r>
            <a:r>
              <a:rPr lang="en-US" dirty="0" err="1"/>
              <a:t>itemset</a:t>
            </a:r>
            <a:r>
              <a:rPr lang="en-US" dirty="0"/>
              <a:t> of size ≥ 2 (containing at least 2 items), find all rules that satisfy minimum confidence.</a:t>
            </a:r>
          </a:p>
          <a:p>
            <a:pPr marL="688975" lvl="2" indent="-231775">
              <a:buFont typeface="Arial" pitchFamily="34" charset="0"/>
              <a:buChar char="•"/>
            </a:pPr>
            <a:r>
              <a:rPr lang="en-US" i="1" strike="sngStrike" dirty="0">
                <a:solidFill>
                  <a:srgbClr val="FFC000"/>
                </a:solidFill>
              </a:rPr>
              <a:t>{Beer} </a:t>
            </a:r>
            <a:r>
              <a:rPr lang="en-US" i="1" strike="sngStrike" dirty="0">
                <a:solidFill>
                  <a:srgbClr val="FFC000"/>
                </a:solidFill>
                <a:sym typeface="Symbol"/>
              </a:rPr>
              <a:t></a:t>
            </a:r>
            <a:r>
              <a:rPr lang="en-US" i="1" strike="sngStrike" dirty="0">
                <a:solidFill>
                  <a:srgbClr val="FFC000"/>
                </a:solidFill>
              </a:rPr>
              <a:t> {Diaper}</a:t>
            </a:r>
            <a:r>
              <a:rPr lang="en-US" strike="sngStrike" dirty="0"/>
              <a:t> has confidence = 3/4, or 75% (which is </a:t>
            </a:r>
            <a:r>
              <a:rPr lang="en-US" strike="sngStrike" dirty="0">
                <a:solidFill>
                  <a:srgbClr val="FFC000"/>
                </a:solidFill>
              </a:rPr>
              <a:t>&lt; 80%</a:t>
            </a:r>
            <a:r>
              <a:rPr lang="en-US" strike="sngStrike" dirty="0"/>
              <a:t>)</a:t>
            </a:r>
          </a:p>
          <a:p>
            <a:pPr marL="688975" lvl="2" indent="-231775">
              <a:buFont typeface="Arial" pitchFamily="34" charset="0"/>
              <a:buChar char="•"/>
            </a:pPr>
            <a:r>
              <a:rPr lang="en-US" i="1" dirty="0">
                <a:solidFill>
                  <a:srgbClr val="FFC000"/>
                </a:solidFill>
              </a:rPr>
              <a:t>{Diaper} </a:t>
            </a:r>
            <a:r>
              <a:rPr lang="en-US" i="1" dirty="0">
                <a:solidFill>
                  <a:srgbClr val="FFC000"/>
                </a:solidFill>
                <a:sym typeface="Symbol"/>
              </a:rPr>
              <a:t></a:t>
            </a:r>
            <a:r>
              <a:rPr lang="en-US" i="1" dirty="0">
                <a:solidFill>
                  <a:srgbClr val="FFC000"/>
                </a:solidFill>
              </a:rPr>
              <a:t> {Beer}</a:t>
            </a:r>
            <a:r>
              <a:rPr lang="en-US" dirty="0"/>
              <a:t>, has confidence = 3/3, or 100%(which is </a:t>
            </a:r>
            <a:r>
              <a:rPr lang="en-US" dirty="0">
                <a:solidFill>
                  <a:srgbClr val="FFC000"/>
                </a:solidFill>
              </a:rPr>
              <a:t>&gt; 80%</a:t>
            </a:r>
            <a:r>
              <a:rPr lang="en-US" dirty="0"/>
              <a:t>)</a:t>
            </a: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2279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Thoughts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34067"/>
            <a:ext cx="98742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dirty="0"/>
              <a:t>Physical Stores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Product placement in stores could help or hurt depending on customer tendencies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Should we place associated items together? 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b="1" i="1" dirty="0"/>
              <a:t>Need to conduct chainwide A/B test to determine to determine optimal store layout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dirty="0"/>
              <a:t>Websites</a:t>
            </a:r>
            <a:endParaRPr lang="en-US" sz="2000" dirty="0"/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Recommend product based on items in shopping cart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dirty="0"/>
              <a:t>Physical stores 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Train staff to know commonly purchased items and provide recommendations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Have cash register prompt employee to ask about additional purchases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dirty="0"/>
              <a:t>Call Centers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Recommendations are widely used in call centers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51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Charles Book Club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107" y="1690688"/>
            <a:ext cx="455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of 4,000 records</a:t>
            </a:r>
          </a:p>
          <a:p>
            <a:r>
              <a:rPr lang="en-US" dirty="0"/>
              <a:t>	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176319-21C8-824A-88C8-452AF50A7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16960"/>
              </p:ext>
            </p:extLst>
          </p:nvPr>
        </p:nvGraphicFramePr>
        <p:xfrm>
          <a:off x="1543879" y="3016251"/>
          <a:ext cx="8825947" cy="2449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8556">
                  <a:extLst>
                    <a:ext uri="{9D8B030D-6E8A-4147-A177-3AD203B41FA5}">
                      <a16:colId xmlns:a16="http://schemas.microsoft.com/office/drawing/2014/main" val="3436682773"/>
                    </a:ext>
                  </a:extLst>
                </a:gridCol>
                <a:gridCol w="6957391">
                  <a:extLst>
                    <a:ext uri="{9D8B030D-6E8A-4147-A177-3AD203B41FA5}">
                      <a16:colId xmlns:a16="http://schemas.microsoft.com/office/drawing/2014/main" val="1735972812"/>
                    </a:ext>
                  </a:extLst>
                </a:gridCol>
              </a:tblGrid>
              <a:tr h="77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Variable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extLst>
                  <a:ext uri="{0D108BD9-81ED-4DB2-BD59-A6C34878D82A}">
                    <a16:rowId xmlns:a16="http://schemas.microsoft.com/office/drawing/2014/main" val="2109791604"/>
                  </a:ext>
                </a:extLst>
              </a:tr>
              <a:tr h="173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Seq#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Sequence number in the sample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extLst>
                  <a:ext uri="{0D108BD9-81ED-4DB2-BD59-A6C34878D82A}">
                    <a16:rowId xmlns:a16="http://schemas.microsoft.com/office/drawing/2014/main" val="1239710479"/>
                  </a:ext>
                </a:extLst>
              </a:tr>
              <a:tr h="116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ID#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ID# in the full dataset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extLst>
                  <a:ext uri="{0D108BD9-81ED-4DB2-BD59-A6C34878D82A}">
                    <a16:rowId xmlns:a16="http://schemas.microsoft.com/office/drawing/2014/main" val="2945580609"/>
                  </a:ext>
                </a:extLst>
              </a:tr>
              <a:tr h="116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0=male, 1=female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extLst>
                  <a:ext uri="{0D108BD9-81ED-4DB2-BD59-A6C34878D82A}">
                    <a16:rowId xmlns:a16="http://schemas.microsoft.com/office/drawing/2014/main" val="4087868282"/>
                  </a:ext>
                </a:extLst>
              </a:tr>
              <a:tr h="230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Monetary - total money spent on books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extLst>
                  <a:ext uri="{0D108BD9-81ED-4DB2-BD59-A6C34878D82A}">
                    <a16:rowId xmlns:a16="http://schemas.microsoft.com/office/drawing/2014/main" val="3653847742"/>
                  </a:ext>
                </a:extLst>
              </a:tr>
              <a:tr h="138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Recency - Months since last purchase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extLst>
                  <a:ext uri="{0D108BD9-81ED-4DB2-BD59-A6C34878D82A}">
                    <a16:rowId xmlns:a16="http://schemas.microsoft.com/office/drawing/2014/main" val="3629633584"/>
                  </a:ext>
                </a:extLst>
              </a:tr>
              <a:tr h="230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Frequency - Total number of purchases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extLst>
                  <a:ext uri="{0D108BD9-81ED-4DB2-BD59-A6C34878D82A}">
                    <a16:rowId xmlns:a16="http://schemas.microsoft.com/office/drawing/2014/main" val="1677018451"/>
                  </a:ext>
                </a:extLst>
              </a:tr>
              <a:tr h="173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FirstPurch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Months since first purchase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extLst>
                  <a:ext uri="{0D108BD9-81ED-4DB2-BD59-A6C34878D82A}">
                    <a16:rowId xmlns:a16="http://schemas.microsoft.com/office/drawing/2014/main" val="3563705574"/>
                  </a:ext>
                </a:extLst>
              </a:tr>
              <a:tr h="116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Col H - 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book categories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extLst>
                  <a:ext uri="{0D108BD9-81ED-4DB2-BD59-A6C34878D82A}">
                    <a16:rowId xmlns:a16="http://schemas.microsoft.com/office/drawing/2014/main" val="149887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Related Purchase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Number of related books purchased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extLst>
                  <a:ext uri="{0D108BD9-81ED-4DB2-BD59-A6C34878D82A}">
                    <a16:rowId xmlns:a16="http://schemas.microsoft.com/office/drawing/2014/main" val="68845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Mcode, Rcode, Fcode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Recoding of M, R and F - see case description in DMBA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b"/>
                </a:tc>
                <a:extLst>
                  <a:ext uri="{0D108BD9-81ED-4DB2-BD59-A6C34878D82A}">
                    <a16:rowId xmlns:a16="http://schemas.microsoft.com/office/drawing/2014/main" val="24205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8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04BB-0F5F-F04D-BDE8-AB3E46E5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Methods for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6BA0-5210-E849-99C8-E21CD2168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  <a:p>
            <a:pPr lvl="1"/>
            <a:r>
              <a:rPr lang="en-US" sz="1800" dirty="0"/>
              <a:t>Useful for frequently bought items</a:t>
            </a:r>
          </a:p>
          <a:p>
            <a:pPr lvl="1"/>
            <a:r>
              <a:rPr lang="en-US" sz="1800" dirty="0"/>
              <a:t>Market basket or shopping cart analysis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sz="1800" dirty="0"/>
              <a:t>Useful for infrequently bought items and frequently bought items</a:t>
            </a:r>
          </a:p>
          <a:p>
            <a:pPr lvl="1"/>
            <a:r>
              <a:rPr lang="en-US" sz="1800" dirty="0"/>
              <a:t>Identify items or users that are most similar to each other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254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49ED-8DF2-7D43-B51D-B963FA25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 Example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2136C-B40D-C846-9FA4-3EE64C7C4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the following packages</a:t>
            </a:r>
          </a:p>
          <a:p>
            <a:pPr lvl="1"/>
            <a:r>
              <a:rPr lang="en-US" dirty="0" err="1"/>
              <a:t>arules</a:t>
            </a:r>
            <a:endParaRPr lang="en-US" dirty="0"/>
          </a:p>
          <a:p>
            <a:pPr lvl="1"/>
            <a:r>
              <a:rPr lang="en-US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1632920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Charles Book Club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56767"/>
            <a:ext cx="10730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dirty="0"/>
              <a:t>Data must be in Binary Matrix Format for R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1600" dirty="0"/>
              <a:t>Each row represents a customer transaction and each column represents a binary yes/no whether or not a book was purchased in the product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B2F64-6F77-8E4D-A4C8-6F1DE837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44" y="2802014"/>
            <a:ext cx="8213111" cy="313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E78D3-A5DB-E044-BFB4-98F5E68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2884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199" y="1915212"/>
            <a:ext cx="103608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800" dirty="0"/>
              <a:t>Given a transactional database (set of transactions), find rules that predict the occurrence of an item based on the occurrences of other items in the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Association Rules?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199" y="1706732"/>
            <a:ext cx="930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Identify relationships between and among items in a transaction dataset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1200" dirty="0"/>
              <a:t>Also called market basket analysis or affinity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367997"/>
              </p:ext>
            </p:extLst>
          </p:nvPr>
        </p:nvGraphicFramePr>
        <p:xfrm>
          <a:off x="838199" y="2662743"/>
          <a:ext cx="5364637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Document" r:id="rId3" imgW="3429856" imgH="2257005" progId="Word.Document.8">
                  <p:embed/>
                </p:oleObj>
              </mc:Choice>
              <mc:Fallback>
                <p:oleObj name="Document" r:id="rId3" imgW="3429856" imgH="2257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2662743"/>
                        <a:ext cx="5364637" cy="2860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781800" y="2651125"/>
            <a:ext cx="3810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/>
              <a:t>Examples of Association Rules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781800" y="3048000"/>
            <a:ext cx="3276600" cy="175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{Diaper} </a:t>
            </a:r>
            <a:r>
              <a:rPr lang="en-US" dirty="0">
                <a:sym typeface="Symbol" pitchFamily="18" charset="2"/>
              </a:rPr>
              <a:t> {Beer}</a:t>
            </a:r>
          </a:p>
          <a:p>
            <a:pPr eaLnBrk="0" hangingPunct="0">
              <a:spcBef>
                <a:spcPct val="50000"/>
              </a:spcBef>
            </a:pP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{Milk, Bread}  {</a:t>
            </a:r>
            <a:r>
              <a:rPr lang="en-US" dirty="0" err="1">
                <a:sym typeface="Symbol" pitchFamily="18" charset="2"/>
              </a:rPr>
              <a:t>Eggs,Coke</a:t>
            </a:r>
            <a:r>
              <a:rPr lang="en-US" dirty="0">
                <a:sym typeface="Symbol" pitchFamily="18" charset="2"/>
              </a:rPr>
              <a:t>}</a:t>
            </a:r>
          </a:p>
          <a:p>
            <a:pPr eaLnBrk="0" hangingPunct="0">
              <a:spcBef>
                <a:spcPct val="50000"/>
              </a:spcBef>
            </a:pP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{Beer, Bread}  {Milk}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890893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Implication means </a:t>
            </a:r>
            <a:r>
              <a:rPr lang="en-US" sz="2000" i="1" dirty="0"/>
              <a:t>co-occurrence</a:t>
            </a:r>
            <a:r>
              <a:rPr lang="en-US" sz="2000" dirty="0"/>
              <a:t>, </a:t>
            </a:r>
            <a:r>
              <a:rPr lang="en-US" sz="2000" i="1" dirty="0"/>
              <a:t>not causality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473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199" y="1839799"/>
            <a:ext cx="92767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800" dirty="0"/>
              <a:t>eCommerce recommendations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Based on what you have in your shopping cart, you might also like….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/>
              <a:t>In-Store Product Placement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Together of far apart are both possible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Needs to support strategy of store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Typically requires an A/B store layout test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/>
              <a:t>Streaming Music and Video Services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dirty="0"/>
              <a:t>Netflix, Spotify,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6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Format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776749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If</a:t>
            </a:r>
            <a:r>
              <a:rPr lang="en-US" sz="2000" dirty="0"/>
              <a:t> {set of items} </a:t>
            </a:r>
            <a:r>
              <a:rPr lang="en-US" sz="2000" dirty="0">
                <a:sym typeface="Symbol"/>
              </a:rPr>
              <a:t>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FFC000"/>
                </a:solidFill>
              </a:rPr>
              <a:t>then</a:t>
            </a:r>
            <a:r>
              <a:rPr lang="en-US" sz="2000" dirty="0"/>
              <a:t> {set of items}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i="1" dirty="0">
                <a:solidFill>
                  <a:srgbClr val="FFC000"/>
                </a:solidFill>
              </a:rPr>
              <a:t>If</a:t>
            </a:r>
            <a:r>
              <a:rPr lang="en-US" dirty="0"/>
              <a:t> {diapers} </a:t>
            </a:r>
            <a:r>
              <a:rPr lang="en-US" dirty="0">
                <a:sym typeface="Symbol"/>
              </a:rPr>
              <a:t></a:t>
            </a:r>
            <a:r>
              <a:rPr lang="en-US" dirty="0"/>
              <a:t> </a:t>
            </a:r>
            <a:r>
              <a:rPr lang="en-US" i="1" dirty="0">
                <a:solidFill>
                  <a:srgbClr val="FFC000"/>
                </a:solidFill>
              </a:rPr>
              <a:t>then</a:t>
            </a:r>
            <a:r>
              <a:rPr lang="en-US" dirty="0"/>
              <a:t> {beer}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{diapers} </a:t>
            </a:r>
            <a:r>
              <a:rPr lang="en-US" sz="2000" dirty="0">
                <a:sym typeface="Symbol"/>
              </a:rPr>
              <a:t>: </a:t>
            </a:r>
            <a:r>
              <a:rPr lang="en-US" sz="2000" i="1" dirty="0">
                <a:solidFill>
                  <a:srgbClr val="FFC000"/>
                </a:solidFill>
                <a:sym typeface="Symbol"/>
              </a:rPr>
              <a:t>Antecedent</a:t>
            </a:r>
            <a:r>
              <a:rPr lang="en-US" sz="2000" dirty="0">
                <a:sym typeface="Symbol"/>
              </a:rPr>
              <a:t> or </a:t>
            </a:r>
            <a:r>
              <a:rPr lang="en-US" sz="2000" i="1" dirty="0">
                <a:solidFill>
                  <a:srgbClr val="FFC000"/>
                </a:solidFill>
                <a:sym typeface="Symbol"/>
              </a:rPr>
              <a:t>Body</a:t>
            </a:r>
            <a:r>
              <a:rPr lang="en-US" sz="2000" dirty="0">
                <a:sym typeface="Symbol"/>
              </a:rPr>
              <a:t> of the rule</a:t>
            </a: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{beer} </a:t>
            </a:r>
            <a:r>
              <a:rPr lang="en-US" sz="2000" dirty="0">
                <a:sym typeface="Symbol"/>
              </a:rPr>
              <a:t>: </a:t>
            </a:r>
            <a:r>
              <a:rPr lang="en-US" sz="2000" i="1" dirty="0">
                <a:solidFill>
                  <a:srgbClr val="FFC000"/>
                </a:solidFill>
                <a:sym typeface="Symbol"/>
              </a:rPr>
              <a:t>Consequent</a:t>
            </a:r>
            <a:r>
              <a:rPr lang="en-US" sz="2000" dirty="0">
                <a:sym typeface="Symbol"/>
              </a:rPr>
              <a:t> or </a:t>
            </a:r>
            <a:r>
              <a:rPr lang="en-US" sz="2000" i="1" dirty="0">
                <a:solidFill>
                  <a:srgbClr val="FFC000"/>
                </a:solidFill>
                <a:sym typeface="Symbol"/>
              </a:rPr>
              <a:t>Head</a:t>
            </a:r>
            <a:r>
              <a:rPr lang="en-US" sz="2000" dirty="0">
                <a:sym typeface="Symbol"/>
              </a:rPr>
              <a:t> of the rule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>
              <a:sym typeface="Symbol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>
                <a:sym typeface="Symbol"/>
              </a:rPr>
              <a:t>The antecedent of a rule implies its consequent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Association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5213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Which rules are valid?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i="1" dirty="0"/>
              <a:t>Relevance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i="1" dirty="0"/>
              <a:t>Strength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i="1" dirty="0"/>
              <a:t>Lift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An association rule is considered valid if it satisfies evaluation measures, quantifying the relevance, strength, and lift of the rule.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4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2072</Words>
  <Application>Microsoft Macintosh PowerPoint</Application>
  <PresentationFormat>Widescreen</PresentationFormat>
  <Paragraphs>286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Document</vt:lpstr>
      <vt:lpstr>Equation</vt:lpstr>
      <vt:lpstr>Worksheet</vt:lpstr>
      <vt:lpstr>BUAN/MIS 6356 BA with R</vt:lpstr>
      <vt:lpstr>Recommender Systems</vt:lpstr>
      <vt:lpstr>Primary Methods for Recommender Systems</vt:lpstr>
      <vt:lpstr>Association Rules</vt:lpstr>
      <vt:lpstr>Association Rules</vt:lpstr>
      <vt:lpstr>What are Association Rules?</vt:lpstr>
      <vt:lpstr>Why Do We Care?</vt:lpstr>
      <vt:lpstr>Rule Format</vt:lpstr>
      <vt:lpstr>Evaluating Association Rules</vt:lpstr>
      <vt:lpstr>Evaluating Association Rule Relevance</vt:lpstr>
      <vt:lpstr>Evaluating Association Rule Strength</vt:lpstr>
      <vt:lpstr>Example</vt:lpstr>
      <vt:lpstr>Valid Association Rules</vt:lpstr>
      <vt:lpstr>Example</vt:lpstr>
      <vt:lpstr>Caveat About Confidence</vt:lpstr>
      <vt:lpstr>Caveat About Confidence</vt:lpstr>
      <vt:lpstr>Evaluating Association Rule Lift</vt:lpstr>
      <vt:lpstr>Statistical (In)Dependence and Lift</vt:lpstr>
      <vt:lpstr>Evaluating Association Rule Strength</vt:lpstr>
      <vt:lpstr>Example</vt:lpstr>
      <vt:lpstr>Other Evaluation Criteria: Impact</vt:lpstr>
      <vt:lpstr>Generating Association Rules</vt:lpstr>
      <vt:lpstr>Generating Association Rules</vt:lpstr>
      <vt:lpstr>Phase 1: Finding Frequent Itemsets</vt:lpstr>
      <vt:lpstr>Phase 2: Finding Association Rules</vt:lpstr>
      <vt:lpstr>Mining Example</vt:lpstr>
      <vt:lpstr>Another Example</vt:lpstr>
      <vt:lpstr>Additional Thoughts</vt:lpstr>
      <vt:lpstr>Charles Book Club Example</vt:lpstr>
      <vt:lpstr>Association Rules Example in R</vt:lpstr>
      <vt:lpstr>Example – Charles Book Club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6324 BA with SAS</dc:title>
  <dc:subject/>
  <dc:creator/>
  <cp:keywords/>
  <dc:description/>
  <cp:lastModifiedBy>Thouin, Mark</cp:lastModifiedBy>
  <cp:revision>49</cp:revision>
  <dcterms:created xsi:type="dcterms:W3CDTF">2017-09-05T17:04:35Z</dcterms:created>
  <dcterms:modified xsi:type="dcterms:W3CDTF">2022-01-31T19:42:03Z</dcterms:modified>
  <cp:category/>
</cp:coreProperties>
</file>