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7" r:id="rId4"/>
    <p:sldId id="310" r:id="rId5"/>
    <p:sldId id="289" r:id="rId6"/>
    <p:sldId id="290" r:id="rId7"/>
    <p:sldId id="344" r:id="rId8"/>
    <p:sldId id="322" r:id="rId9"/>
    <p:sldId id="323" r:id="rId10"/>
    <p:sldId id="339" r:id="rId11"/>
    <p:sldId id="340" r:id="rId12"/>
    <p:sldId id="343" r:id="rId13"/>
    <p:sldId id="341" r:id="rId14"/>
    <p:sldId id="320" r:id="rId15"/>
    <p:sldId id="321" r:id="rId16"/>
    <p:sldId id="342" r:id="rId17"/>
    <p:sldId id="300" r:id="rId18"/>
    <p:sldId id="311" r:id="rId19"/>
    <p:sldId id="298" r:id="rId20"/>
    <p:sldId id="312" r:id="rId21"/>
    <p:sldId id="314" r:id="rId22"/>
    <p:sldId id="313" r:id="rId23"/>
    <p:sldId id="292" r:id="rId24"/>
    <p:sldId id="293" r:id="rId25"/>
    <p:sldId id="315" r:id="rId26"/>
    <p:sldId id="296" r:id="rId27"/>
    <p:sldId id="297" r:id="rId28"/>
    <p:sldId id="316" r:id="rId29"/>
    <p:sldId id="318" r:id="rId30"/>
    <p:sldId id="3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05"/>
    <p:restoredTop sz="94425"/>
  </p:normalViewPr>
  <p:slideViewPr>
    <p:cSldViewPr snapToGrid="0" snapToObjects="1">
      <p:cViewPr varScale="1">
        <p:scale>
          <a:sx n="175" d="100"/>
          <a:sy n="175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6C4CE-17A8-614D-9CE9-6101864F8FC0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E39A5-0F32-604C-9314-8B0E0F1C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E39A5-0F32-604C-9314-8B0E0F1C84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3353-8089-8546-9A57-D3A2D11B4ECC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F798-E195-6743-BE9C-82DDF27A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scistatistics.com/tests/pearson/" TargetMode="External"/><Relationship Id="rId2" Type="http://schemas.openxmlformats.org/officeDocument/2006/relationships/hyperlink" Target="https://en.wikipedia.org/wiki/Corre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BUAN 6356 BA with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 Nearest Neighbors and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72748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81150" y="263842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25296" y="2286001"/>
            <a:ext cx="2060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Paris Texan</a:t>
            </a:r>
          </a:p>
          <a:p>
            <a:r>
              <a:rPr lang="en-US" dirty="0"/>
              <a:t>Age: 22</a:t>
            </a:r>
          </a:p>
          <a:p>
            <a:r>
              <a:rPr lang="en-US" dirty="0"/>
              <a:t>Income: $1,000,000</a:t>
            </a:r>
          </a:p>
          <a:p>
            <a:r>
              <a:rPr lang="en-US" dirty="0"/>
              <a:t># of credit cards: 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2666" y="2286001"/>
            <a:ext cx="204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Mr. Burns</a:t>
            </a:r>
          </a:p>
          <a:p>
            <a:r>
              <a:rPr lang="en-US" dirty="0"/>
              <a:t>Age: 97</a:t>
            </a:r>
          </a:p>
          <a:p>
            <a:r>
              <a:rPr lang="en-US" dirty="0"/>
              <a:t>Income: $1,000,000</a:t>
            </a:r>
          </a:p>
          <a:p>
            <a:r>
              <a:rPr lang="en-US" dirty="0"/>
              <a:t># of credit cards: 0</a:t>
            </a:r>
          </a:p>
        </p:txBody>
      </p:sp>
      <p:pic>
        <p:nvPicPr>
          <p:cNvPr id="75780" name="Picture 4" descr="http://upload.wikimedia.org/wikipedia/en/5/56/Mr_Bur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1" y="1676400"/>
            <a:ext cx="1800225" cy="2857500"/>
          </a:xfrm>
          <a:prstGeom prst="rect">
            <a:avLst/>
          </a:prstGeom>
          <a:noFill/>
        </p:spPr>
      </p:pic>
      <p:pic>
        <p:nvPicPr>
          <p:cNvPr id="97282" name="Picture 2" descr="Paris Hilton on the Simps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81200"/>
            <a:ext cx="1066800" cy="16002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83047" y="3918514"/>
                <a:ext cx="6518459" cy="1436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𝑃𝑎𝑟𝑖𝑠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𝐵𝑢𝑟𝑛𝑠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𝑃𝑎𝑟𝑖𝑠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𝑏𝑢𝑟𝑛𝑠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47" y="3918514"/>
                <a:ext cx="6518459" cy="1436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56153" y="5446929"/>
                <a:ext cx="10267950" cy="464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𝑃𝑎𝑟𝑖𝑠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𝐵𝑢𝑟𝑛𝑠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22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−97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1,000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,000 −1,000,000)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 −0)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53" y="5446929"/>
                <a:ext cx="10267950" cy="4642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3047" y="6248271"/>
                <a:ext cx="64723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𝑃𝑎𝑟𝑖𝑠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𝐵𝑢𝑟𝑛𝑠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75.67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47" y="6248271"/>
                <a:ext cx="64723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9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60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23663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Two common methods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Normalization: 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Scaling to [0, 1]: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2678100"/>
                <a:ext cx="2199385" cy="73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lang="mr-I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num>
                        <m:den>
                          <m:r>
                            <a:rPr lang="mr-IN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ℴ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678100"/>
                <a:ext cx="2199385" cy="737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8800" y="4156550"/>
                <a:ext cx="3198953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lang="mr-I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156550"/>
                <a:ext cx="3198953" cy="8107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CF4D-8E28-2B44-914A-CD25C2D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 in Excel</a:t>
            </a:r>
          </a:p>
        </p:txBody>
      </p:sp>
    </p:spTree>
    <p:extLst>
      <p:ext uri="{BB962C8B-B14F-4D97-AF65-F5344CB8AC3E}">
        <p14:creationId xmlns:p14="http://schemas.microsoft.com/office/powerpoint/2010/main" val="131599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69075"/>
            <a:ext cx="2743200" cy="365125"/>
          </a:xfrm>
        </p:spPr>
        <p:txBody>
          <a:bodyPr/>
          <a:lstStyle/>
          <a:p>
            <a:fld id="{0E3E9450-F66D-4D02-A143-C00F323385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7433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Euclidian distance is a special case of </a:t>
            </a:r>
            <a:r>
              <a:rPr lang="en-US" sz="2000" dirty="0" err="1"/>
              <a:t>Minkowski</a:t>
            </a:r>
            <a:r>
              <a:rPr lang="en-US" sz="2000" dirty="0"/>
              <a:t> 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07740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When q = 2, we have </a:t>
            </a:r>
            <a:r>
              <a:rPr lang="en-US" sz="2000" i="1" dirty="0"/>
              <a:t>Euclidian distance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When q = 1, d(x, y) is called </a:t>
            </a:r>
            <a:r>
              <a:rPr lang="en-US" sz="2000" i="1" dirty="0"/>
              <a:t>Manhattan distance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43600" y="5089525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43600" y="6461125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43600" y="5089525"/>
            <a:ext cx="1066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77000" y="5546725"/>
            <a:ext cx="1828800" cy="152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05801" y="5546725"/>
            <a:ext cx="19607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Euclidean distance</a:t>
            </a:r>
          </a:p>
        </p:txBody>
      </p:sp>
      <p:cxnSp>
        <p:nvCxnSpPr>
          <p:cNvPr id="24" name="Curved Connector 23"/>
          <p:cNvCxnSpPr>
            <a:stCxn id="30" idx="3"/>
          </p:cNvCxnSpPr>
          <p:nvPr/>
        </p:nvCxnSpPr>
        <p:spPr>
          <a:xfrm>
            <a:off x="5128260" y="5946091"/>
            <a:ext cx="815341" cy="13403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5128259" y="5946091"/>
            <a:ext cx="1348740" cy="515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3601" y="5622926"/>
            <a:ext cx="299465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Manhattan distance is the sum of Sum of these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490037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5000" y="6396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34200" y="63965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40430" y="2107495"/>
                <a:ext cx="419100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430" y="2107495"/>
                <a:ext cx="4191000" cy="1077603"/>
              </a:xfrm>
              <a:prstGeom prst="rect">
                <a:avLst/>
              </a:prstGeom>
              <a:blipFill rotWithShape="0">
                <a:blip r:embed="rId2"/>
                <a:stretch>
                  <a:fillRect b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76425" y="3291457"/>
                <a:ext cx="10267950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deg>
                        <m:e>
                          <m:sSup>
                            <m:sSup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3291457"/>
                <a:ext cx="10267950" cy="563680"/>
              </a:xfrm>
              <a:prstGeom prst="rect">
                <a:avLst/>
              </a:prstGeom>
              <a:blipFill rotWithShape="0"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49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C8B7-7D67-9242-8B5D-4237316F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Measures of Distance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4EE8B-5F5D-7546-9AF8-289325DE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 – Most Common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4962BF-DA97-3747-A271-2BCF251B0DD9}"/>
                  </a:ext>
                </a:extLst>
              </p:cNvPr>
              <p:cNvSpPr txBox="1"/>
              <p:nvPr/>
            </p:nvSpPr>
            <p:spPr>
              <a:xfrm>
                <a:off x="3535792" y="3282860"/>
                <a:ext cx="4191000" cy="1436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4962BF-DA97-3747-A271-2BCF251B0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92" y="3282860"/>
                <a:ext cx="4191000" cy="1436868"/>
              </a:xfrm>
              <a:prstGeom prst="rect">
                <a:avLst/>
              </a:prstGeom>
              <a:blipFill>
                <a:blip r:embed="rId2"/>
                <a:stretch>
                  <a:fillRect t="-66957" b="-1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C8B7-7D67-9242-8B5D-4237316F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Measures of Similarity – </a:t>
            </a:r>
            <a:r>
              <a:rPr lang="en-US" altLang="en-US" dirty="0">
                <a:hlinkClick r:id="rId2"/>
              </a:rPr>
              <a:t>Pearson Correlation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4EE8B-5F5D-7546-9AF8-289325DE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  <a:p>
            <a:pPr lvl="1"/>
            <a:r>
              <a:rPr lang="en-US" sz="1800" dirty="0"/>
              <a:t>Used to “measure the strength of an association between variables”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6CEE7-1FE1-F549-BE21-09ED92F24BC6}"/>
              </a:ext>
            </a:extLst>
          </p:cNvPr>
          <p:cNvSpPr txBox="1"/>
          <p:nvPr/>
        </p:nvSpPr>
        <p:spPr>
          <a:xfrm>
            <a:off x="253629" y="6285349"/>
            <a:ext cx="709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https://www.socscistatistics.com/tests/pearson/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6DED58-30F9-0940-9AA9-337771543171}"/>
                  </a:ext>
                </a:extLst>
              </p:cNvPr>
              <p:cNvSpPr txBox="1"/>
              <p:nvPr/>
            </p:nvSpPr>
            <p:spPr>
              <a:xfrm>
                <a:off x="2783247" y="3305821"/>
                <a:ext cx="5784527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6DED58-30F9-0940-9AA9-337771543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47" y="3305821"/>
                <a:ext cx="5784527" cy="879343"/>
              </a:xfrm>
              <a:prstGeom prst="rect">
                <a:avLst/>
              </a:prstGeom>
              <a:blipFill>
                <a:blip r:embed="rId4"/>
                <a:stretch>
                  <a:fillRect t="-71831" b="-10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90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77F7-5CA0-E44C-AC34-84B303D9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Movie Similarity Using Distances and Correlations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37FCA-FC10-BF46-AB94-55CF7764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805159"/>
            <a:ext cx="49530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A2707-7F00-D947-8661-190DF46B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16" y="4316663"/>
            <a:ext cx="5003800" cy="157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4C63B-468F-C34B-AB54-27427B9D6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04" y="4352047"/>
            <a:ext cx="4696460" cy="1504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E78B4-F82C-1942-8F20-0DA88B9DCC0E}"/>
              </a:ext>
            </a:extLst>
          </p:cNvPr>
          <p:cNvSpPr txBox="1"/>
          <p:nvPr/>
        </p:nvSpPr>
        <p:spPr>
          <a:xfrm>
            <a:off x="2543337" y="3844887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830C3-D89F-104B-A5C1-03325198B3DD}"/>
              </a:ext>
            </a:extLst>
          </p:cNvPr>
          <p:cNvSpPr txBox="1"/>
          <p:nvPr/>
        </p:nvSpPr>
        <p:spPr>
          <a:xfrm>
            <a:off x="8504557" y="3844887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45270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Collaborative Filtering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Item-based – for a new user considering an item, find k other items that are most similar</a:t>
            </a:r>
          </a:p>
          <a:p>
            <a:pPr lvl="1"/>
            <a:r>
              <a:rPr lang="en-US" altLang="en-US" sz="1800" dirty="0">
                <a:latin typeface="Franklin Gothic Book" charset="0"/>
                <a:ea typeface="ＭＳ Ｐゴシック" charset="-128"/>
              </a:rPr>
              <a:t>Ability to calculate item-item correlations in advance greatly speeds up the algorithm</a:t>
            </a:r>
          </a:p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User-based – for a new user, find other k user(s) who share his/her preferences, recommend the item with the highest rated average that new user does </a:t>
            </a:r>
            <a:r>
              <a:rPr lang="en-US" altLang="en-US" u="sng" dirty="0">
                <a:latin typeface="Franklin Gothic Book" charset="0"/>
                <a:ea typeface="ＭＳ Ｐゴシック" charset="-128"/>
              </a:rPr>
              <a:t>not</a:t>
            </a:r>
            <a:r>
              <a:rPr lang="en-US" altLang="en-US" dirty="0">
                <a:latin typeface="Franklin Gothic Book" charset="0"/>
                <a:ea typeface="ＭＳ Ｐゴシック" charset="-128"/>
              </a:rPr>
              <a:t> have.</a:t>
            </a:r>
          </a:p>
          <a:p>
            <a:pPr lvl="1"/>
            <a:r>
              <a:rPr lang="en-US" altLang="en-US" sz="1800" dirty="0">
                <a:latin typeface="Franklin Gothic Book" charset="0"/>
                <a:ea typeface="ＭＳ Ｐゴシック" charset="-128"/>
              </a:rPr>
              <a:t>User-user correlations cannot be calculated until new user appears on the scene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411382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0ABC9-25F9-5943-82F9-2FA2BBE4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Based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44319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charset="-128"/>
              </a:rPr>
              <a:t>Item Based Approach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Given an item, identify k-nearest items</a:t>
            </a:r>
          </a:p>
          <a:p>
            <a:pPr lvl="1"/>
            <a:r>
              <a:rPr lang="en-US" altLang="en-US" sz="1800" dirty="0">
                <a:latin typeface="Franklin Gothic Book" charset="0"/>
                <a:ea typeface="ＭＳ Ｐゴシック" charset="-128"/>
              </a:rPr>
              <a:t>Proximity or distance can be used as a measure of similarity</a:t>
            </a:r>
          </a:p>
          <a:p>
            <a:pPr lvl="1"/>
            <a:r>
              <a:rPr lang="en-US" altLang="en-US" sz="1800" dirty="0">
                <a:latin typeface="Franklin Gothic Book" charset="0"/>
                <a:ea typeface="ＭＳ Ｐゴシック" charset="-128"/>
              </a:rPr>
              <a:t>Correlation may also be used and it tends to work better than distance for this situation</a:t>
            </a:r>
          </a:p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Calculate correlation for all item pairs to identify k-nearest items</a:t>
            </a:r>
          </a:p>
          <a:p>
            <a:pPr lvl="1"/>
            <a:r>
              <a:rPr lang="en-US" altLang="en-US" sz="1800" dirty="0">
                <a:latin typeface="Franklin Gothic Book" charset="0"/>
                <a:ea typeface="ＭＳ Ｐゴシック" charset="-128"/>
              </a:rPr>
              <a:t>Correlation can measure ratings or purchases</a:t>
            </a:r>
          </a:p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That “best” item(s) is/are the recommendations for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74304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  <a:p>
            <a:pPr lvl="1"/>
            <a:r>
              <a:rPr lang="en-US" sz="1600" dirty="0"/>
              <a:t>Homework due prior to the start of class on February 18th</a:t>
            </a:r>
          </a:p>
          <a:p>
            <a:r>
              <a:rPr lang="en-US" dirty="0"/>
              <a:t>Data Camp</a:t>
            </a:r>
          </a:p>
          <a:p>
            <a:pPr lvl="1"/>
            <a:r>
              <a:rPr lang="en-US" sz="1800" dirty="0"/>
              <a:t>Interactive R tutorials</a:t>
            </a:r>
          </a:p>
          <a:p>
            <a:r>
              <a:rPr lang="en-US" dirty="0"/>
              <a:t>Collaborative Filtering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147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Measuring Proximity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78832"/>
            <a:ext cx="9968948" cy="3048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Use Pearson Correlation</a:t>
            </a:r>
          </a:p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For each item pair, </a:t>
            </a:r>
            <a:r>
              <a:rPr lang="en-US" altLang="en-US" i="1" dirty="0">
                <a:latin typeface="Franklin Gothic Book" charset="0"/>
                <a:ea typeface="ＭＳ Ｐゴシック" charset="-128"/>
              </a:rPr>
              <a:t>find the co-rated items</a:t>
            </a:r>
            <a:r>
              <a:rPr lang="en-US" altLang="en-US" dirty="0">
                <a:latin typeface="Franklin Gothic Book" charset="0"/>
                <a:ea typeface="ＭＳ Ｐゴシック" charset="-128"/>
              </a:rPr>
              <a:t>, calculate correlation between the vectors of their ratings for those items</a:t>
            </a:r>
          </a:p>
          <a:p>
            <a:pPr lvl="1"/>
            <a:r>
              <a:rPr lang="en-US" altLang="en-US" sz="1800" dirty="0">
                <a:latin typeface="Franklin Gothic Book" charset="0"/>
                <a:ea typeface="ＭＳ Ｐゴシック" charset="-128"/>
              </a:rPr>
              <a:t>Note that the average ratings for each item are across all ratings, not just the co-rated ones</a:t>
            </a:r>
          </a:p>
          <a:p>
            <a:endParaRPr lang="en-US" altLang="en-US" dirty="0">
              <a:latin typeface="Franklin Gothic Book" charset="0"/>
              <a:ea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252" y="6465988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1ACFC-A5F5-8548-B811-BDCF6D6C16AE}"/>
                  </a:ext>
                </a:extLst>
              </p:cNvPr>
              <p:cNvSpPr txBox="1"/>
              <p:nvPr/>
            </p:nvSpPr>
            <p:spPr>
              <a:xfrm>
                <a:off x="3203736" y="3847489"/>
                <a:ext cx="5784527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1ACFC-A5F5-8548-B811-BDCF6D6C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36" y="3847489"/>
                <a:ext cx="5784527" cy="879343"/>
              </a:xfrm>
              <a:prstGeom prst="rect">
                <a:avLst/>
              </a:prstGeom>
              <a:blipFill>
                <a:blip r:embed="rId2"/>
                <a:stretch>
                  <a:fillRect t="-72857" b="-10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60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B67E-CCAC-7A4B-95D5-0A53FDC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Netflix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53BC1-3BF0-434C-8B1A-FB9886D8E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4867"/>
            <a:ext cx="10520642" cy="28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8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0ABC9-25F9-5943-82F9-2FA2BBE4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76178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User-based Collaborative Filtering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31504"/>
            <a:ext cx="9995452" cy="2514600"/>
          </a:xfrm>
        </p:spPr>
        <p:txBody>
          <a:bodyPr/>
          <a:lstStyle/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Start with a single user who will be the target of the recommendations</a:t>
            </a:r>
          </a:p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Find other users who are most similar, based on comparing </a:t>
            </a:r>
            <a:r>
              <a:rPr lang="en-US" altLang="en-US">
                <a:latin typeface="Franklin Gothic Book" charset="0"/>
                <a:ea typeface="ＭＳ Ｐゴシック" charset="-128"/>
              </a:rPr>
              <a:t>preference vectors </a:t>
            </a:r>
            <a:endParaRPr lang="en-US" altLang="en-US" dirty="0">
              <a:latin typeface="Franklin Gothic Book" charset="0"/>
              <a:ea typeface="ＭＳ Ｐゴシック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38164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Measuring Proximity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78832"/>
            <a:ext cx="9968948" cy="3048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Correlation proximity does better (Pearson)</a:t>
            </a:r>
          </a:p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For each user pair, find the co-rated items, calculate correlation between the vectors of their ratings for those items</a:t>
            </a:r>
          </a:p>
          <a:p>
            <a:pPr lvl="1"/>
            <a:r>
              <a:rPr lang="en-US" altLang="en-US" sz="2000" dirty="0">
                <a:latin typeface="Franklin Gothic Book" charset="0"/>
                <a:ea typeface="ＭＳ Ｐゴシック" charset="-128"/>
              </a:rPr>
              <a:t>Note that the average ratings for each user are across all products, not just the co-rated ones</a:t>
            </a:r>
          </a:p>
          <a:p>
            <a:endParaRPr lang="en-US" altLang="en-US" dirty="0">
              <a:latin typeface="Franklin Gothic Book" charset="0"/>
              <a:ea typeface="ＭＳ Ｐゴシック" charset="-128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77" y="4058994"/>
            <a:ext cx="456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252" y="6465988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56369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B67E-CCAC-7A4B-95D5-0A53FDC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Netflix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53BC1-3BF0-434C-8B1A-FB9886D8E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4867"/>
            <a:ext cx="10520642" cy="28977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38BAAB-ECBA-4447-905C-80EC2A760C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85471" y="5502275"/>
            <a:ext cx="7772400" cy="990600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 dirty="0">
                <a:latin typeface="Franklin Gothic Book" charset="0"/>
                <a:ea typeface="ＭＳ Ｐゴシック" charset="-128"/>
              </a:rPr>
              <a:t>Consider users 30878 and 823519</a:t>
            </a:r>
          </a:p>
        </p:txBody>
      </p:sp>
    </p:spTree>
    <p:extLst>
      <p:ext uri="{BB962C8B-B14F-4D97-AF65-F5344CB8AC3E}">
        <p14:creationId xmlns:p14="http://schemas.microsoft.com/office/powerpoint/2010/main" val="132293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715962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Correlation between users 30878 and 823519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447800"/>
            <a:ext cx="7772400" cy="609600"/>
          </a:xfrm>
        </p:spPr>
        <p:txBody>
          <a:bodyPr/>
          <a:lstStyle/>
          <a:p>
            <a:pPr>
              <a:buFont typeface="Wingdings 2" charset="2"/>
              <a:buNone/>
            </a:pPr>
            <a:r>
              <a:rPr lang="en-US" altLang="en-US">
                <a:latin typeface="Franklin Gothic Book" charset="0"/>
                <a:ea typeface="ＭＳ Ｐゴシック" charset="-128"/>
              </a:rPr>
              <a:t>First find average ratings for each user:</a:t>
            </a:r>
          </a:p>
          <a:p>
            <a:endParaRPr lang="en-US" altLang="en-US">
              <a:latin typeface="Franklin Gothic Book" charset="0"/>
              <a:ea typeface="ＭＳ Ｐゴシック" charset="-128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905001"/>
            <a:ext cx="4162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3048001"/>
            <a:ext cx="7467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  <a:cs typeface="Arial" charset="0"/>
              </a:rPr>
              <a:t>Find correlation using departure from avg. ratings for the co-rated movies (movies 1, 28 and 30):</a:t>
            </a:r>
          </a:p>
        </p:txBody>
      </p:sp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1"/>
            <a:ext cx="7715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6895" y="6259573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61877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92426" y="326443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ea typeface="ＭＳ Ｐゴシック" charset="-128"/>
              </a:rPr>
              <a:t>Cosine similarity is another possible measure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901148" y="1462881"/>
            <a:ext cx="7772400" cy="762000"/>
          </a:xfrm>
        </p:spPr>
        <p:txBody>
          <a:bodyPr>
            <a:normAutofit fontScale="92500"/>
          </a:bodyPr>
          <a:lstStyle/>
          <a:p>
            <a:pPr>
              <a:buFont typeface="Wingdings 2" charset="2"/>
              <a:buNone/>
            </a:pPr>
            <a:r>
              <a:rPr lang="en-US" altLang="en-US">
                <a:latin typeface="Franklin Gothic Book" charset="0"/>
                <a:ea typeface="ＭＳ Ｐゴシック" charset="-128"/>
              </a:rPr>
              <a:t>Use raw ratings instead of departures from averages:</a:t>
            </a:r>
          </a:p>
          <a:p>
            <a:pPr>
              <a:buFont typeface="Wingdings 2" charset="2"/>
              <a:buNone/>
            </a:pPr>
            <a:endParaRPr lang="en-US" altLang="en-US" dirty="0">
              <a:latin typeface="Franklin Gothic Book" charset="0"/>
              <a:ea typeface="ＭＳ Ｐゴシック" charset="-128"/>
            </a:endParaRPr>
          </a:p>
          <a:p>
            <a:pPr>
              <a:buFont typeface="Wingdings 2" charset="2"/>
              <a:buNone/>
            </a:pPr>
            <a:endParaRPr lang="en-US" altLang="en-US" dirty="0">
              <a:latin typeface="Franklin Gothic Book" charset="0"/>
              <a:ea typeface="ＭＳ Ｐゴシック" charset="-128"/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51" y="2359818"/>
            <a:ext cx="54006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1148" y="3966157"/>
            <a:ext cx="7620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+mj-lt"/>
                <a:cs typeface="Arial" charset="0"/>
              </a:rPr>
              <a:t>Ranges from 0 (no similarity) to 1 (perfect match)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426" y="6286078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22948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3693-9049-4248-80E6-FCE236AB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FD28-8729-844D-8926-F62B18BD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similarity for all possible user combinations</a:t>
            </a:r>
          </a:p>
          <a:p>
            <a:r>
              <a:rPr lang="en-US" dirty="0"/>
              <a:t>The highest k positively correlated users represents the most similar users</a:t>
            </a:r>
          </a:p>
          <a:p>
            <a:r>
              <a:rPr lang="en-US" dirty="0"/>
              <a:t>Recommend movies based on the movies with the highest average score of most similar k users that current user has not seen</a:t>
            </a:r>
          </a:p>
          <a:p>
            <a:pPr lvl="1"/>
            <a:r>
              <a:rPr lang="en-US" sz="1800" dirty="0"/>
              <a:t>Can also use a weighted average to score ratings of closer users higher</a:t>
            </a:r>
          </a:p>
        </p:txBody>
      </p:sp>
    </p:spTree>
    <p:extLst>
      <p:ext uri="{BB962C8B-B14F-4D97-AF65-F5344CB8AC3E}">
        <p14:creationId xmlns:p14="http://schemas.microsoft.com/office/powerpoint/2010/main" val="422394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7A57-41AB-864B-9A90-826B20B4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3F79-CB12-C74C-9791-7C6976B7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PearsonCorrelation.xlsx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4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04BB-0F5F-F04D-BDE8-AB3E46E5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Methods for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6BA0-5210-E849-99C8-E21CD216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  <a:p>
            <a:pPr lvl="1"/>
            <a:r>
              <a:rPr lang="en-US" sz="1800" dirty="0"/>
              <a:t>Useful for frequently bought items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sz="1800" dirty="0"/>
              <a:t> Useful for infrequently bought items and frequently bought items</a:t>
            </a:r>
          </a:p>
        </p:txBody>
      </p:sp>
    </p:spTree>
    <p:extLst>
      <p:ext uri="{BB962C8B-B14F-4D97-AF65-F5344CB8AC3E}">
        <p14:creationId xmlns:p14="http://schemas.microsoft.com/office/powerpoint/2010/main" val="150254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FF5D-7794-514B-AC4D-72D113F0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B9C0-8AE6-B645-B7C3-20143E49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Tiny Netflix</a:t>
            </a:r>
          </a:p>
        </p:txBody>
      </p:sp>
    </p:spTree>
    <p:extLst>
      <p:ext uri="{BB962C8B-B14F-4D97-AF65-F5344CB8AC3E}">
        <p14:creationId xmlns:p14="http://schemas.microsoft.com/office/powerpoint/2010/main" val="114366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0ABC9-25F9-5943-82F9-2FA2BBE4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75158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Collaborative Filtering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838200" y="1630028"/>
            <a:ext cx="7772400" cy="1189373"/>
          </a:xfrm>
        </p:spPr>
        <p:txBody>
          <a:bodyPr/>
          <a:lstStyle/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Item based methods</a:t>
            </a:r>
          </a:p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User based methods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62" y="2819401"/>
            <a:ext cx="5991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52" y="3466475"/>
            <a:ext cx="12192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18094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Item-user matrix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11469"/>
            <a:ext cx="10591800" cy="1447800"/>
          </a:xfrm>
        </p:spPr>
        <p:txBody>
          <a:bodyPr/>
          <a:lstStyle/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Cells are user preferences, </a:t>
            </a:r>
            <a:r>
              <a:rPr lang="en-US" altLang="en-US" dirty="0" err="1">
                <a:latin typeface="Franklin Gothic Book" charset="0"/>
                <a:ea typeface="ＭＳ Ｐゴシック" charset="-128"/>
              </a:rPr>
              <a:t>r</a:t>
            </a:r>
            <a:r>
              <a:rPr lang="en-US" altLang="en-US" baseline="-25000" dirty="0" err="1">
                <a:latin typeface="Franklin Gothic Book" charset="0"/>
                <a:ea typeface="ＭＳ Ｐゴシック" charset="-128"/>
              </a:rPr>
              <a:t>ij</a:t>
            </a:r>
            <a:r>
              <a:rPr lang="en-US" altLang="en-US" dirty="0">
                <a:latin typeface="Franklin Gothic Book" charset="0"/>
                <a:ea typeface="ＭＳ Ｐゴシック" charset="-128"/>
              </a:rPr>
              <a:t>, for items</a:t>
            </a:r>
          </a:p>
          <a:p>
            <a:r>
              <a:rPr lang="en-US" altLang="en-US" dirty="0">
                <a:latin typeface="Franklin Gothic Book" charset="0"/>
                <a:ea typeface="ＭＳ Ｐゴシック" charset="-128"/>
              </a:rPr>
              <a:t>Preferences can be ratings, or binary (buy, click, like)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856" y="2837032"/>
            <a:ext cx="4189413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09927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of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3280" y="1847056"/>
            <a:ext cx="1051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3200" dirty="0"/>
              <a:t>Distance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32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3200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54510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Measure -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3280" y="1847056"/>
                <a:ext cx="105105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>
                  <a:buFont typeface="Arial" pitchFamily="34" charset="0"/>
                  <a:buChar char="•"/>
                </a:pPr>
                <a:r>
                  <a:rPr lang="en-US" sz="2800" dirty="0"/>
                  <a:t>Similarity may be measured in terms of a distance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𝑑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688975" lvl="1" indent="-231775">
                  <a:buFont typeface="Arial" pitchFamily="34" charset="0"/>
                  <a:buChar char="•"/>
                </a:pPr>
                <a:r>
                  <a:rPr lang="en-US" sz="2000" dirty="0"/>
                  <a:t>Definitions of distance functions vary depending on the types of variables involved (</a:t>
                </a:r>
                <a:r>
                  <a:rPr lang="en-US" sz="2000" dirty="0" err="1"/>
                  <a:t>boolean</a:t>
                </a:r>
                <a:r>
                  <a:rPr lang="en-US" sz="2000" dirty="0"/>
                  <a:t>, categorical, ordinal, etc.)</a:t>
                </a:r>
              </a:p>
              <a:p>
                <a:pPr marL="688975" lvl="1" indent="-231775">
                  <a:buFont typeface="Arial" pitchFamily="34" charset="0"/>
                  <a:buChar char="•"/>
                </a:pPr>
                <a:r>
                  <a:rPr lang="en-US" sz="2000" dirty="0"/>
                  <a:t>Hard to define “similar enough” or “good enough” – subjective.</a:t>
                </a:r>
              </a:p>
              <a:p>
                <a:pPr marL="688975" lvl="1" indent="-231775">
                  <a:buFont typeface="Arial" pitchFamily="34" charset="0"/>
                  <a:buChar char="•"/>
                </a:pPr>
                <a:r>
                  <a:rPr lang="en-US" sz="2000" dirty="0"/>
                  <a:t>The most commonly used measure of distance is Euclidian distance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" y="1847056"/>
                <a:ext cx="10510520" cy="1754326"/>
              </a:xfrm>
              <a:prstGeom prst="rect">
                <a:avLst/>
              </a:prstGeom>
              <a:blipFill>
                <a:blip r:embed="rId2"/>
                <a:stretch>
                  <a:fillRect l="-965" t="-3597" r="-121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0" y="4191000"/>
                <a:ext cx="4191000" cy="1436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91000"/>
                <a:ext cx="4191000" cy="1436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62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Function for Multiple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450-F66D-4D02-A143-C00F323385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81150" y="263842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5778" name="Picture 2" descr="File:Homer Simpson 2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1905001"/>
            <a:ext cx="1133475" cy="185434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581401" y="2286001"/>
            <a:ext cx="1947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Homer</a:t>
            </a:r>
          </a:p>
          <a:p>
            <a:r>
              <a:rPr lang="en-US" dirty="0"/>
              <a:t>Age: 38</a:t>
            </a:r>
          </a:p>
          <a:p>
            <a:r>
              <a:rPr lang="en-US" dirty="0"/>
              <a:t>Income: $50,000</a:t>
            </a:r>
          </a:p>
          <a:p>
            <a:r>
              <a:rPr lang="en-US" dirty="0"/>
              <a:t># of credit cards: 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2666" y="2286001"/>
            <a:ext cx="204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Mr. Burns</a:t>
            </a:r>
          </a:p>
          <a:p>
            <a:r>
              <a:rPr lang="en-US" dirty="0"/>
              <a:t>Age: 97</a:t>
            </a:r>
          </a:p>
          <a:p>
            <a:r>
              <a:rPr lang="en-US" dirty="0"/>
              <a:t>Income: $1,000,000</a:t>
            </a:r>
          </a:p>
          <a:p>
            <a:r>
              <a:rPr lang="en-US" dirty="0"/>
              <a:t># of credit cards: 0</a:t>
            </a:r>
          </a:p>
        </p:txBody>
      </p:sp>
      <p:pic>
        <p:nvPicPr>
          <p:cNvPr id="75780" name="Picture 4" descr="http://upload.wikimedia.org/wikipedia/en/5/56/Mr_Bur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1" y="1676400"/>
            <a:ext cx="1800225" cy="28575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4082" y="3920786"/>
                <a:ext cx="6518459" cy="1436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𝐻𝑜𝑚𝑒𝑟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𝐵𝑢𝑟𝑛𝑠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h𝑜𝑚𝑒𝑟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𝑏𝑢𝑟𝑛𝑠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82" y="3920786"/>
                <a:ext cx="6518459" cy="1436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56153" y="5446929"/>
                <a:ext cx="10267950" cy="464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𝐻𝑜𝑚𝑒𝑟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𝐵𝑢𝑟𝑛𝑠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38−97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(50,000 −1,000,000)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 −0)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53" y="5446929"/>
                <a:ext cx="10267950" cy="4642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74082" y="6261718"/>
                <a:ext cx="64723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𝐻𝑜𝑚𝑒𝑟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𝐵𝑢𝑟𝑛𝑠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950,000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82" y="6261718"/>
                <a:ext cx="64723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9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93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976</Words>
  <Application>Microsoft Macintosh PowerPoint</Application>
  <PresentationFormat>Widescreen</PresentationFormat>
  <Paragraphs>146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Franklin Gothic Book</vt:lpstr>
      <vt:lpstr>Wingdings 2</vt:lpstr>
      <vt:lpstr>Office Theme</vt:lpstr>
      <vt:lpstr>BUAN 6356 BA with R</vt:lpstr>
      <vt:lpstr>Agenda</vt:lpstr>
      <vt:lpstr>Primary Methods for Recommender Systems</vt:lpstr>
      <vt:lpstr>Collaborative Filtering</vt:lpstr>
      <vt:lpstr>Collaborative Filtering</vt:lpstr>
      <vt:lpstr>Item-user matrix</vt:lpstr>
      <vt:lpstr>Measures of Similarity</vt:lpstr>
      <vt:lpstr>Similarity Measure - Distance</vt:lpstr>
      <vt:lpstr>Distance Function for Multiple Variables</vt:lpstr>
      <vt:lpstr>Distance Function</vt:lpstr>
      <vt:lpstr>Standardize the Data</vt:lpstr>
      <vt:lpstr>Distance Calculation in Excel</vt:lpstr>
      <vt:lpstr>Similarity Metric</vt:lpstr>
      <vt:lpstr>Measures of Distance</vt:lpstr>
      <vt:lpstr>Measures of Similarity – Pearson Correlation</vt:lpstr>
      <vt:lpstr>Movie Similarity Using Distances and Correlations</vt:lpstr>
      <vt:lpstr>Collaborative Filtering</vt:lpstr>
      <vt:lpstr>Item Based Collaborative Filtering</vt:lpstr>
      <vt:lpstr>Item Based Approach</vt:lpstr>
      <vt:lpstr>Measuring Proximity</vt:lpstr>
      <vt:lpstr>Tiny Netflix Dataset</vt:lpstr>
      <vt:lpstr>User Based Collaborative Filtering</vt:lpstr>
      <vt:lpstr>User-based Collaborative Filtering</vt:lpstr>
      <vt:lpstr>Measuring Proximity</vt:lpstr>
      <vt:lpstr>Tiny Netflix Dataset</vt:lpstr>
      <vt:lpstr>Correlation between users 30878 and 823519 </vt:lpstr>
      <vt:lpstr>Cosine similarity is another possible measure</vt:lpstr>
      <vt:lpstr>User Based Collaborative Filtering</vt:lpstr>
      <vt:lpstr>Example</vt:lpstr>
      <vt:lpstr>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6324 BA with SAS</dc:title>
  <dc:subject/>
  <dc:creator/>
  <cp:keywords/>
  <dc:description/>
  <cp:lastModifiedBy>Mark Thouin</cp:lastModifiedBy>
  <cp:revision>65</cp:revision>
  <dcterms:created xsi:type="dcterms:W3CDTF">2017-09-05T17:04:35Z</dcterms:created>
  <dcterms:modified xsi:type="dcterms:W3CDTF">2022-02-07T17:51:35Z</dcterms:modified>
  <cp:category/>
</cp:coreProperties>
</file>