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53" r:id="rId4"/>
    <p:sldId id="354" r:id="rId5"/>
    <p:sldId id="299" r:id="rId6"/>
    <p:sldId id="296" r:id="rId7"/>
    <p:sldId id="283" r:id="rId8"/>
    <p:sldId id="303" r:id="rId9"/>
    <p:sldId id="322" r:id="rId10"/>
    <p:sldId id="326" r:id="rId11"/>
    <p:sldId id="290" r:id="rId12"/>
    <p:sldId id="327" r:id="rId13"/>
    <p:sldId id="350" r:id="rId14"/>
    <p:sldId id="308" r:id="rId15"/>
    <p:sldId id="318" r:id="rId16"/>
    <p:sldId id="323" r:id="rId17"/>
    <p:sldId id="313" r:id="rId18"/>
    <p:sldId id="319" r:id="rId19"/>
    <p:sldId id="347" r:id="rId20"/>
    <p:sldId id="310" r:id="rId21"/>
    <p:sldId id="328" r:id="rId22"/>
    <p:sldId id="305" r:id="rId23"/>
    <p:sldId id="314" r:id="rId24"/>
    <p:sldId id="348" r:id="rId25"/>
    <p:sldId id="349" r:id="rId26"/>
    <p:sldId id="316" r:id="rId27"/>
    <p:sldId id="329" r:id="rId28"/>
    <p:sldId id="315" r:id="rId29"/>
    <p:sldId id="320" r:id="rId30"/>
    <p:sldId id="351" r:id="rId31"/>
    <p:sldId id="331" r:id="rId32"/>
    <p:sldId id="306" r:id="rId33"/>
    <p:sldId id="311" r:id="rId34"/>
    <p:sldId id="352" r:id="rId35"/>
    <p:sldId id="300" r:id="rId36"/>
    <p:sldId id="291" r:id="rId37"/>
    <p:sldId id="301" r:id="rId38"/>
    <p:sldId id="335" r:id="rId39"/>
    <p:sldId id="336" r:id="rId40"/>
    <p:sldId id="337" r:id="rId41"/>
    <p:sldId id="338" r:id="rId42"/>
    <p:sldId id="339" r:id="rId43"/>
    <p:sldId id="340" r:id="rId44"/>
    <p:sldId id="34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49"/>
    <p:restoredTop sz="94422"/>
  </p:normalViewPr>
  <p:slideViewPr>
    <p:cSldViewPr snapToGrid="0" snapToObjects="1">
      <p:cViewPr varScale="1">
        <p:scale>
          <a:sx n="112" d="100"/>
          <a:sy n="112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95F5-9156-2549-98F7-C9C90BA9095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A7177-A8C7-F64B-A9B3-60C72EA0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D8BFB3-C0DC-E84E-99A9-9FD40AD13C96}" type="slidenum">
              <a:rPr lang="en-US" altLang="en-US">
                <a:latin typeface="Calibri" charset="0"/>
              </a:rPr>
              <a:pPr eaLnBrk="1" hangingPunct="1"/>
              <a:t>19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2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E15C01-0A89-054D-A5B6-A91C1ED1C034}" type="slidenum">
              <a:rPr lang="en-US" altLang="en-US">
                <a:latin typeface="Arial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1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distribution examples: roll a six sided die 100</a:t>
            </a:r>
            <a:r>
              <a:rPr lang="en-US" baseline="0" dirty="0"/>
              <a:t>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A7177-A8C7-F64B-A9B3-60C72EA08C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1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A7177-A8C7-F64B-A9B3-60C72EA08C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211794-D9F2-6E4F-97E8-96AFBECCB6B1}" type="slidenum">
              <a:rPr lang="en-US" altLang="en-US">
                <a:latin typeface="Arial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9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D4F6D9-DA87-354E-A288-1D0218C39730}" type="slidenum">
              <a:rPr lang="en-US" altLang="en-US">
                <a:latin typeface="Arial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9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3AD3B1-C77D-5340-99FB-3485CE54A647}" type="slidenum">
              <a:rPr lang="en-US" altLang="en-US">
                <a:latin typeface="Arial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0751FF-B0ED-C549-9DC1-D9F0099088C7}" type="slidenum">
              <a:rPr lang="en-US" altLang="en-US">
                <a:latin typeface="Arial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AECAA6-8569-E149-BF36-3EAB53499F51}" type="slidenum">
              <a:rPr lang="en-US" altLang="en-US">
                <a:latin typeface="Arial" charset="0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0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CFF011-D83D-C348-BA9D-40362D2176A9}" type="slidenum">
              <a:rPr lang="en-US" altLang="en-US">
                <a:latin typeface="Arial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6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5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085C-089F-1D4E-9CD2-91015861A9E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63A2-AA20-8D43-9CE9-2F4DA24E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eda/section3/eda366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ialexamhelp123.com/wp-content/uploads/2014/06/Kurtosis-Chart.png" TargetMode="External"/><Relationship Id="rId2" Type="http://schemas.openxmlformats.org/officeDocument/2006/relationships/hyperlink" Target="http://jobsforworld.blogspot.com/2015/12/types-of-skewness-mean-median-mo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101274/how-to-interpret-a-qq-plo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rrelation_and_depende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6356 BA with R</a:t>
            </a:r>
          </a:p>
        </p:txBody>
      </p:sp>
    </p:spTree>
    <p:extLst>
      <p:ext uri="{BB962C8B-B14F-4D97-AF65-F5344CB8AC3E}">
        <p14:creationId xmlns:p14="http://schemas.microsoft.com/office/powerpoint/2010/main" val="7129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Housing Data Set Variable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931" y="6359843"/>
            <a:ext cx="26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Schmueli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al.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45269"/>
              </p:ext>
            </p:extLst>
          </p:nvPr>
        </p:nvGraphicFramePr>
        <p:xfrm>
          <a:off x="1681736" y="1425645"/>
          <a:ext cx="9456715" cy="485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8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CRIM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Crime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Percentage of residential land zoned</a:t>
                      </a:r>
                      <a:r>
                        <a:rPr lang="en-US" sz="1400" baseline="0" dirty="0"/>
                        <a:t> for lots over 25,000 ft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INDUS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Percentage of land occupied by nonretail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CHAS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Charles River dummy variable (=1 if tract bounds river; =0 otherwise)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NOX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Nitric oxide concentration (parts per 10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number of rooms per dwelling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94969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Percentage of owner-occupied units built prior to 1940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Weighted distances to five Boston employment centers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 of accessibility to radial highways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Full-value property tax rate per 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PTRATIO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Pupil/teacher ratio by 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LSTAT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lower</a:t>
                      </a:r>
                      <a:r>
                        <a:rPr lang="en-US" sz="1400" baseline="0" dirty="0"/>
                        <a:t> status of the population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MEDV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Median value of owner-occupied</a:t>
                      </a:r>
                      <a:r>
                        <a:rPr lang="en-US" sz="1400" baseline="0" dirty="0"/>
                        <a:t> homes in $1,000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972">
                <a:tc>
                  <a:txBody>
                    <a:bodyPr/>
                    <a:lstStyle/>
                    <a:p>
                      <a:r>
                        <a:rPr lang="en-US" sz="1400" dirty="0"/>
                        <a:t>CAT.MEDV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 median value of owner-occupied homes in tract above $30,000 (CAT.MEDV = 1) or not (CAT.MEDV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6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2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  <a:r>
              <a:rPr lang="mr-IN" dirty="0"/>
              <a:t>–</a:t>
            </a:r>
            <a:r>
              <a:rPr lang="en-US" dirty="0"/>
              <a:t>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variable of interest, provide the following</a:t>
            </a:r>
          </a:p>
          <a:p>
            <a:pPr lvl="1"/>
            <a:r>
              <a:rPr lang="en-US" sz="1800" dirty="0"/>
              <a:t>Mean and Median</a:t>
            </a:r>
          </a:p>
          <a:p>
            <a:pPr lvl="1"/>
            <a:r>
              <a:rPr lang="en-US" sz="1800" dirty="0"/>
              <a:t>Minimum, Maximum, Range, and IQR</a:t>
            </a:r>
          </a:p>
          <a:p>
            <a:pPr lvl="1"/>
            <a:r>
              <a:rPr lang="en-US" sz="1800" dirty="0"/>
              <a:t>Standard Deviation and Variance</a:t>
            </a:r>
          </a:p>
          <a:p>
            <a:pPr lvl="1"/>
            <a:r>
              <a:rPr lang="en-US" sz="1800" dirty="0"/>
              <a:t>Histogram</a:t>
            </a:r>
          </a:p>
          <a:p>
            <a:pPr lvl="1"/>
            <a:r>
              <a:rPr lang="en-US" sz="1800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25167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Housing Summary Statistics in Excel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70738"/>
            <a:ext cx="11096602" cy="328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2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765E-F2A2-6E4A-BA97-A4D4EA77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Housing Summary in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67D73-854C-4649-8EC2-E6B1F564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871"/>
            <a:ext cx="9146526" cy="34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7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plot of all data values for a given variable</a:t>
            </a:r>
          </a:p>
          <a:p>
            <a:r>
              <a:rPr lang="en-US" dirty="0"/>
              <a:t>x-axis has bins</a:t>
            </a:r>
          </a:p>
          <a:p>
            <a:r>
              <a:rPr lang="en-US" dirty="0"/>
              <a:t>y-axis displays the count of each bin</a:t>
            </a:r>
          </a:p>
          <a:p>
            <a:r>
              <a:rPr lang="en-US" dirty="0"/>
              <a:t>Used to visually inspect the shape and type of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7659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Boston Housing Histogram Example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93" y="1690688"/>
            <a:ext cx="6676813" cy="42519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0520" y="63517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Bins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3423920" y="5588000"/>
            <a:ext cx="142240" cy="7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3423920" y="5608320"/>
            <a:ext cx="640080" cy="743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9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43" y="1845309"/>
            <a:ext cx="8836255" cy="412877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Boston Housing Histogram Example</a:t>
            </a:r>
          </a:p>
        </p:txBody>
      </p:sp>
    </p:spTree>
    <p:extLst>
      <p:ext uri="{BB962C8B-B14F-4D97-AF65-F5344CB8AC3E}">
        <p14:creationId xmlns:p14="http://schemas.microsoft.com/office/powerpoint/2010/main" val="23523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Summary Statistics Graphically</a:t>
            </a:r>
          </a:p>
        </p:txBody>
      </p:sp>
    </p:spTree>
    <p:extLst>
      <p:ext uri="{BB962C8B-B14F-4D97-AF65-F5344CB8AC3E}">
        <p14:creationId xmlns:p14="http://schemas.microsoft.com/office/powerpoint/2010/main" val="151636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79" y="426720"/>
            <a:ext cx="8768787" cy="599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460810" y="4260580"/>
            <a:ext cx="229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Median (50</a:t>
            </a:r>
            <a:r>
              <a:rPr lang="en-US" sz="1600" baseline="30000"/>
              <a:t>th</a:t>
            </a:r>
            <a:r>
              <a:rPr lang="en-US" sz="1600"/>
              <a:t> Percentile)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5854" y="3313102"/>
            <a:ext cx="113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0810" y="4995132"/>
            <a:ext cx="138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25</a:t>
            </a:r>
            <a:r>
              <a:rPr lang="en-US" sz="1600" baseline="30000"/>
              <a:t>th</a:t>
            </a:r>
            <a:r>
              <a:rPr lang="en-US" sz="1600"/>
              <a:t> Percentile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0810" y="3567966"/>
            <a:ext cx="138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75</a:t>
            </a:r>
            <a:r>
              <a:rPr lang="en-US" sz="1600" baseline="30000" dirty="0"/>
              <a:t>th</a:t>
            </a:r>
            <a:r>
              <a:rPr lang="en-US" sz="1600" dirty="0"/>
              <a:t> Percentile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28280" y="1591677"/>
            <a:ext cx="138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Outliers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15854" y="5882809"/>
            <a:ext cx="39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Lower Whisker (25th percentile </a:t>
            </a:r>
            <a:r>
              <a:rPr lang="mr-IN" sz="1600" dirty="0"/>
              <a:t>–</a:t>
            </a:r>
            <a:r>
              <a:rPr lang="en-US" sz="1600" dirty="0"/>
              <a:t> 1.5 x IQR)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5854" y="2479354"/>
            <a:ext cx="380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Upper Whisker (75th percentile + 1.5 x IQR)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0160" y="3309514"/>
            <a:ext cx="247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Interquartile Range (IQR)</a:t>
            </a:r>
          </a:p>
          <a:p>
            <a:pPr algn="ctr"/>
            <a:r>
              <a:rPr lang="en-US" sz="1200" dirty="0"/>
              <a:t>(75</a:t>
            </a:r>
            <a:r>
              <a:rPr lang="en-US" sz="1200" baseline="30000" dirty="0"/>
              <a:t>th</a:t>
            </a:r>
            <a:r>
              <a:rPr lang="en-US" sz="1200" dirty="0"/>
              <a:t> percentile </a:t>
            </a:r>
            <a:r>
              <a:rPr lang="mr-IN" sz="1200" dirty="0"/>
              <a:t>–</a:t>
            </a:r>
            <a:r>
              <a:rPr lang="en-US" sz="1200" dirty="0"/>
              <a:t> 25</a:t>
            </a:r>
            <a:r>
              <a:rPr lang="en-US" sz="1200" baseline="30000" dirty="0"/>
              <a:t>th</a:t>
            </a:r>
            <a:r>
              <a:rPr lang="en-US" sz="1200" dirty="0"/>
              <a:t> percentile)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187440" y="1760954"/>
            <a:ext cx="1615440" cy="199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167120" y="1760954"/>
            <a:ext cx="1661160" cy="470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6725920" y="2648631"/>
            <a:ext cx="189934" cy="41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</p:cNvCxnSpPr>
          <p:nvPr/>
        </p:nvCxnSpPr>
        <p:spPr>
          <a:xfrm flipH="1">
            <a:off x="6167120" y="3482379"/>
            <a:ext cx="748734" cy="778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</p:cNvCxnSpPr>
          <p:nvPr/>
        </p:nvCxnSpPr>
        <p:spPr>
          <a:xfrm flipH="1">
            <a:off x="8086794" y="3737243"/>
            <a:ext cx="374016" cy="36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</p:cNvCxnSpPr>
          <p:nvPr/>
        </p:nvCxnSpPr>
        <p:spPr>
          <a:xfrm flipH="1" flipV="1">
            <a:off x="8053774" y="4794197"/>
            <a:ext cx="407036" cy="37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8086794" y="4401714"/>
            <a:ext cx="374016" cy="28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1"/>
          </p:cNvCxnSpPr>
          <p:nvPr/>
        </p:nvCxnSpPr>
        <p:spPr>
          <a:xfrm flipH="1" flipV="1">
            <a:off x="6624320" y="5801360"/>
            <a:ext cx="291534" cy="250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3683000" y="4097768"/>
            <a:ext cx="254000" cy="6964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12" idx="2"/>
            <a:endCxn id="35" idx="1"/>
          </p:cNvCxnSpPr>
          <p:nvPr/>
        </p:nvCxnSpPr>
        <p:spPr>
          <a:xfrm rot="5400000">
            <a:off x="3429716" y="4086018"/>
            <a:ext cx="613249" cy="106680"/>
          </a:xfrm>
          <a:prstGeom prst="curvedConnector4">
            <a:avLst>
              <a:gd name="adj1" fmla="val 21609"/>
              <a:gd name="adj2" fmla="val 3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2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4457"/>
            <a:ext cx="51117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Boxplots</a:t>
            </a:r>
          </a:p>
        </p:txBody>
      </p:sp>
      <p:sp>
        <p:nvSpPr>
          <p:cNvPr id="2" name="Content Placeholder 3"/>
          <p:cNvSpPr>
            <a:spLocks noGrp="1"/>
          </p:cNvSpPr>
          <p:nvPr>
            <p:ph sz="quarter" idx="1"/>
          </p:nvPr>
        </p:nvSpPr>
        <p:spPr>
          <a:xfrm>
            <a:off x="6553199" y="3049588"/>
            <a:ext cx="5372911" cy="3198812"/>
          </a:xfrm>
        </p:spPr>
        <p:txBody>
          <a:bodyPr>
            <a:normAutofit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dirty="0">
                <a:latin typeface="+mj-lt"/>
              </a:rPr>
              <a:t>Boston Housing Example: Display distribution of outcome variable (MEDV) for neighborhoods on Charles river (1) and not on Charles  river (0)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38200" y="1734328"/>
            <a:ext cx="782733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sz="2600">
                <a:latin typeface="+mj-lt"/>
              </a:rPr>
              <a:t>Side-by-side boxplots are useful for comparing subgroups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267855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91515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</a:t>
            </a:r>
          </a:p>
          <a:p>
            <a:pPr lvl="1"/>
            <a:r>
              <a:rPr lang="en-US" sz="1600" dirty="0"/>
              <a:t>Group Formation</a:t>
            </a:r>
          </a:p>
          <a:p>
            <a:r>
              <a:rPr lang="en-US" dirty="0"/>
              <a:t>Hands-On</a:t>
            </a:r>
          </a:p>
          <a:p>
            <a:pPr lvl="1"/>
            <a:r>
              <a:rPr lang="en-US" sz="1800" dirty="0"/>
              <a:t>Data Types in R</a:t>
            </a:r>
          </a:p>
          <a:p>
            <a:r>
              <a:rPr lang="en-US" dirty="0"/>
              <a:t>Data Exploration and Visualization</a:t>
            </a:r>
          </a:p>
          <a:p>
            <a:r>
              <a:rPr lang="en-US" dirty="0"/>
              <a:t>Hands-on</a:t>
            </a:r>
          </a:p>
          <a:p>
            <a:pPr lvl="1"/>
            <a:r>
              <a:rPr lang="en-US" sz="1600" dirty="0"/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4602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/>
              <a:t>t distribution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Binomial</a:t>
            </a:r>
          </a:p>
          <a:p>
            <a:r>
              <a:rPr lang="en-US" dirty="0">
                <a:hlinkClick r:id="rId3"/>
              </a:rPr>
              <a:t>Examples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Skewness</a:t>
            </a:r>
            <a:endParaRPr lang="en-US" dirty="0"/>
          </a:p>
          <a:p>
            <a:pPr lvl="1"/>
            <a:r>
              <a:rPr lang="en-US" sz="1800" dirty="0"/>
              <a:t>Distribution mode shifted left (positive) or right (negative)</a:t>
            </a:r>
          </a:p>
          <a:p>
            <a:pPr lvl="1"/>
            <a:r>
              <a:rPr lang="en-US" sz="1800" dirty="0"/>
              <a:t>Rule of thumb: if skewness is between +- 2, then assumption of normality is OK</a:t>
            </a:r>
          </a:p>
          <a:p>
            <a:r>
              <a:rPr lang="en-US" dirty="0">
                <a:hlinkClick r:id="rId3"/>
              </a:rPr>
              <a:t>Kurtosis</a:t>
            </a:r>
            <a:endParaRPr lang="en-US" dirty="0"/>
          </a:p>
          <a:p>
            <a:pPr lvl="1"/>
            <a:r>
              <a:rPr lang="en-US" sz="1900" dirty="0"/>
              <a:t>Distribution has more centrality (positive) or data concentrated near the extremes (negative)</a:t>
            </a:r>
          </a:p>
          <a:p>
            <a:pPr lvl="1"/>
            <a:r>
              <a:rPr lang="en-US" sz="1900" dirty="0"/>
              <a:t>Rule of thumb: if skewness is between +- 7, then assumption of normality is OK</a:t>
            </a:r>
          </a:p>
          <a:p>
            <a:r>
              <a:rPr lang="en-US" dirty="0">
                <a:hlinkClick r:id="rId4"/>
              </a:rPr>
              <a:t>q-q plot</a:t>
            </a:r>
            <a:endParaRPr lang="en-US" dirty="0"/>
          </a:p>
          <a:p>
            <a:pPr lvl="1"/>
            <a:r>
              <a:rPr lang="en-US" sz="1900" dirty="0"/>
              <a:t>Normalized plot of observed vs. expected values</a:t>
            </a:r>
          </a:p>
          <a:p>
            <a:r>
              <a:rPr lang="en-US" dirty="0"/>
              <a:t>Shapiro Wilke’s W Test and/or Kolmogorov-Smirnov Test</a:t>
            </a:r>
          </a:p>
          <a:p>
            <a:pPr lvl="1"/>
            <a:r>
              <a:rPr lang="en-US" sz="1900" dirty="0"/>
              <a:t>Statistical test of normality</a:t>
            </a:r>
          </a:p>
        </p:txBody>
      </p:sp>
    </p:spTree>
    <p:extLst>
      <p:ext uri="{BB962C8B-B14F-4D97-AF65-F5344CB8AC3E}">
        <p14:creationId xmlns:p14="http://schemas.microsoft.com/office/powerpoint/2010/main" val="499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  <a:r>
              <a:rPr lang="mr-IN" dirty="0"/>
              <a:t>–</a:t>
            </a:r>
            <a:r>
              <a:rPr lang="en-US" dirty="0"/>
              <a:t> Basic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Graphs</a:t>
            </a:r>
          </a:p>
          <a:p>
            <a:r>
              <a:rPr lang="en-US" dirty="0"/>
              <a:t>Bar Charts</a:t>
            </a:r>
          </a:p>
          <a:p>
            <a:r>
              <a:rPr lang="en-US" dirty="0"/>
              <a:t>Scatter Plots</a:t>
            </a:r>
          </a:p>
          <a:p>
            <a:r>
              <a:rPr lang="en-US" dirty="0"/>
              <a:t>Correlation Matrices</a:t>
            </a:r>
          </a:p>
          <a:p>
            <a:r>
              <a:rPr lang="en-US" dirty="0"/>
              <a:t>Geographic Plots (Optional)</a:t>
            </a:r>
          </a:p>
          <a:p>
            <a:r>
              <a:rPr lang="en-US" dirty="0"/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1211825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- 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 at a time</a:t>
            </a:r>
          </a:p>
          <a:p>
            <a:pPr lvl="1"/>
            <a:r>
              <a:rPr lang="en-US" dirty="0"/>
              <a:t>One variable on x axis the other variable on the y axis</a:t>
            </a:r>
          </a:p>
          <a:p>
            <a:r>
              <a:rPr lang="en-US" dirty="0"/>
              <a:t>Should create scatter plots for all possible combinations of variables</a:t>
            </a:r>
          </a:p>
          <a:p>
            <a:r>
              <a:rPr lang="en-US" dirty="0"/>
              <a:t>Question: If we have 8 variables in our dataset, how many scatter plots should we have?</a:t>
            </a:r>
          </a:p>
          <a:p>
            <a:pPr lvl="1"/>
            <a:r>
              <a:rPr lang="en-US" dirty="0"/>
              <a:t>n x (n-1)</a:t>
            </a:r>
          </a:p>
        </p:txBody>
      </p:sp>
    </p:spTree>
    <p:extLst>
      <p:ext uri="{BB962C8B-B14F-4D97-AF65-F5344CB8AC3E}">
        <p14:creationId xmlns:p14="http://schemas.microsoft.com/office/powerpoint/2010/main" val="203328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 Graph for Time Series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752600"/>
            <a:ext cx="6519863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267855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74618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 Chart for Categorical Variable</a:t>
            </a:r>
          </a:p>
        </p:txBody>
      </p:sp>
      <p:sp>
        <p:nvSpPr>
          <p:cNvPr id="5124" name="Content Placeholder 4"/>
          <p:cNvSpPr>
            <a:spLocks noGrp="1"/>
          </p:cNvSpPr>
          <p:nvPr>
            <p:ph sz="quarter" idx="1"/>
          </p:nvPr>
        </p:nvSpPr>
        <p:spPr>
          <a:xfrm>
            <a:off x="838199" y="2059190"/>
            <a:ext cx="4336915" cy="3840163"/>
          </a:xfrm>
        </p:spPr>
        <p:txBody>
          <a:bodyPr>
            <a:normAutofit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US" sz="2400" dirty="0">
                <a:latin typeface="+mj-lt"/>
              </a:rPr>
              <a:t>95% of tracts do not border Charles River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endParaRPr lang="en-US" sz="2400" dirty="0">
              <a:latin typeface="+mj-lt"/>
            </a:endParaRP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400" dirty="0">
                <a:latin typeface="+mj-lt"/>
              </a:rPr>
              <a:t>Excel can confuse: y-axis is actually “% of records that have a value for CATMEDV” (i.e., “% of all records”)</a:t>
            </a: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2286000"/>
            <a:ext cx="4856162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267855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57441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595120"/>
            <a:ext cx="6630114" cy="46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20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C759A-311C-DE41-8875-1E6329DB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6" y="0"/>
            <a:ext cx="10333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2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Correlation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is the tendency for two variables to change together</a:t>
            </a:r>
          </a:p>
          <a:p>
            <a:pPr lvl="1"/>
            <a:r>
              <a:rPr lang="en-US" sz="1800" dirty="0">
                <a:hlinkClick r:id="rId2"/>
              </a:rPr>
              <a:t>Correlation formula</a:t>
            </a:r>
            <a:endParaRPr lang="en-US" sz="1800" dirty="0"/>
          </a:p>
          <a:p>
            <a:pPr lvl="1"/>
            <a:r>
              <a:rPr lang="en-US" sz="1800" dirty="0"/>
              <a:t>Correlation may be between -1 and +1</a:t>
            </a:r>
          </a:p>
          <a:p>
            <a:r>
              <a:rPr lang="en-US" dirty="0"/>
              <a:t>Correlation Matrix</a:t>
            </a:r>
          </a:p>
          <a:p>
            <a:pPr lvl="1"/>
            <a:r>
              <a:rPr lang="en-US" sz="1800" dirty="0"/>
              <a:t>n x n table of correlations</a:t>
            </a:r>
          </a:p>
          <a:p>
            <a:pPr lvl="1"/>
            <a:r>
              <a:rPr lang="en-US" sz="1800" dirty="0"/>
              <a:t>Variables listed on x and y axis</a:t>
            </a:r>
          </a:p>
        </p:txBody>
      </p:sp>
    </p:spTree>
    <p:extLst>
      <p:ext uri="{BB962C8B-B14F-4D97-AF65-F5344CB8AC3E}">
        <p14:creationId xmlns:p14="http://schemas.microsoft.com/office/powerpoint/2010/main" val="727787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428"/>
            <a:ext cx="10831242" cy="324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7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700F5-CF04-A54C-AA17-7A29959D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BE99F-CA2B-754E-8FE0-C465C1003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AFCED7-F2DC-4B46-A89D-E02E025A7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5" y="0"/>
            <a:ext cx="10243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0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634145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Statistics</a:t>
            </a:r>
          </a:p>
          <a:p>
            <a:pPr lvl="1"/>
            <a:r>
              <a:rPr lang="en-US" sz="1800" dirty="0"/>
              <a:t>Data Analysis Add-In</a:t>
            </a:r>
          </a:p>
          <a:p>
            <a:r>
              <a:rPr lang="en-US" dirty="0"/>
              <a:t>Excel Charts</a:t>
            </a:r>
          </a:p>
          <a:p>
            <a:pPr lvl="1"/>
            <a:r>
              <a:rPr lang="en-US" sz="1800" dirty="0"/>
              <a:t>Histogram</a:t>
            </a:r>
          </a:p>
          <a:p>
            <a:pPr lvl="1"/>
            <a:r>
              <a:rPr lang="en-US" sz="1800" dirty="0"/>
              <a:t>Box Plot</a:t>
            </a:r>
          </a:p>
          <a:p>
            <a:pPr lvl="1"/>
            <a:r>
              <a:rPr lang="en-US" sz="1800" dirty="0"/>
              <a:t>Scatter Plot</a:t>
            </a:r>
          </a:p>
          <a:p>
            <a:r>
              <a:rPr lang="en-US" dirty="0"/>
              <a:t>Correlation Matrix</a:t>
            </a:r>
          </a:p>
          <a:p>
            <a:pPr lvl="1"/>
            <a:r>
              <a:rPr lang="en-US" sz="1800" dirty="0"/>
              <a:t>Data Analysis Add-In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42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mr-IN" dirty="0"/>
              <a:t>–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and Exporting the Data</a:t>
            </a:r>
          </a:p>
          <a:p>
            <a:pPr lvl="1"/>
            <a:r>
              <a:rPr lang="en-US" sz="1800" dirty="0"/>
              <a:t>Import CSV File</a:t>
            </a:r>
          </a:p>
          <a:p>
            <a:pPr lvl="1"/>
            <a:r>
              <a:rPr lang="en-US" sz="1800" dirty="0"/>
              <a:t>Import Excel File</a:t>
            </a:r>
          </a:p>
          <a:p>
            <a:r>
              <a:rPr lang="en-US" dirty="0"/>
              <a:t>Summary Statistics</a:t>
            </a:r>
          </a:p>
          <a:p>
            <a:pPr lvl="1"/>
            <a:r>
              <a:rPr lang="en-US" sz="1800" dirty="0"/>
              <a:t>stat</a:t>
            </a:r>
          </a:p>
          <a:p>
            <a:r>
              <a:rPr lang="en-US" dirty="0"/>
              <a:t>Charts</a:t>
            </a:r>
          </a:p>
          <a:p>
            <a:pPr lvl="1"/>
            <a:r>
              <a:rPr lang="en-US" sz="1800" dirty="0"/>
              <a:t>Histogram</a:t>
            </a:r>
          </a:p>
          <a:p>
            <a:pPr lvl="1"/>
            <a:r>
              <a:rPr lang="en-US" sz="1800" dirty="0"/>
              <a:t>Box Plot</a:t>
            </a:r>
          </a:p>
          <a:p>
            <a:pPr lvl="1"/>
            <a:r>
              <a:rPr lang="en-US" sz="1800" dirty="0"/>
              <a:t>Scatter Plot</a:t>
            </a:r>
          </a:p>
          <a:p>
            <a:pPr lvl="1"/>
            <a:r>
              <a:rPr lang="en-US" sz="1800" dirty="0"/>
              <a:t>Correlation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2385-BC4B-804D-BB8F-24339109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EE01-E02A-7347-8625-EE344261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diamonds dataset in </a:t>
            </a:r>
            <a:r>
              <a:rPr lang="en-US" dirty="0" err="1"/>
              <a:t>tidyverse</a:t>
            </a:r>
            <a:r>
              <a:rPr lang="en-US" dirty="0"/>
              <a:t> create the following in both R and Excel</a:t>
            </a:r>
          </a:p>
          <a:p>
            <a:pPr lvl="1"/>
            <a:r>
              <a:rPr lang="en-US" sz="1800" dirty="0"/>
              <a:t>Detailed summary statistics for all numeric and integer variables</a:t>
            </a:r>
          </a:p>
          <a:p>
            <a:pPr lvl="2"/>
            <a:r>
              <a:rPr lang="en-US" sz="1600" dirty="0"/>
              <a:t>Include mean, median, </a:t>
            </a:r>
            <a:r>
              <a:rPr lang="en-US" sz="1600" dirty="0" err="1"/>
              <a:t>sd</a:t>
            </a:r>
            <a:r>
              <a:rPr lang="en-US" sz="1600" dirty="0"/>
              <a:t>, variance, min, max, count, missing values</a:t>
            </a:r>
          </a:p>
          <a:p>
            <a:pPr lvl="1"/>
            <a:r>
              <a:rPr lang="en-US" sz="1800" dirty="0"/>
              <a:t>Histogram of price</a:t>
            </a:r>
          </a:p>
          <a:p>
            <a:pPr lvl="1"/>
            <a:r>
              <a:rPr lang="en-US" sz="1800" dirty="0"/>
              <a:t>Side by side boxplot with cut on the x axis and price on the y axis</a:t>
            </a:r>
          </a:p>
          <a:p>
            <a:pPr lvl="1"/>
            <a:r>
              <a:rPr lang="en-US" sz="1800" dirty="0"/>
              <a:t>Side by side boxplot with color in the x axis and price on the y axis</a:t>
            </a:r>
          </a:p>
          <a:p>
            <a:pPr lvl="1"/>
            <a:r>
              <a:rPr lang="en-US" sz="1800" dirty="0"/>
              <a:t>Scatter plot of carat on the x axis and price on the y axis</a:t>
            </a:r>
          </a:p>
          <a:p>
            <a:pPr lvl="1"/>
            <a:r>
              <a:rPr lang="en-US" sz="1800" dirty="0"/>
              <a:t>Scatter plot matrix of carat, x, y, z, and price</a:t>
            </a:r>
          </a:p>
          <a:p>
            <a:pPr lvl="1"/>
            <a:r>
              <a:rPr lang="en-US" sz="1800" dirty="0" err="1"/>
              <a:t>GGalley</a:t>
            </a:r>
            <a:r>
              <a:rPr lang="en-US" sz="1800" dirty="0"/>
              <a:t> correlation matrix of carat, x, y, z, and price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91157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a Data Dictionary</a:t>
            </a:r>
          </a:p>
          <a:p>
            <a:pPr lvl="1"/>
            <a:r>
              <a:rPr lang="en-US" sz="1800" dirty="0"/>
              <a:t>Read the readme file</a:t>
            </a:r>
          </a:p>
          <a:p>
            <a:pPr lvl="1"/>
            <a:r>
              <a:rPr lang="en-US" sz="1800" dirty="0"/>
              <a:t>Dataset will come as either a single flat file or multiple files</a:t>
            </a:r>
          </a:p>
          <a:p>
            <a:pPr lvl="1"/>
            <a:r>
              <a:rPr lang="en-US" sz="1800" dirty="0"/>
              <a:t>Multiple files require extra work</a:t>
            </a:r>
          </a:p>
          <a:p>
            <a:r>
              <a:rPr lang="en-US" dirty="0"/>
              <a:t>Common file formats</a:t>
            </a:r>
          </a:p>
          <a:p>
            <a:pPr lvl="1"/>
            <a:r>
              <a:rPr lang="en-US" sz="1800" dirty="0"/>
              <a:t>.csv, .txt</a:t>
            </a:r>
          </a:p>
          <a:p>
            <a:r>
              <a:rPr lang="en-US" dirty="0"/>
              <a:t>After downloading, try opening it with Excel</a:t>
            </a:r>
          </a:p>
          <a:p>
            <a:pPr lvl="1"/>
            <a:r>
              <a:rPr lang="en-US" sz="1800" dirty="0"/>
              <a:t>Up-to 1,000,000 records</a:t>
            </a:r>
          </a:p>
        </p:txBody>
      </p:sp>
    </p:spTree>
    <p:extLst>
      <p:ext uri="{BB962C8B-B14F-4D97-AF65-F5344CB8AC3E}">
        <p14:creationId xmlns:p14="http://schemas.microsoft.com/office/powerpoint/2010/main" val="1462001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your Model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possible dependent variables?</a:t>
            </a:r>
          </a:p>
        </p:txBody>
      </p:sp>
    </p:spTree>
    <p:extLst>
      <p:ext uri="{BB962C8B-B14F-4D97-AF65-F5344CB8AC3E}">
        <p14:creationId xmlns:p14="http://schemas.microsoft.com/office/powerpoint/2010/main" val="111071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Pre-processing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397449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83600"/>
            <a:ext cx="10099158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latin typeface="Franklin Gothic Book" charset="0"/>
              </a:rPr>
              <a:t>Determine the types of pre-processing needed, and algorithms used</a:t>
            </a:r>
          </a:p>
          <a:p>
            <a:pPr eaLnBrk="1" hangingPunct="1"/>
            <a:r>
              <a:rPr lang="en-US" altLang="en-US" sz="2000" dirty="0">
                <a:latin typeface="Franklin Gothic Book" charset="0"/>
              </a:rPr>
              <a:t>Main distinction: Categorical vs. numeric</a:t>
            </a:r>
          </a:p>
          <a:p>
            <a:pPr eaLnBrk="1" hangingPunct="1"/>
            <a:r>
              <a:rPr lang="en-US" altLang="en-US" sz="2000" dirty="0">
                <a:latin typeface="Franklin Gothic Book" charset="0"/>
              </a:rPr>
              <a:t>Numeric</a:t>
            </a:r>
          </a:p>
          <a:p>
            <a:pPr lvl="1" eaLnBrk="1" hangingPunct="1"/>
            <a:r>
              <a:rPr lang="en-US" altLang="en-US" sz="1800" dirty="0">
                <a:latin typeface="Franklin Gothic Book" charset="0"/>
              </a:rPr>
              <a:t>Continuous</a:t>
            </a:r>
          </a:p>
          <a:p>
            <a:pPr lvl="1" eaLnBrk="1" hangingPunct="1"/>
            <a:r>
              <a:rPr lang="en-US" altLang="en-US" sz="1800" dirty="0">
                <a:latin typeface="Franklin Gothic Book" charset="0"/>
              </a:rPr>
              <a:t>Integer</a:t>
            </a:r>
          </a:p>
          <a:p>
            <a:pPr eaLnBrk="1" hangingPunct="1"/>
            <a:r>
              <a:rPr lang="en-US" altLang="en-US" sz="2000" dirty="0">
                <a:latin typeface="Franklin Gothic Book" charset="0"/>
              </a:rPr>
              <a:t>Categorical (Ordered Unordered)</a:t>
            </a:r>
          </a:p>
          <a:p>
            <a:pPr lvl="1" eaLnBrk="1" hangingPunct="1"/>
            <a:r>
              <a:rPr lang="en-US" altLang="en-US" sz="1800" dirty="0">
                <a:latin typeface="Franklin Gothic Book" charset="0"/>
              </a:rPr>
              <a:t>Ordered (low, medium, high)</a:t>
            </a:r>
          </a:p>
          <a:p>
            <a:pPr lvl="1" eaLnBrk="1" hangingPunct="1"/>
            <a:r>
              <a:rPr lang="en-US" altLang="en-US" sz="1800" dirty="0">
                <a:latin typeface="Franklin Gothic Book" charset="0"/>
              </a:rPr>
              <a:t>Unordered (male, female)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39074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AE9402-7583-0348-B4DC-BE8B4839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116F6-2B62-5448-9191-B3EB2AC4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10 x 10 matrix called </a:t>
            </a:r>
            <a:r>
              <a:rPr lang="en-US" sz="2000" dirty="0" err="1"/>
              <a:t>my_matrix</a:t>
            </a:r>
            <a:r>
              <a:rPr lang="en-US" sz="2000" dirty="0"/>
              <a:t> and assign it the numbers 1 – 100</a:t>
            </a:r>
          </a:p>
          <a:p>
            <a:r>
              <a:rPr lang="en-US" sz="2000" dirty="0"/>
              <a:t>Create a 10 x 10 </a:t>
            </a:r>
            <a:r>
              <a:rPr lang="en-US" sz="2000" dirty="0" err="1"/>
              <a:t>dataframe</a:t>
            </a:r>
            <a:r>
              <a:rPr lang="en-US" sz="2000" dirty="0"/>
              <a:t> called </a:t>
            </a:r>
            <a:r>
              <a:rPr lang="en-US" sz="2000" dirty="0" err="1"/>
              <a:t>my_dataframe</a:t>
            </a:r>
            <a:r>
              <a:rPr lang="en-US" sz="2000" dirty="0"/>
              <a:t> and assign it the numbers 1 – 100</a:t>
            </a:r>
          </a:p>
          <a:p>
            <a:r>
              <a:rPr lang="en-US" sz="2000" dirty="0"/>
              <a:t>Write code to copy the first column of </a:t>
            </a:r>
            <a:r>
              <a:rPr lang="en-US" sz="2000" dirty="0" err="1"/>
              <a:t>my_matrix</a:t>
            </a:r>
            <a:r>
              <a:rPr lang="en-US" sz="2000" dirty="0"/>
              <a:t> and store the results in a variable called column1</a:t>
            </a:r>
          </a:p>
          <a:p>
            <a:r>
              <a:rPr lang="en-US" sz="2000" dirty="0"/>
              <a:t>Write code to copy the first column of </a:t>
            </a:r>
            <a:r>
              <a:rPr lang="en-US" sz="2000" dirty="0" err="1"/>
              <a:t>my_dataframe</a:t>
            </a:r>
            <a:r>
              <a:rPr lang="en-US" sz="2000" dirty="0"/>
              <a:t> and store the results in a variable called column1</a:t>
            </a:r>
          </a:p>
          <a:p>
            <a:r>
              <a:rPr lang="en-US" sz="2000" dirty="0"/>
              <a:t>What are the major ways the syntax for </a:t>
            </a:r>
            <a:r>
              <a:rPr lang="en-US" sz="2000" dirty="0" err="1"/>
              <a:t>dataframes</a:t>
            </a:r>
            <a:r>
              <a:rPr lang="en-US" sz="2000" dirty="0"/>
              <a:t> and matrices are similar?  How are they different?</a:t>
            </a:r>
          </a:p>
        </p:txBody>
      </p:sp>
    </p:spTree>
    <p:extLst>
      <p:ext uri="{BB962C8B-B14F-4D97-AF65-F5344CB8AC3E}">
        <p14:creationId xmlns:p14="http://schemas.microsoft.com/office/powerpoint/2010/main" val="48168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handling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1070043" y="1752600"/>
            <a:ext cx="9140757" cy="4267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Franklin Gothic Book" charset="0"/>
              </a:rPr>
              <a:t>Numeric</a:t>
            </a:r>
          </a:p>
          <a:p>
            <a:pPr lvl="1" eaLnBrk="1" hangingPunct="1"/>
            <a:r>
              <a:rPr lang="en-US" altLang="en-US" dirty="0">
                <a:latin typeface="Franklin Gothic Book" charset="0"/>
              </a:rPr>
              <a:t>Most algorithms in R can handle numeric data</a:t>
            </a:r>
          </a:p>
          <a:p>
            <a:pPr lvl="1" eaLnBrk="1" hangingPunct="1"/>
            <a:r>
              <a:rPr lang="en-US" altLang="en-US" dirty="0">
                <a:latin typeface="Franklin Gothic Book" charset="0"/>
              </a:rPr>
              <a:t>May occasionally need to “bin” into categories</a:t>
            </a:r>
          </a:p>
          <a:p>
            <a:pPr eaLnBrk="1" hangingPunct="1"/>
            <a:endParaRPr lang="en-US" altLang="en-US" dirty="0">
              <a:latin typeface="Franklin Gothic Book" charset="0"/>
            </a:endParaRPr>
          </a:p>
          <a:p>
            <a:pPr eaLnBrk="1" hangingPunct="1"/>
            <a:r>
              <a:rPr lang="en-US" altLang="en-US" dirty="0">
                <a:latin typeface="Franklin Gothic Book" charset="0"/>
              </a:rPr>
              <a:t>Categorical</a:t>
            </a:r>
          </a:p>
          <a:p>
            <a:pPr lvl="1" eaLnBrk="1" hangingPunct="1"/>
            <a:r>
              <a:rPr lang="en-US" altLang="en-US" dirty="0">
                <a:latin typeface="Franklin Gothic Book" charset="0"/>
              </a:rPr>
              <a:t>May need to create binary dummies (number of dummies = number of categories – 1)</a:t>
            </a:r>
          </a:p>
          <a:p>
            <a:pPr eaLnBrk="1" hangingPunct="1"/>
            <a:endParaRPr lang="en-US" altLang="en-US" dirty="0">
              <a:latin typeface="Franklin Gothic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11172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Detecting Outliers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10515600" cy="375649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Franklin Gothic Book" charset="0"/>
              </a:rPr>
              <a:t>An outlier is an observation that is “extreme”, being distant from the rest of the data (definition of “distant” is deliberately vague)</a:t>
            </a:r>
          </a:p>
          <a:p>
            <a:pPr eaLnBrk="1" hangingPunct="1"/>
            <a:r>
              <a:rPr lang="en-US" altLang="en-US" dirty="0">
                <a:latin typeface="Franklin Gothic Book" charset="0"/>
              </a:rPr>
              <a:t>Outliers can have disproportionate influence on models (a problem if it is spurious)</a:t>
            </a:r>
          </a:p>
          <a:p>
            <a:pPr eaLnBrk="1" hangingPunct="1"/>
            <a:r>
              <a:rPr lang="en-US" altLang="en-US" dirty="0">
                <a:latin typeface="Franklin Gothic Book" charset="0"/>
              </a:rPr>
              <a:t>An important step in data pre-processing is detecting outliers</a:t>
            </a:r>
          </a:p>
          <a:p>
            <a:pPr eaLnBrk="1" hangingPunct="1"/>
            <a:r>
              <a:rPr lang="en-US" altLang="en-US" dirty="0">
                <a:latin typeface="Franklin Gothic Book" charset="0"/>
              </a:rPr>
              <a:t>Once detected, domain knowledge is required to determine if it is an error, or truly extreme.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2054848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Detecting Outliers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1901454"/>
            <a:ext cx="10515600" cy="2631635"/>
          </a:xfrm>
        </p:spPr>
        <p:txBody>
          <a:bodyPr/>
          <a:lstStyle/>
          <a:p>
            <a:pPr eaLnBrk="1" hangingPunct="1"/>
            <a:r>
              <a:rPr lang="en-US" altLang="en-US">
                <a:latin typeface="Franklin Gothic Book" charset="0"/>
              </a:rPr>
              <a:t>In some contexts, finding outliers is the purpose of the DM exercise (airport security screening). </a:t>
            </a:r>
            <a:r>
              <a:rPr lang="en-US" altLang="en-US" dirty="0">
                <a:latin typeface="Franklin Gothic Book" charset="0"/>
              </a:rPr>
              <a:t>This is called “anomaly detection”.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619586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Missing Data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Franklin Gothic Book" charset="0"/>
              </a:rPr>
              <a:t>Most algorithms will not process records with missing values. Default is to drop those records.</a:t>
            </a:r>
          </a:p>
          <a:p>
            <a:pPr eaLnBrk="1" hangingPunct="1"/>
            <a:r>
              <a:rPr lang="en-US" altLang="en-US">
                <a:latin typeface="Franklin Gothic Book" charset="0"/>
              </a:rPr>
              <a:t>Solution 1: Omission</a:t>
            </a:r>
          </a:p>
          <a:p>
            <a:pPr marL="742950" lvl="1" indent="-285750"/>
            <a:r>
              <a:rPr lang="en-US" altLang="en-US" sz="2200">
                <a:latin typeface="Franklin Gothic Book" charset="0"/>
              </a:rPr>
              <a:t>If a small number of records have missing values, can omit them</a:t>
            </a:r>
          </a:p>
          <a:p>
            <a:pPr marL="742950" lvl="1" indent="-285750"/>
            <a:r>
              <a:rPr lang="en-US" altLang="en-US" sz="2200">
                <a:latin typeface="Franklin Gothic Book" charset="0"/>
              </a:rPr>
              <a:t>If many records are missing values on a small set of variables, can drop those variables (or use proxies)</a:t>
            </a:r>
          </a:p>
          <a:p>
            <a:pPr marL="742950" lvl="1" indent="-285750"/>
            <a:r>
              <a:rPr lang="en-US" altLang="en-US" sz="2200">
                <a:latin typeface="Franklin Gothic Book" charset="0"/>
              </a:rPr>
              <a:t>If many records have missing values, omission is not practical</a:t>
            </a:r>
          </a:p>
          <a:p>
            <a:pPr eaLnBrk="1" hangingPunct="1"/>
            <a:r>
              <a:rPr lang="en-US" altLang="en-US">
                <a:latin typeface="Franklin Gothic Book" charset="0"/>
              </a:rPr>
              <a:t>Solution 2: Imputation </a:t>
            </a:r>
          </a:p>
          <a:p>
            <a:pPr marL="742950" lvl="1" indent="-285750"/>
            <a:r>
              <a:rPr lang="en-US" altLang="en-US" sz="2200">
                <a:latin typeface="Franklin Gothic Book" charset="0"/>
              </a:rPr>
              <a:t>Replace missing values with reasonable substitutes</a:t>
            </a:r>
          </a:p>
          <a:p>
            <a:pPr marL="742950" lvl="1" indent="-285750"/>
            <a:r>
              <a:rPr lang="en-US" altLang="en-US" sz="2200">
                <a:latin typeface="Franklin Gothic Book" charset="0"/>
              </a:rPr>
              <a:t>Lets you keep the record and use the rest of its (non-missing)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236439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Normalizing (Standardizing) Data	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87166"/>
            <a:ext cx="9372600" cy="413263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Franklin Gothic Book" charset="0"/>
              </a:rPr>
              <a:t>Used in some techniques when variables with the largest scales would dominate and skew results</a:t>
            </a:r>
          </a:p>
          <a:p>
            <a:pPr eaLnBrk="1" hangingPunct="1"/>
            <a:r>
              <a:rPr lang="en-US" altLang="en-US" dirty="0">
                <a:latin typeface="Franklin Gothic Book" charset="0"/>
              </a:rPr>
              <a:t>Puts all variables on same scale</a:t>
            </a:r>
          </a:p>
          <a:p>
            <a:pPr eaLnBrk="1" hangingPunct="1"/>
            <a:r>
              <a:rPr lang="en-US" altLang="en-US" dirty="0">
                <a:latin typeface="Franklin Gothic Book" charset="0"/>
              </a:rPr>
              <a:t>Normalizing function: Subtract mean and divide by standard deviation </a:t>
            </a:r>
          </a:p>
          <a:p>
            <a:pPr eaLnBrk="1" hangingPunct="1"/>
            <a:r>
              <a:rPr lang="en-US" altLang="en-US" dirty="0">
                <a:latin typeface="Franklin Gothic Book" charset="0"/>
              </a:rPr>
              <a:t>Alternative function: scale to 0-1 by subtracting minimum and dividing by the range</a:t>
            </a:r>
          </a:p>
          <a:p>
            <a:pPr marL="742950" lvl="1" indent="-285750"/>
            <a:r>
              <a:rPr lang="en-US" altLang="en-US" sz="2200" dirty="0">
                <a:latin typeface="Franklin Gothic Book" charset="0"/>
              </a:rPr>
              <a:t>Useful when the data contain dummies and numeric</a:t>
            </a:r>
            <a:br>
              <a:rPr lang="en-US" altLang="en-US" sz="2200" dirty="0">
                <a:latin typeface="Franklin Gothic Book" charset="0"/>
              </a:rPr>
            </a:br>
            <a:endParaRPr lang="en-US" altLang="en-US" sz="2200" dirty="0">
              <a:latin typeface="Franklin Gothic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13799"/>
            <a:ext cx="1033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Source: Data Mining for Business Analytics (3rd ed.) by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Shmueli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18259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and explore the dataset </a:t>
            </a:r>
            <a:r>
              <a:rPr lang="en-US" b="1" i="1" dirty="0"/>
              <a:t>to better understand it</a:t>
            </a:r>
          </a:p>
          <a:p>
            <a:pPr lvl="1"/>
            <a:r>
              <a:rPr lang="en-US" sz="1800" dirty="0"/>
              <a:t>Create summary statistics</a:t>
            </a:r>
          </a:p>
          <a:p>
            <a:pPr lvl="1"/>
            <a:r>
              <a:rPr lang="en-US" sz="1800" dirty="0"/>
              <a:t>Visualize the data using histograms, scatter plots and box plots</a:t>
            </a:r>
          </a:p>
          <a:p>
            <a:pPr lvl="1"/>
            <a:r>
              <a:rPr lang="en-US" sz="1800" dirty="0"/>
              <a:t>Is anything important missing?</a:t>
            </a:r>
          </a:p>
          <a:p>
            <a:r>
              <a:rPr lang="en-US" dirty="0"/>
              <a:t>Helps ensure alignment between model and business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9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and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86B02-0303-3241-8517-77438E32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Cross Industry Standard Process for Data Mining (CRISP)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  <a:p>
            <a:r>
              <a:rPr lang="en-US" b="1" i="1" dirty="0"/>
              <a:t>Data Understanding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Deployment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3256" y="6400800"/>
            <a:ext cx="26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23974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Describe the Dataset</a:t>
            </a:r>
          </a:p>
          <a:p>
            <a:pPr lvl="1"/>
            <a:r>
              <a:rPr lang="en-US" sz="2000" dirty="0"/>
              <a:t>Short description – one or two sentence summary</a:t>
            </a:r>
          </a:p>
          <a:p>
            <a:pPr lvl="1"/>
            <a:r>
              <a:rPr lang="en-US" sz="2000" dirty="0"/>
              <a:t>Unit of analysis - What does a row represent?</a:t>
            </a:r>
          </a:p>
          <a:p>
            <a:pPr lvl="1"/>
            <a:r>
              <a:rPr lang="en-US" sz="2000" dirty="0"/>
              <a:t>Size – How many rows and columns?</a:t>
            </a:r>
          </a:p>
          <a:p>
            <a:pPr lvl="1"/>
            <a:r>
              <a:rPr lang="en-US" sz="2000" dirty="0"/>
              <a:t>Source – How and where were the data obtained?</a:t>
            </a:r>
          </a:p>
          <a:p>
            <a:r>
              <a:rPr lang="en-US" dirty="0"/>
              <a:t>Explore and Summarize (Single Variable)</a:t>
            </a:r>
          </a:p>
          <a:p>
            <a:pPr lvl="1"/>
            <a:r>
              <a:rPr lang="en-US" sz="2000" dirty="0"/>
              <a:t>Summary statistics</a:t>
            </a:r>
          </a:p>
          <a:p>
            <a:pPr lvl="1"/>
            <a:r>
              <a:rPr lang="en-US" sz="2000" dirty="0"/>
              <a:t>Histograms</a:t>
            </a:r>
          </a:p>
          <a:p>
            <a:pPr lvl="1"/>
            <a:r>
              <a:rPr lang="en-US" sz="2000" dirty="0"/>
              <a:t>Box Plots</a:t>
            </a:r>
          </a:p>
          <a:p>
            <a:r>
              <a:rPr lang="en-US" dirty="0"/>
              <a:t>Explore Basic Relationships (Pairs of Variables)</a:t>
            </a:r>
          </a:p>
          <a:p>
            <a:pPr lvl="1"/>
            <a:r>
              <a:rPr lang="en-US" sz="2000" dirty="0"/>
              <a:t>Line Graphs</a:t>
            </a:r>
          </a:p>
          <a:p>
            <a:pPr lvl="1"/>
            <a:r>
              <a:rPr lang="en-US" sz="2000" dirty="0"/>
              <a:t>Bar Charts</a:t>
            </a:r>
          </a:p>
          <a:p>
            <a:pPr lvl="1"/>
            <a:r>
              <a:rPr lang="en-US" sz="2000" dirty="0"/>
              <a:t>Scatterplots</a:t>
            </a:r>
          </a:p>
          <a:p>
            <a:pPr lvl="1"/>
            <a:r>
              <a:rPr lang="en-US" sz="2000" dirty="0"/>
              <a:t>Correlation Matrix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Housing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the textbook</a:t>
            </a:r>
          </a:p>
          <a:p>
            <a:r>
              <a:rPr lang="en-US" dirty="0"/>
              <a:t>506 observations (aka cases or rows)</a:t>
            </a:r>
          </a:p>
          <a:p>
            <a:r>
              <a:rPr lang="en-US" dirty="0"/>
              <a:t>14 columns or features for census tracts in the Boston Area</a:t>
            </a:r>
          </a:p>
          <a:p>
            <a:r>
              <a:rPr lang="en-US" dirty="0"/>
              <a:t>Download available on eLearning</a:t>
            </a:r>
          </a:p>
        </p:txBody>
      </p:sp>
    </p:spTree>
    <p:extLst>
      <p:ext uri="{BB962C8B-B14F-4D97-AF65-F5344CB8AC3E}">
        <p14:creationId xmlns:p14="http://schemas.microsoft.com/office/powerpoint/2010/main" val="169951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1631</Words>
  <Application>Microsoft Macintosh PowerPoint</Application>
  <PresentationFormat>Widescreen</PresentationFormat>
  <Paragraphs>261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Franklin Gothic Book</vt:lpstr>
      <vt:lpstr>Office Theme</vt:lpstr>
      <vt:lpstr>MIS 6356 BA with R</vt:lpstr>
      <vt:lpstr>Agenda</vt:lpstr>
      <vt:lpstr>Data Types in R</vt:lpstr>
      <vt:lpstr>Exercise</vt:lpstr>
      <vt:lpstr>Purpose of Exploration</vt:lpstr>
      <vt:lpstr>Data Visualization and Exploration</vt:lpstr>
      <vt:lpstr>Cross Industry Standard Process for Data Mining (CRISP)</vt:lpstr>
      <vt:lpstr>Three Step Process</vt:lpstr>
      <vt:lpstr>Boston Housing Dataset</vt:lpstr>
      <vt:lpstr>Boston Housing Data Set Variable Description</vt:lpstr>
      <vt:lpstr>Data Exploration – Summary Statistics</vt:lpstr>
      <vt:lpstr>Boston Housing Summary Statistics in Excel</vt:lpstr>
      <vt:lpstr>Boston Housing Summary in R</vt:lpstr>
      <vt:lpstr>Histogram</vt:lpstr>
      <vt:lpstr>Boston Housing Histogram Example</vt:lpstr>
      <vt:lpstr>Boston Housing Histogram Example</vt:lpstr>
      <vt:lpstr>Box Plot</vt:lpstr>
      <vt:lpstr>PowerPoint Presentation</vt:lpstr>
      <vt:lpstr>Boxplots</vt:lpstr>
      <vt:lpstr>Common Data Distributions</vt:lpstr>
      <vt:lpstr>Normal Distribution Measures</vt:lpstr>
      <vt:lpstr>Data Exploration – Basic Relationships</vt:lpstr>
      <vt:lpstr>Relationships - Scatter Plots</vt:lpstr>
      <vt:lpstr>Line Graph for Time Series</vt:lpstr>
      <vt:lpstr>Bar Chart for Categorical Variable</vt:lpstr>
      <vt:lpstr>Scatter Plot Example</vt:lpstr>
      <vt:lpstr>PowerPoint Presentation</vt:lpstr>
      <vt:lpstr>Correlation and Correlation Matrix</vt:lpstr>
      <vt:lpstr>Correlation Matrix</vt:lpstr>
      <vt:lpstr>PowerPoint Presentation</vt:lpstr>
      <vt:lpstr>Tools</vt:lpstr>
      <vt:lpstr>Tools - Excel</vt:lpstr>
      <vt:lpstr>Tools – R</vt:lpstr>
      <vt:lpstr>Hands-On</vt:lpstr>
      <vt:lpstr>Data Sources and Data Management</vt:lpstr>
      <vt:lpstr>Working with Data</vt:lpstr>
      <vt:lpstr>Refining your Model Questions</vt:lpstr>
      <vt:lpstr>Pre-processing Data</vt:lpstr>
      <vt:lpstr>Types of Variables</vt:lpstr>
      <vt:lpstr>Variable handling</vt:lpstr>
      <vt:lpstr>Detecting Outliers</vt:lpstr>
      <vt:lpstr>Detecting Outliers</vt:lpstr>
      <vt:lpstr>Handling Missing Data</vt:lpstr>
      <vt:lpstr>Normalizing (Standardizing)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6324 BA with SAS</dc:title>
  <dc:creator>Mark Thouin</dc:creator>
  <cp:lastModifiedBy>Thouin, Mark</cp:lastModifiedBy>
  <cp:revision>87</cp:revision>
  <dcterms:created xsi:type="dcterms:W3CDTF">2017-08-16T19:21:05Z</dcterms:created>
  <dcterms:modified xsi:type="dcterms:W3CDTF">2022-01-24T22:08:45Z</dcterms:modified>
</cp:coreProperties>
</file>