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5" r:id="rId4"/>
  </p:sldMasterIdLst>
  <p:notesMasterIdLst>
    <p:notesMasterId r:id="rId18"/>
  </p:notesMasterIdLst>
  <p:handoutMasterIdLst>
    <p:handoutMasterId r:id="rId19"/>
  </p:handoutMasterIdLst>
  <p:sldIdLst>
    <p:sldId id="256" r:id="rId5"/>
    <p:sldId id="257" r:id="rId6"/>
    <p:sldId id="273" r:id="rId7"/>
    <p:sldId id="258" r:id="rId8"/>
    <p:sldId id="259" r:id="rId9"/>
    <p:sldId id="269" r:id="rId10"/>
    <p:sldId id="266" r:id="rId11"/>
    <p:sldId id="267" r:id="rId12"/>
    <p:sldId id="268" r:id="rId13"/>
    <p:sldId id="262" r:id="rId14"/>
    <p:sldId id="264" r:id="rId15"/>
    <p:sldId id="271"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475F90-7963-0103-89DF-A02B88629A73}" v="4" dt="2022-04-22T17:44:15.913"/>
    <p1510:client id="{4E1E95EE-A27B-411D-BC1F-A533CA29DFE9}" v="6" dt="2022-04-22T01:25:42.148"/>
    <p1510:client id="{5C8BADAB-4FCC-BA3A-9079-3A7CD14BB861}" v="31" dt="2022-04-23T18:42:49.485"/>
    <p1510:client id="{6AF7CE73-CC8F-9B4C-E54E-8A863B1DB4C7}" v="8" dt="2022-04-23T04:46:23.155"/>
    <p1510:client id="{FBCFECDD-38D6-F535-F248-FEC2999F06EF}" v="36" dt="2022-04-23T00:35:55.5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p:scale>
          <a:sx n="79" d="100"/>
          <a:sy n="79" d="100"/>
        </p:scale>
        <p:origin x="8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weta Gupta" userId="S::gupta.shwe@northeastern.edu::658730d7-049d-4f35-85a1-073f64ae81b4" providerId="AD" clId="Web-{5C8BADAB-4FCC-BA3A-9079-3A7CD14BB861}"/>
    <pc:docChg chg="addSld modSld">
      <pc:chgData name="Shweta Gupta" userId="S::gupta.shwe@northeastern.edu::658730d7-049d-4f35-85a1-073f64ae81b4" providerId="AD" clId="Web-{5C8BADAB-4FCC-BA3A-9079-3A7CD14BB861}" dt="2022-04-23T18:42:49.485" v="24" actId="20577"/>
      <pc:docMkLst>
        <pc:docMk/>
      </pc:docMkLst>
      <pc:sldChg chg="addSp delSp modSp add replId">
        <pc:chgData name="Shweta Gupta" userId="S::gupta.shwe@northeastern.edu::658730d7-049d-4f35-85a1-073f64ae81b4" providerId="AD" clId="Web-{5C8BADAB-4FCC-BA3A-9079-3A7CD14BB861}" dt="2022-04-23T18:42:49.485" v="24" actId="20577"/>
        <pc:sldMkLst>
          <pc:docMk/>
          <pc:sldMk cId="3976904697" sldId="269"/>
        </pc:sldMkLst>
        <pc:spChg chg="mod">
          <ac:chgData name="Shweta Gupta" userId="S::gupta.shwe@northeastern.edu::658730d7-049d-4f35-85a1-073f64ae81b4" providerId="AD" clId="Web-{5C8BADAB-4FCC-BA3A-9079-3A7CD14BB861}" dt="2022-04-23T18:42:49.485" v="24" actId="20577"/>
          <ac:spMkLst>
            <pc:docMk/>
            <pc:sldMk cId="3976904697" sldId="269"/>
            <ac:spMk id="10" creationId="{C17F7FA3-E1C3-4836-A342-5E3C33B84DAA}"/>
          </ac:spMkLst>
        </pc:spChg>
        <pc:spChg chg="del mod">
          <ac:chgData name="Shweta Gupta" userId="S::gupta.shwe@northeastern.edu::658730d7-049d-4f35-85a1-073f64ae81b4" providerId="AD" clId="Web-{5C8BADAB-4FCC-BA3A-9079-3A7CD14BB861}" dt="2022-04-23T18:40:39.423" v="13"/>
          <ac:spMkLst>
            <pc:docMk/>
            <pc:sldMk cId="3976904697" sldId="269"/>
            <ac:spMk id="13" creationId="{C642B5E9-EBFA-4287-BA2A-DBCB2BFC41D7}"/>
          </ac:spMkLst>
        </pc:spChg>
        <pc:picChg chg="add mod">
          <ac:chgData name="Shweta Gupta" userId="S::gupta.shwe@northeastern.edu::658730d7-049d-4f35-85a1-073f64ae81b4" providerId="AD" clId="Web-{5C8BADAB-4FCC-BA3A-9079-3A7CD14BB861}" dt="2022-04-23T18:40:55.470" v="16" actId="14100"/>
          <ac:picMkLst>
            <pc:docMk/>
            <pc:sldMk cId="3976904697" sldId="269"/>
            <ac:picMk id="2" creationId="{A0B9179D-EC27-22B5-3B34-F832A574A493}"/>
          </ac:picMkLst>
        </pc:picChg>
        <pc:picChg chg="del">
          <ac:chgData name="Shweta Gupta" userId="S::gupta.shwe@northeastern.edu::658730d7-049d-4f35-85a1-073f64ae81b4" providerId="AD" clId="Web-{5C8BADAB-4FCC-BA3A-9079-3A7CD14BB861}" dt="2022-04-23T18:40:33.470" v="8"/>
          <ac:picMkLst>
            <pc:docMk/>
            <pc:sldMk cId="3976904697" sldId="269"/>
            <ac:picMk id="3" creationId="{33F354FB-6402-44C0-804F-F2FE126F00D6}"/>
          </ac:picMkLst>
        </pc:picChg>
        <pc:picChg chg="add mod">
          <ac:chgData name="Shweta Gupta" userId="S::gupta.shwe@northeastern.edu::658730d7-049d-4f35-85a1-073f64ae81b4" providerId="AD" clId="Web-{5C8BADAB-4FCC-BA3A-9079-3A7CD14BB861}" dt="2022-04-23T18:41:58.141" v="23" actId="14100"/>
          <ac:picMkLst>
            <pc:docMk/>
            <pc:sldMk cId="3976904697" sldId="269"/>
            <ac:picMk id="4" creationId="{52F939D4-EFEC-4CA0-BBDB-5E5238BD4F2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093430-1146-4182-B176-B8505A9C8433}"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A36301E5-CE55-40CB-9D68-4D05C4503E0B}">
      <dgm:prSet/>
      <dgm:spPr/>
      <dgm:t>
        <a:bodyPr/>
        <a:lstStyle/>
        <a:p>
          <a:r>
            <a:rPr lang="en-US"/>
            <a:t>Introduction</a:t>
          </a:r>
        </a:p>
      </dgm:t>
    </dgm:pt>
    <dgm:pt modelId="{05F80B3D-AD7E-482A-A58E-8AA35AEA6F9F}" type="parTrans" cxnId="{4A00C2C5-5EC4-4E7C-9188-24C6250D475D}">
      <dgm:prSet/>
      <dgm:spPr/>
      <dgm:t>
        <a:bodyPr/>
        <a:lstStyle/>
        <a:p>
          <a:endParaRPr lang="en-US"/>
        </a:p>
      </dgm:t>
    </dgm:pt>
    <dgm:pt modelId="{6E5F398A-818E-417C-81CC-F3FDA166F762}" type="sibTrans" cxnId="{4A00C2C5-5EC4-4E7C-9188-24C6250D475D}">
      <dgm:prSet/>
      <dgm:spPr/>
      <dgm:t>
        <a:bodyPr/>
        <a:lstStyle/>
        <a:p>
          <a:endParaRPr lang="en-US"/>
        </a:p>
      </dgm:t>
    </dgm:pt>
    <dgm:pt modelId="{1DA1E4BA-B627-488A-8575-C7E05A33A36C}">
      <dgm:prSet/>
      <dgm:spPr/>
      <dgm:t>
        <a:bodyPr/>
        <a:lstStyle/>
        <a:p>
          <a:r>
            <a:rPr lang="en-US"/>
            <a:t>Architecture Diagram</a:t>
          </a:r>
        </a:p>
      </dgm:t>
    </dgm:pt>
    <dgm:pt modelId="{36D583DA-ED19-4068-AE9C-C08324D703F3}" type="parTrans" cxnId="{F7CAE54F-B6B4-4ED6-9EBE-BAC984A09B15}">
      <dgm:prSet/>
      <dgm:spPr/>
      <dgm:t>
        <a:bodyPr/>
        <a:lstStyle/>
        <a:p>
          <a:endParaRPr lang="en-US"/>
        </a:p>
      </dgm:t>
    </dgm:pt>
    <dgm:pt modelId="{C614A9CF-4BB1-4115-9F6B-FF7787066F10}" type="sibTrans" cxnId="{F7CAE54F-B6B4-4ED6-9EBE-BAC984A09B15}">
      <dgm:prSet/>
      <dgm:spPr/>
      <dgm:t>
        <a:bodyPr/>
        <a:lstStyle/>
        <a:p>
          <a:endParaRPr lang="en-US"/>
        </a:p>
      </dgm:t>
    </dgm:pt>
    <dgm:pt modelId="{52ACE9FA-0872-4860-AE57-3E3CF07DF09D}">
      <dgm:prSet/>
      <dgm:spPr/>
      <dgm:t>
        <a:bodyPr/>
        <a:lstStyle/>
        <a:p>
          <a:r>
            <a:rPr lang="en-US"/>
            <a:t>ERD Diagram</a:t>
          </a:r>
        </a:p>
      </dgm:t>
    </dgm:pt>
    <dgm:pt modelId="{87B5064F-FC8B-41C4-ADBB-56906C0BBEDE}" type="parTrans" cxnId="{830DAF15-F7D3-429D-BD04-45EB085DE805}">
      <dgm:prSet/>
      <dgm:spPr/>
      <dgm:t>
        <a:bodyPr/>
        <a:lstStyle/>
        <a:p>
          <a:endParaRPr lang="en-US"/>
        </a:p>
      </dgm:t>
    </dgm:pt>
    <dgm:pt modelId="{ADD4DDC0-ACF5-459D-8FB2-B3969CAA04B6}" type="sibTrans" cxnId="{830DAF15-F7D3-429D-BD04-45EB085DE805}">
      <dgm:prSet/>
      <dgm:spPr/>
      <dgm:t>
        <a:bodyPr/>
        <a:lstStyle/>
        <a:p>
          <a:endParaRPr lang="en-US"/>
        </a:p>
      </dgm:t>
    </dgm:pt>
    <dgm:pt modelId="{5BB85E1B-5BD4-40E4-942A-82B831F895E1}">
      <dgm:prSet/>
      <dgm:spPr/>
      <dgm:t>
        <a:bodyPr/>
        <a:lstStyle/>
        <a:p>
          <a:r>
            <a:rPr lang="en-US"/>
            <a:t>Scripts &amp; ETL Process</a:t>
          </a:r>
        </a:p>
      </dgm:t>
    </dgm:pt>
    <dgm:pt modelId="{F9F268AA-4073-4479-951C-0C87915C3EE5}" type="parTrans" cxnId="{311E82D8-2B0B-40EA-ABE0-D2DA140F2756}">
      <dgm:prSet/>
      <dgm:spPr/>
      <dgm:t>
        <a:bodyPr/>
        <a:lstStyle/>
        <a:p>
          <a:endParaRPr lang="en-US"/>
        </a:p>
      </dgm:t>
    </dgm:pt>
    <dgm:pt modelId="{1F40482F-9541-41D9-B4F4-F16C450F3B3F}" type="sibTrans" cxnId="{311E82D8-2B0B-40EA-ABE0-D2DA140F2756}">
      <dgm:prSet/>
      <dgm:spPr/>
      <dgm:t>
        <a:bodyPr/>
        <a:lstStyle/>
        <a:p>
          <a:endParaRPr lang="en-US"/>
        </a:p>
      </dgm:t>
    </dgm:pt>
    <dgm:pt modelId="{02B33479-9A9A-40AF-9D41-4CC59B37E804}">
      <dgm:prSet/>
      <dgm:spPr/>
      <dgm:t>
        <a:bodyPr/>
        <a:lstStyle/>
        <a:p>
          <a:r>
            <a:rPr lang="en-US"/>
            <a:t>Scheduling Pipelines</a:t>
          </a:r>
        </a:p>
      </dgm:t>
    </dgm:pt>
    <dgm:pt modelId="{4F25799D-5E56-4DDF-9725-B4512D29DFD6}" type="parTrans" cxnId="{5F47C27D-F829-4128-BC87-73FFE962EA9B}">
      <dgm:prSet/>
      <dgm:spPr/>
      <dgm:t>
        <a:bodyPr/>
        <a:lstStyle/>
        <a:p>
          <a:endParaRPr lang="en-US"/>
        </a:p>
      </dgm:t>
    </dgm:pt>
    <dgm:pt modelId="{1D227C6E-C377-4C76-A2C6-B86715EBBB04}" type="sibTrans" cxnId="{5F47C27D-F829-4128-BC87-73FFE962EA9B}">
      <dgm:prSet/>
      <dgm:spPr/>
      <dgm:t>
        <a:bodyPr/>
        <a:lstStyle/>
        <a:p>
          <a:endParaRPr lang="en-US"/>
        </a:p>
      </dgm:t>
    </dgm:pt>
    <dgm:pt modelId="{E364A122-6932-4121-B005-C2DD507DE0FC}">
      <dgm:prSet/>
      <dgm:spPr/>
      <dgm:t>
        <a:bodyPr/>
        <a:lstStyle/>
        <a:p>
          <a:r>
            <a:rPr lang="en-US"/>
            <a:t>Data Visualization</a:t>
          </a:r>
        </a:p>
      </dgm:t>
    </dgm:pt>
    <dgm:pt modelId="{E7A50EDD-DC4D-4A6A-BB73-CE05004E1D2D}" type="parTrans" cxnId="{7F93CC21-E799-47EA-806A-FC63061E2D81}">
      <dgm:prSet/>
      <dgm:spPr/>
      <dgm:t>
        <a:bodyPr/>
        <a:lstStyle/>
        <a:p>
          <a:endParaRPr lang="en-US"/>
        </a:p>
      </dgm:t>
    </dgm:pt>
    <dgm:pt modelId="{78DBF2B1-A343-4C56-B713-1BDD815B809E}" type="sibTrans" cxnId="{7F93CC21-E799-47EA-806A-FC63061E2D81}">
      <dgm:prSet/>
      <dgm:spPr/>
      <dgm:t>
        <a:bodyPr/>
        <a:lstStyle/>
        <a:p>
          <a:endParaRPr lang="en-US"/>
        </a:p>
      </dgm:t>
    </dgm:pt>
    <dgm:pt modelId="{8C605028-8BFE-44E2-A05C-8F3EE1C255CB}">
      <dgm:prSet/>
      <dgm:spPr/>
      <dgm:t>
        <a:bodyPr/>
        <a:lstStyle/>
        <a:p>
          <a:r>
            <a:rPr lang="en-US"/>
            <a:t>Future Aspects</a:t>
          </a:r>
        </a:p>
      </dgm:t>
    </dgm:pt>
    <dgm:pt modelId="{082172A8-F555-42A2-A75C-E8FA1649B828}" type="parTrans" cxnId="{D9762A95-B41D-45BD-B4BA-EA3FD9B348B8}">
      <dgm:prSet/>
      <dgm:spPr/>
      <dgm:t>
        <a:bodyPr/>
        <a:lstStyle/>
        <a:p>
          <a:endParaRPr lang="en-US"/>
        </a:p>
      </dgm:t>
    </dgm:pt>
    <dgm:pt modelId="{7FAD24B0-3207-46B9-8FBA-54E582CC2EF3}" type="sibTrans" cxnId="{D9762A95-B41D-45BD-B4BA-EA3FD9B348B8}">
      <dgm:prSet/>
      <dgm:spPr/>
      <dgm:t>
        <a:bodyPr/>
        <a:lstStyle/>
        <a:p>
          <a:endParaRPr lang="en-US"/>
        </a:p>
      </dgm:t>
    </dgm:pt>
    <dgm:pt modelId="{4E867220-01A3-4038-AE7A-71DC6E9AD632}" type="pres">
      <dgm:prSet presAssocID="{CB093430-1146-4182-B176-B8505A9C8433}" presName="diagram" presStyleCnt="0">
        <dgm:presLayoutVars>
          <dgm:dir/>
          <dgm:resizeHandles val="exact"/>
        </dgm:presLayoutVars>
      </dgm:prSet>
      <dgm:spPr/>
    </dgm:pt>
    <dgm:pt modelId="{8D31FB6E-C607-4BE8-8884-0826190B250D}" type="pres">
      <dgm:prSet presAssocID="{A36301E5-CE55-40CB-9D68-4D05C4503E0B}" presName="node" presStyleLbl="node1" presStyleIdx="0" presStyleCnt="7">
        <dgm:presLayoutVars>
          <dgm:bulletEnabled val="1"/>
        </dgm:presLayoutVars>
      </dgm:prSet>
      <dgm:spPr/>
    </dgm:pt>
    <dgm:pt modelId="{4C2CC0D4-154D-45ED-BF63-54473D8D4951}" type="pres">
      <dgm:prSet presAssocID="{6E5F398A-818E-417C-81CC-F3FDA166F762}" presName="sibTrans" presStyleCnt="0"/>
      <dgm:spPr/>
    </dgm:pt>
    <dgm:pt modelId="{40FD7CB6-69F2-4135-8FD8-47D1365FA9E0}" type="pres">
      <dgm:prSet presAssocID="{1DA1E4BA-B627-488A-8575-C7E05A33A36C}" presName="node" presStyleLbl="node1" presStyleIdx="1" presStyleCnt="7">
        <dgm:presLayoutVars>
          <dgm:bulletEnabled val="1"/>
        </dgm:presLayoutVars>
      </dgm:prSet>
      <dgm:spPr/>
    </dgm:pt>
    <dgm:pt modelId="{CB069CAD-D7B6-4194-86E5-CC80EF0C29A2}" type="pres">
      <dgm:prSet presAssocID="{C614A9CF-4BB1-4115-9F6B-FF7787066F10}" presName="sibTrans" presStyleCnt="0"/>
      <dgm:spPr/>
    </dgm:pt>
    <dgm:pt modelId="{BDD801D1-27EC-45A1-AE26-2325946505BB}" type="pres">
      <dgm:prSet presAssocID="{52ACE9FA-0872-4860-AE57-3E3CF07DF09D}" presName="node" presStyleLbl="node1" presStyleIdx="2" presStyleCnt="7">
        <dgm:presLayoutVars>
          <dgm:bulletEnabled val="1"/>
        </dgm:presLayoutVars>
      </dgm:prSet>
      <dgm:spPr/>
    </dgm:pt>
    <dgm:pt modelId="{92A54878-5503-45B4-B7E3-058C872B1F6F}" type="pres">
      <dgm:prSet presAssocID="{ADD4DDC0-ACF5-459D-8FB2-B3969CAA04B6}" presName="sibTrans" presStyleCnt="0"/>
      <dgm:spPr/>
    </dgm:pt>
    <dgm:pt modelId="{E3666928-D6EC-4554-B114-48A20F04628E}" type="pres">
      <dgm:prSet presAssocID="{5BB85E1B-5BD4-40E4-942A-82B831F895E1}" presName="node" presStyleLbl="node1" presStyleIdx="3" presStyleCnt="7">
        <dgm:presLayoutVars>
          <dgm:bulletEnabled val="1"/>
        </dgm:presLayoutVars>
      </dgm:prSet>
      <dgm:spPr/>
    </dgm:pt>
    <dgm:pt modelId="{29353E50-6B2A-4B2A-AA2D-D281BA2CE8F5}" type="pres">
      <dgm:prSet presAssocID="{1F40482F-9541-41D9-B4F4-F16C450F3B3F}" presName="sibTrans" presStyleCnt="0"/>
      <dgm:spPr/>
    </dgm:pt>
    <dgm:pt modelId="{79B6A0A0-D3E7-4569-835F-EEA23355E7AB}" type="pres">
      <dgm:prSet presAssocID="{02B33479-9A9A-40AF-9D41-4CC59B37E804}" presName="node" presStyleLbl="node1" presStyleIdx="4" presStyleCnt="7">
        <dgm:presLayoutVars>
          <dgm:bulletEnabled val="1"/>
        </dgm:presLayoutVars>
      </dgm:prSet>
      <dgm:spPr/>
    </dgm:pt>
    <dgm:pt modelId="{4E0146E6-81F0-4A4F-9A15-A8FD54EF1699}" type="pres">
      <dgm:prSet presAssocID="{1D227C6E-C377-4C76-A2C6-B86715EBBB04}" presName="sibTrans" presStyleCnt="0"/>
      <dgm:spPr/>
    </dgm:pt>
    <dgm:pt modelId="{36DA3177-996B-49B8-8CF2-FD525CF6AB17}" type="pres">
      <dgm:prSet presAssocID="{E364A122-6932-4121-B005-C2DD507DE0FC}" presName="node" presStyleLbl="node1" presStyleIdx="5" presStyleCnt="7">
        <dgm:presLayoutVars>
          <dgm:bulletEnabled val="1"/>
        </dgm:presLayoutVars>
      </dgm:prSet>
      <dgm:spPr/>
    </dgm:pt>
    <dgm:pt modelId="{598C88D7-046F-4FA4-8BA0-A2835B0601E6}" type="pres">
      <dgm:prSet presAssocID="{78DBF2B1-A343-4C56-B713-1BDD815B809E}" presName="sibTrans" presStyleCnt="0"/>
      <dgm:spPr/>
    </dgm:pt>
    <dgm:pt modelId="{F4453ECD-A901-44AC-A12D-15D52DCA63BE}" type="pres">
      <dgm:prSet presAssocID="{8C605028-8BFE-44E2-A05C-8F3EE1C255CB}" presName="node" presStyleLbl="node1" presStyleIdx="6" presStyleCnt="7">
        <dgm:presLayoutVars>
          <dgm:bulletEnabled val="1"/>
        </dgm:presLayoutVars>
      </dgm:prSet>
      <dgm:spPr/>
    </dgm:pt>
  </dgm:ptLst>
  <dgm:cxnLst>
    <dgm:cxn modelId="{272ED10D-0CAA-4F4E-9779-61D5D9F32DB3}" type="presOf" srcId="{A36301E5-CE55-40CB-9D68-4D05C4503E0B}" destId="{8D31FB6E-C607-4BE8-8884-0826190B250D}" srcOrd="0" destOrd="0" presId="urn:microsoft.com/office/officeart/2005/8/layout/default"/>
    <dgm:cxn modelId="{830DAF15-F7D3-429D-BD04-45EB085DE805}" srcId="{CB093430-1146-4182-B176-B8505A9C8433}" destId="{52ACE9FA-0872-4860-AE57-3E3CF07DF09D}" srcOrd="2" destOrd="0" parTransId="{87B5064F-FC8B-41C4-ADBB-56906C0BBEDE}" sibTransId="{ADD4DDC0-ACF5-459D-8FB2-B3969CAA04B6}"/>
    <dgm:cxn modelId="{7F93CC21-E799-47EA-806A-FC63061E2D81}" srcId="{CB093430-1146-4182-B176-B8505A9C8433}" destId="{E364A122-6932-4121-B005-C2DD507DE0FC}" srcOrd="5" destOrd="0" parTransId="{E7A50EDD-DC4D-4A6A-BB73-CE05004E1D2D}" sibTransId="{78DBF2B1-A343-4C56-B713-1BDD815B809E}"/>
    <dgm:cxn modelId="{932E8A5F-1CC4-4466-9C21-6DB2BE964AF9}" type="presOf" srcId="{52ACE9FA-0872-4860-AE57-3E3CF07DF09D}" destId="{BDD801D1-27EC-45A1-AE26-2325946505BB}" srcOrd="0" destOrd="0" presId="urn:microsoft.com/office/officeart/2005/8/layout/default"/>
    <dgm:cxn modelId="{F7CAE54F-B6B4-4ED6-9EBE-BAC984A09B15}" srcId="{CB093430-1146-4182-B176-B8505A9C8433}" destId="{1DA1E4BA-B627-488A-8575-C7E05A33A36C}" srcOrd="1" destOrd="0" parTransId="{36D583DA-ED19-4068-AE9C-C08324D703F3}" sibTransId="{C614A9CF-4BB1-4115-9F6B-FF7787066F10}"/>
    <dgm:cxn modelId="{9C980858-AD8E-4F73-8408-9C1A37AC2A80}" type="presOf" srcId="{CB093430-1146-4182-B176-B8505A9C8433}" destId="{4E867220-01A3-4038-AE7A-71DC6E9AD632}" srcOrd="0" destOrd="0" presId="urn:microsoft.com/office/officeart/2005/8/layout/default"/>
    <dgm:cxn modelId="{5F47C27D-F829-4128-BC87-73FFE962EA9B}" srcId="{CB093430-1146-4182-B176-B8505A9C8433}" destId="{02B33479-9A9A-40AF-9D41-4CC59B37E804}" srcOrd="4" destOrd="0" parTransId="{4F25799D-5E56-4DDF-9725-B4512D29DFD6}" sibTransId="{1D227C6E-C377-4C76-A2C6-B86715EBBB04}"/>
    <dgm:cxn modelId="{D9762A95-B41D-45BD-B4BA-EA3FD9B348B8}" srcId="{CB093430-1146-4182-B176-B8505A9C8433}" destId="{8C605028-8BFE-44E2-A05C-8F3EE1C255CB}" srcOrd="6" destOrd="0" parTransId="{082172A8-F555-42A2-A75C-E8FA1649B828}" sibTransId="{7FAD24B0-3207-46B9-8FBA-54E582CC2EF3}"/>
    <dgm:cxn modelId="{A1C69AA8-6948-4E42-A304-B0D045380F4A}" type="presOf" srcId="{8C605028-8BFE-44E2-A05C-8F3EE1C255CB}" destId="{F4453ECD-A901-44AC-A12D-15D52DCA63BE}" srcOrd="0" destOrd="0" presId="urn:microsoft.com/office/officeart/2005/8/layout/default"/>
    <dgm:cxn modelId="{4A00C2C5-5EC4-4E7C-9188-24C6250D475D}" srcId="{CB093430-1146-4182-B176-B8505A9C8433}" destId="{A36301E5-CE55-40CB-9D68-4D05C4503E0B}" srcOrd="0" destOrd="0" parTransId="{05F80B3D-AD7E-482A-A58E-8AA35AEA6F9F}" sibTransId="{6E5F398A-818E-417C-81CC-F3FDA166F762}"/>
    <dgm:cxn modelId="{35945BD7-3557-49E9-BA66-96260B2EEDA4}" type="presOf" srcId="{1DA1E4BA-B627-488A-8575-C7E05A33A36C}" destId="{40FD7CB6-69F2-4135-8FD8-47D1365FA9E0}" srcOrd="0" destOrd="0" presId="urn:microsoft.com/office/officeart/2005/8/layout/default"/>
    <dgm:cxn modelId="{311E82D8-2B0B-40EA-ABE0-D2DA140F2756}" srcId="{CB093430-1146-4182-B176-B8505A9C8433}" destId="{5BB85E1B-5BD4-40E4-942A-82B831F895E1}" srcOrd="3" destOrd="0" parTransId="{F9F268AA-4073-4479-951C-0C87915C3EE5}" sibTransId="{1F40482F-9541-41D9-B4F4-F16C450F3B3F}"/>
    <dgm:cxn modelId="{AE7282DC-60FC-4E98-A44E-9CA70524B733}" type="presOf" srcId="{E364A122-6932-4121-B005-C2DD507DE0FC}" destId="{36DA3177-996B-49B8-8CF2-FD525CF6AB17}" srcOrd="0" destOrd="0" presId="urn:microsoft.com/office/officeart/2005/8/layout/default"/>
    <dgm:cxn modelId="{4F2D38F2-D537-4C42-A61B-34120FDE66BA}" type="presOf" srcId="{02B33479-9A9A-40AF-9D41-4CC59B37E804}" destId="{79B6A0A0-D3E7-4569-835F-EEA23355E7AB}" srcOrd="0" destOrd="0" presId="urn:microsoft.com/office/officeart/2005/8/layout/default"/>
    <dgm:cxn modelId="{0A523DF4-58D1-4D2D-8E63-3C23C142E08E}" type="presOf" srcId="{5BB85E1B-5BD4-40E4-942A-82B831F895E1}" destId="{E3666928-D6EC-4554-B114-48A20F04628E}" srcOrd="0" destOrd="0" presId="urn:microsoft.com/office/officeart/2005/8/layout/default"/>
    <dgm:cxn modelId="{53729ECC-4F4E-4006-A5ED-344F3DA289DE}" type="presParOf" srcId="{4E867220-01A3-4038-AE7A-71DC6E9AD632}" destId="{8D31FB6E-C607-4BE8-8884-0826190B250D}" srcOrd="0" destOrd="0" presId="urn:microsoft.com/office/officeart/2005/8/layout/default"/>
    <dgm:cxn modelId="{E66C234D-5F99-49B7-A53F-68597BCC2F14}" type="presParOf" srcId="{4E867220-01A3-4038-AE7A-71DC6E9AD632}" destId="{4C2CC0D4-154D-45ED-BF63-54473D8D4951}" srcOrd="1" destOrd="0" presId="urn:microsoft.com/office/officeart/2005/8/layout/default"/>
    <dgm:cxn modelId="{4B1858B1-85CC-48B9-BC07-871FADE58BBC}" type="presParOf" srcId="{4E867220-01A3-4038-AE7A-71DC6E9AD632}" destId="{40FD7CB6-69F2-4135-8FD8-47D1365FA9E0}" srcOrd="2" destOrd="0" presId="urn:microsoft.com/office/officeart/2005/8/layout/default"/>
    <dgm:cxn modelId="{19BC57A7-E280-4A82-B713-EF81C58574AC}" type="presParOf" srcId="{4E867220-01A3-4038-AE7A-71DC6E9AD632}" destId="{CB069CAD-D7B6-4194-86E5-CC80EF0C29A2}" srcOrd="3" destOrd="0" presId="urn:microsoft.com/office/officeart/2005/8/layout/default"/>
    <dgm:cxn modelId="{7C73C12D-4BB3-41F0-BEE0-8FD197A50325}" type="presParOf" srcId="{4E867220-01A3-4038-AE7A-71DC6E9AD632}" destId="{BDD801D1-27EC-45A1-AE26-2325946505BB}" srcOrd="4" destOrd="0" presId="urn:microsoft.com/office/officeart/2005/8/layout/default"/>
    <dgm:cxn modelId="{ACF71C79-1A5D-43BC-9CDA-A93EA2A3AB5A}" type="presParOf" srcId="{4E867220-01A3-4038-AE7A-71DC6E9AD632}" destId="{92A54878-5503-45B4-B7E3-058C872B1F6F}" srcOrd="5" destOrd="0" presId="urn:microsoft.com/office/officeart/2005/8/layout/default"/>
    <dgm:cxn modelId="{9301BE2C-E6BD-4AB8-BE7D-FF524EDB0D68}" type="presParOf" srcId="{4E867220-01A3-4038-AE7A-71DC6E9AD632}" destId="{E3666928-D6EC-4554-B114-48A20F04628E}" srcOrd="6" destOrd="0" presId="urn:microsoft.com/office/officeart/2005/8/layout/default"/>
    <dgm:cxn modelId="{24A953B7-B8D7-4962-9071-F7C50892ACB4}" type="presParOf" srcId="{4E867220-01A3-4038-AE7A-71DC6E9AD632}" destId="{29353E50-6B2A-4B2A-AA2D-D281BA2CE8F5}" srcOrd="7" destOrd="0" presId="urn:microsoft.com/office/officeart/2005/8/layout/default"/>
    <dgm:cxn modelId="{934C571D-7B72-471F-B8E8-7468FA2DD116}" type="presParOf" srcId="{4E867220-01A3-4038-AE7A-71DC6E9AD632}" destId="{79B6A0A0-D3E7-4569-835F-EEA23355E7AB}" srcOrd="8" destOrd="0" presId="urn:microsoft.com/office/officeart/2005/8/layout/default"/>
    <dgm:cxn modelId="{8C71F095-D200-41E3-A220-4575DFCF8DB3}" type="presParOf" srcId="{4E867220-01A3-4038-AE7A-71DC6E9AD632}" destId="{4E0146E6-81F0-4A4F-9A15-A8FD54EF1699}" srcOrd="9" destOrd="0" presId="urn:microsoft.com/office/officeart/2005/8/layout/default"/>
    <dgm:cxn modelId="{2E3340CD-8B47-4750-ADE0-EBD3E4D8A018}" type="presParOf" srcId="{4E867220-01A3-4038-AE7A-71DC6E9AD632}" destId="{36DA3177-996B-49B8-8CF2-FD525CF6AB17}" srcOrd="10" destOrd="0" presId="urn:microsoft.com/office/officeart/2005/8/layout/default"/>
    <dgm:cxn modelId="{17ABCA25-DC21-4AAA-96D4-1FAC99F9A26D}" type="presParOf" srcId="{4E867220-01A3-4038-AE7A-71DC6E9AD632}" destId="{598C88D7-046F-4FA4-8BA0-A2835B0601E6}" srcOrd="11" destOrd="0" presId="urn:microsoft.com/office/officeart/2005/8/layout/default"/>
    <dgm:cxn modelId="{8B3D2F36-F732-4B75-A87F-B782477AB131}" type="presParOf" srcId="{4E867220-01A3-4038-AE7A-71DC6E9AD632}" destId="{F4453ECD-A901-44AC-A12D-15D52DCA63BE}"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31FB6E-C607-4BE8-8884-0826190B250D}">
      <dsp:nvSpPr>
        <dsp:cNvPr id="0" name=""/>
        <dsp:cNvSpPr/>
      </dsp:nvSpPr>
      <dsp:spPr>
        <a:xfrm>
          <a:off x="3249" y="58890"/>
          <a:ext cx="2577622" cy="154657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Introduction</a:t>
          </a:r>
        </a:p>
      </dsp:txBody>
      <dsp:txXfrm>
        <a:off x="3249" y="58890"/>
        <a:ext cx="2577622" cy="1546573"/>
      </dsp:txXfrm>
    </dsp:sp>
    <dsp:sp modelId="{40FD7CB6-69F2-4135-8FD8-47D1365FA9E0}">
      <dsp:nvSpPr>
        <dsp:cNvPr id="0" name=""/>
        <dsp:cNvSpPr/>
      </dsp:nvSpPr>
      <dsp:spPr>
        <a:xfrm>
          <a:off x="2838634" y="58890"/>
          <a:ext cx="2577622" cy="154657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Architecture Diagram</a:t>
          </a:r>
        </a:p>
      </dsp:txBody>
      <dsp:txXfrm>
        <a:off x="2838634" y="58890"/>
        <a:ext cx="2577622" cy="1546573"/>
      </dsp:txXfrm>
    </dsp:sp>
    <dsp:sp modelId="{BDD801D1-27EC-45A1-AE26-2325946505BB}">
      <dsp:nvSpPr>
        <dsp:cNvPr id="0" name=""/>
        <dsp:cNvSpPr/>
      </dsp:nvSpPr>
      <dsp:spPr>
        <a:xfrm>
          <a:off x="5674019" y="58890"/>
          <a:ext cx="2577622" cy="154657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ERD Diagram</a:t>
          </a:r>
        </a:p>
      </dsp:txBody>
      <dsp:txXfrm>
        <a:off x="5674019" y="58890"/>
        <a:ext cx="2577622" cy="1546573"/>
      </dsp:txXfrm>
    </dsp:sp>
    <dsp:sp modelId="{E3666928-D6EC-4554-B114-48A20F04628E}">
      <dsp:nvSpPr>
        <dsp:cNvPr id="0" name=""/>
        <dsp:cNvSpPr/>
      </dsp:nvSpPr>
      <dsp:spPr>
        <a:xfrm>
          <a:off x="8509404" y="58890"/>
          <a:ext cx="2577622" cy="154657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Scripts &amp; ETL Process</a:t>
          </a:r>
        </a:p>
      </dsp:txBody>
      <dsp:txXfrm>
        <a:off x="8509404" y="58890"/>
        <a:ext cx="2577622" cy="1546573"/>
      </dsp:txXfrm>
    </dsp:sp>
    <dsp:sp modelId="{79B6A0A0-D3E7-4569-835F-EEA23355E7AB}">
      <dsp:nvSpPr>
        <dsp:cNvPr id="0" name=""/>
        <dsp:cNvSpPr/>
      </dsp:nvSpPr>
      <dsp:spPr>
        <a:xfrm>
          <a:off x="1420941" y="1863226"/>
          <a:ext cx="2577622" cy="154657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Scheduling Pipelines</a:t>
          </a:r>
        </a:p>
      </dsp:txBody>
      <dsp:txXfrm>
        <a:off x="1420941" y="1863226"/>
        <a:ext cx="2577622" cy="1546573"/>
      </dsp:txXfrm>
    </dsp:sp>
    <dsp:sp modelId="{36DA3177-996B-49B8-8CF2-FD525CF6AB17}">
      <dsp:nvSpPr>
        <dsp:cNvPr id="0" name=""/>
        <dsp:cNvSpPr/>
      </dsp:nvSpPr>
      <dsp:spPr>
        <a:xfrm>
          <a:off x="4256326" y="1863226"/>
          <a:ext cx="2577622" cy="154657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Data Visualization</a:t>
          </a:r>
        </a:p>
      </dsp:txBody>
      <dsp:txXfrm>
        <a:off x="4256326" y="1863226"/>
        <a:ext cx="2577622" cy="1546573"/>
      </dsp:txXfrm>
    </dsp:sp>
    <dsp:sp modelId="{F4453ECD-A901-44AC-A12D-15D52DCA63BE}">
      <dsp:nvSpPr>
        <dsp:cNvPr id="0" name=""/>
        <dsp:cNvSpPr/>
      </dsp:nvSpPr>
      <dsp:spPr>
        <a:xfrm>
          <a:off x="7091711" y="1863226"/>
          <a:ext cx="2577622" cy="154657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Future Aspects</a:t>
          </a:r>
        </a:p>
      </dsp:txBody>
      <dsp:txXfrm>
        <a:off x="7091711" y="1863226"/>
        <a:ext cx="2577622" cy="154657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4A3FAC-5B10-41FD-86A8-103A8368B2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A82DE67-F76F-495F-88A9-370B36FF3E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D87D6B-282A-496D-8207-4E00424817AA}" type="datetimeFigureOut">
              <a:rPr lang="en-US" smtClean="0"/>
              <a:t>4/23/2022</a:t>
            </a:fld>
            <a:endParaRPr lang="en-US"/>
          </a:p>
        </p:txBody>
      </p:sp>
      <p:sp>
        <p:nvSpPr>
          <p:cNvPr id="4" name="Footer Placeholder 3">
            <a:extLst>
              <a:ext uri="{FF2B5EF4-FFF2-40B4-BE49-F238E27FC236}">
                <a16:creationId xmlns:a16="http://schemas.microsoft.com/office/drawing/2014/main" id="{68CC2453-8EFC-429E-B2F9-61EB357120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9CE8A8-0300-4690-B812-BA7987293D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9B5BAD-5CD6-4526-86F9-D5016D959E01}" type="slidenum">
              <a:rPr lang="en-US" smtClean="0"/>
              <a:t>‹#›</a:t>
            </a:fld>
            <a:endParaRPr lang="en-US"/>
          </a:p>
        </p:txBody>
      </p:sp>
    </p:spTree>
    <p:extLst>
      <p:ext uri="{BB962C8B-B14F-4D97-AF65-F5344CB8AC3E}">
        <p14:creationId xmlns:p14="http://schemas.microsoft.com/office/powerpoint/2010/main" val="11234840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08585F-9D2D-434E-B6F0-52FD9F303DF9}" type="datetimeFigureOut">
              <a:rPr lang="en-US" smtClean="0"/>
              <a:t>4/23/2022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0F9AF-62FF-401A-8C7E-C45D385C2974}" type="slidenum">
              <a:rPr lang="en-US" smtClean="0"/>
              <a:t>‹#›</a:t>
            </a:fld>
            <a:endParaRPr lang="en-US"/>
          </a:p>
        </p:txBody>
      </p:sp>
    </p:spTree>
    <p:extLst>
      <p:ext uri="{BB962C8B-B14F-4D97-AF65-F5344CB8AC3E}">
        <p14:creationId xmlns:p14="http://schemas.microsoft.com/office/powerpoint/2010/main" val="390632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Saturday, April 23, 2022</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0243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Saturday, April 23, 2022</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28485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Saturday, April 23, 2022</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04500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Saturday, April 23, 2022</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69935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Saturday, April 23, 2022</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15930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Saturday, April 23, 2022</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4007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Saturday, April 23, 2022</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912773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Saturday, April 23, 2022</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782745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Saturday, April 23, 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34731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Saturday, April 23, 2022</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09012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Saturday, April 23, 2022</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7551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Saturday, April 23, 2022</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231061074"/>
      </p:ext>
    </p:extLst>
  </p:cSld>
  <p:clrMap bg1="dk1" tx1="lt1" bg2="dk2" tx2="lt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28" r:id="rId6"/>
    <p:sldLayoutId id="2147483924" r:id="rId7"/>
    <p:sldLayoutId id="2147483925" r:id="rId8"/>
    <p:sldLayoutId id="2147483926" r:id="rId9"/>
    <p:sldLayoutId id="2147483927" r:id="rId10"/>
    <p:sldLayoutId id="2147483929"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northeastern-my.sharepoint.com/:u:/r/personal/gupta_shwe_northeastern_edu/Documents/INFO-7275%20Spring%202022/Final%20Project_P5/processData.py?csf=1&amp;web=1&amp;e=PHopzM"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EAE0F1-2C07-4DEF-9B02-628BB4ADC0EA}"/>
              </a:ext>
            </a:extLst>
          </p:cNvPr>
          <p:cNvSpPr>
            <a:spLocks noGrp="1"/>
          </p:cNvSpPr>
          <p:nvPr>
            <p:ph type="ctrTitle"/>
          </p:nvPr>
        </p:nvSpPr>
        <p:spPr>
          <a:xfrm>
            <a:off x="550863" y="1023591"/>
            <a:ext cx="5545137" cy="1833909"/>
          </a:xfrm>
        </p:spPr>
        <p:txBody>
          <a:bodyPr anchor="b">
            <a:normAutofit fontScale="90000"/>
          </a:bodyPr>
          <a:lstStyle/>
          <a:p>
            <a:r>
              <a:rPr lang="en-US" b="1" dirty="0">
                <a:solidFill>
                  <a:srgbClr val="FF0000"/>
                </a:solidFill>
              </a:rPr>
              <a:t>YouTube Video </a:t>
            </a:r>
            <a:br>
              <a:rPr lang="en-US" b="1" dirty="0">
                <a:solidFill>
                  <a:srgbClr val="FF0000"/>
                </a:solidFill>
              </a:rPr>
            </a:br>
            <a:r>
              <a:rPr lang="en-US" b="1" dirty="0">
                <a:solidFill>
                  <a:srgbClr val="FF0000"/>
                </a:solidFill>
              </a:rPr>
              <a:t>Analysis</a:t>
            </a:r>
          </a:p>
        </p:txBody>
      </p:sp>
      <p:sp>
        <p:nvSpPr>
          <p:cNvPr id="3" name="Subtitle 2">
            <a:extLst>
              <a:ext uri="{FF2B5EF4-FFF2-40B4-BE49-F238E27FC236}">
                <a16:creationId xmlns:a16="http://schemas.microsoft.com/office/drawing/2014/main" id="{14DCE887-E000-4943-BB7B-6061961EAC75}"/>
              </a:ext>
            </a:extLst>
          </p:cNvPr>
          <p:cNvSpPr>
            <a:spLocks noGrp="1"/>
          </p:cNvSpPr>
          <p:nvPr>
            <p:ph type="subTitle" idx="1"/>
          </p:nvPr>
        </p:nvSpPr>
        <p:spPr>
          <a:xfrm>
            <a:off x="550863" y="4312920"/>
            <a:ext cx="5437187" cy="1779906"/>
          </a:xfrm>
        </p:spPr>
        <p:txBody>
          <a:bodyPr>
            <a:normAutofit/>
          </a:bodyPr>
          <a:lstStyle/>
          <a:p>
            <a:r>
              <a:rPr lang="en-US" dirty="0">
                <a:solidFill>
                  <a:schemeClr val="tx1">
                    <a:alpha val="60000"/>
                  </a:schemeClr>
                </a:solidFill>
              </a:rPr>
              <a:t>Submitted By:</a:t>
            </a:r>
          </a:p>
          <a:p>
            <a:r>
              <a:rPr lang="en-US" dirty="0">
                <a:solidFill>
                  <a:schemeClr val="tx1">
                    <a:alpha val="60000"/>
                  </a:schemeClr>
                </a:solidFill>
              </a:rPr>
              <a:t>Shweta Gupta (001523739)</a:t>
            </a:r>
          </a:p>
          <a:p>
            <a:r>
              <a:rPr lang="en-US" dirty="0">
                <a:solidFill>
                  <a:schemeClr val="tx1">
                    <a:alpha val="60000"/>
                  </a:schemeClr>
                </a:solidFill>
              </a:rPr>
              <a:t>Saswato Bhattacharyya (002959396)</a:t>
            </a:r>
          </a:p>
          <a:p>
            <a:endParaRPr lang="en-US" dirty="0">
              <a:solidFill>
                <a:schemeClr val="tx1">
                  <a:alpha val="60000"/>
                </a:schemeClr>
              </a:solidFill>
            </a:endParaRPr>
          </a:p>
        </p:txBody>
      </p:sp>
      <p:pic>
        <p:nvPicPr>
          <p:cNvPr id="6" name="Picture 5">
            <a:extLst>
              <a:ext uri="{FF2B5EF4-FFF2-40B4-BE49-F238E27FC236}">
                <a16:creationId xmlns:a16="http://schemas.microsoft.com/office/drawing/2014/main" id="{33E2A17E-0E47-43D3-BE10-8B2DF9410C58}"/>
              </a:ext>
            </a:extLst>
          </p:cNvPr>
          <p:cNvPicPr>
            <a:picLocks noChangeAspect="1"/>
          </p:cNvPicPr>
          <p:nvPr/>
        </p:nvPicPr>
        <p:blipFill rotWithShape="1">
          <a:blip r:embed="rId2"/>
          <a:srcRect l="15648" r="17853" b="2"/>
          <a:stretch/>
        </p:blipFill>
        <p:spPr>
          <a:xfrm>
            <a:off x="6508749"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41" name="Group 40">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42" name="Freeform: Shape 41">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Oval 42">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5" name="Oval 44">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extBox 3">
            <a:extLst>
              <a:ext uri="{FF2B5EF4-FFF2-40B4-BE49-F238E27FC236}">
                <a16:creationId xmlns:a16="http://schemas.microsoft.com/office/drawing/2014/main" id="{F9931060-9DBB-4C01-B167-572F4741F08D}"/>
              </a:ext>
            </a:extLst>
          </p:cNvPr>
          <p:cNvSpPr txBox="1"/>
          <p:nvPr/>
        </p:nvSpPr>
        <p:spPr>
          <a:xfrm flipH="1">
            <a:off x="3043909" y="102821"/>
            <a:ext cx="5848478" cy="369332"/>
          </a:xfrm>
          <a:prstGeom prst="rect">
            <a:avLst/>
          </a:prstGeom>
          <a:noFill/>
        </p:spPr>
        <p:txBody>
          <a:bodyPr wrap="square" rtlCol="0">
            <a:spAutoFit/>
          </a:bodyPr>
          <a:lstStyle/>
          <a:p>
            <a:pPr algn="ctr"/>
            <a:r>
              <a:rPr lang="en-US" dirty="0"/>
              <a:t>DAMG 7275 Spring Semester  2022 Final Presentation</a:t>
            </a:r>
          </a:p>
        </p:txBody>
      </p:sp>
    </p:spTree>
    <p:extLst>
      <p:ext uri="{BB962C8B-B14F-4D97-AF65-F5344CB8AC3E}">
        <p14:creationId xmlns:p14="http://schemas.microsoft.com/office/powerpoint/2010/main" val="2413599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4" name="Group 53">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55" name="Freeform: Shape 54">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Oval 55">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58" name="Group 57">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59"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6" name="TextBox 45">
            <a:extLst>
              <a:ext uri="{FF2B5EF4-FFF2-40B4-BE49-F238E27FC236}">
                <a16:creationId xmlns:a16="http://schemas.microsoft.com/office/drawing/2014/main" id="{B80C0590-0173-458A-85BB-E2069F296202}"/>
              </a:ext>
            </a:extLst>
          </p:cNvPr>
          <p:cNvSpPr txBox="1"/>
          <p:nvPr/>
        </p:nvSpPr>
        <p:spPr>
          <a:xfrm>
            <a:off x="552133" y="215612"/>
            <a:ext cx="11087734" cy="704732"/>
          </a:xfrm>
          <a:prstGeom prst="rect">
            <a:avLst/>
          </a:prstGeom>
          <a:gradFill flip="none" rotWithShape="1">
            <a:gsLst>
              <a:gs pos="0">
                <a:srgbClr val="FF0000"/>
              </a:gs>
              <a:gs pos="83000">
                <a:schemeClr val="bg1">
                  <a:lumMod val="85000"/>
                  <a:lumOff val="15000"/>
                </a:schemeClr>
              </a:gs>
              <a:gs pos="89834">
                <a:schemeClr val="bg1">
                  <a:lumMod val="95000"/>
                  <a:lumOff val="5000"/>
                </a:schemeClr>
              </a:gs>
              <a:gs pos="100000">
                <a:schemeClr val="bg1">
                  <a:lumMod val="95000"/>
                  <a:lumOff val="5000"/>
                </a:schemeClr>
              </a:gs>
            </a:gsLst>
            <a:path path="circle">
              <a:fillToRect t="100000" r="100000"/>
            </a:path>
            <a:tileRect l="-100000" b="-100000"/>
          </a:gradFill>
        </p:spPr>
        <p:txBody>
          <a:bodyPr vert="horz" wrap="square" lIns="0" tIns="0" rIns="0" bIns="0" rtlCol="0" anchor="b" anchorCtr="0">
            <a:normAutofit/>
          </a:bodyPr>
          <a:lstStyle/>
          <a:p>
            <a:pPr>
              <a:lnSpc>
                <a:spcPct val="90000"/>
              </a:lnSpc>
              <a:spcBef>
                <a:spcPct val="0"/>
              </a:spcBef>
              <a:spcAft>
                <a:spcPts val="600"/>
              </a:spcAft>
            </a:pPr>
            <a:r>
              <a:rPr lang="en-US" sz="4800" dirty="0">
                <a:latin typeface="+mj-lt"/>
                <a:ea typeface="+mj-ea"/>
                <a:cs typeface="+mj-cs"/>
              </a:rPr>
              <a:t>Data Visualization</a:t>
            </a:r>
          </a:p>
        </p:txBody>
      </p:sp>
      <p:pic>
        <p:nvPicPr>
          <p:cNvPr id="3" name="Picture 3">
            <a:extLst>
              <a:ext uri="{FF2B5EF4-FFF2-40B4-BE49-F238E27FC236}">
                <a16:creationId xmlns:a16="http://schemas.microsoft.com/office/drawing/2014/main" id="{A53F0374-1BBA-AC09-2A10-54B2238C407D}"/>
              </a:ext>
            </a:extLst>
          </p:cNvPr>
          <p:cNvPicPr>
            <a:picLocks noChangeAspect="1"/>
          </p:cNvPicPr>
          <p:nvPr/>
        </p:nvPicPr>
        <p:blipFill>
          <a:blip r:embed="rId2"/>
          <a:stretch>
            <a:fillRect/>
          </a:stretch>
        </p:blipFill>
        <p:spPr>
          <a:xfrm>
            <a:off x="1029222" y="1167264"/>
            <a:ext cx="10196185" cy="5368980"/>
          </a:xfrm>
          <a:prstGeom prst="rect">
            <a:avLst/>
          </a:prstGeom>
        </p:spPr>
      </p:pic>
    </p:spTree>
    <p:extLst>
      <p:ext uri="{BB962C8B-B14F-4D97-AF65-F5344CB8AC3E}">
        <p14:creationId xmlns:p14="http://schemas.microsoft.com/office/powerpoint/2010/main" val="3359209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4" name="Group 53">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55" name="Freeform: Shape 54">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Oval 55">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58" name="Group 57">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59"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6" name="TextBox 45">
            <a:extLst>
              <a:ext uri="{FF2B5EF4-FFF2-40B4-BE49-F238E27FC236}">
                <a16:creationId xmlns:a16="http://schemas.microsoft.com/office/drawing/2014/main" id="{B80C0590-0173-458A-85BB-E2069F296202}"/>
              </a:ext>
            </a:extLst>
          </p:cNvPr>
          <p:cNvSpPr txBox="1"/>
          <p:nvPr/>
        </p:nvSpPr>
        <p:spPr>
          <a:xfrm>
            <a:off x="552133" y="215612"/>
            <a:ext cx="11087734" cy="704732"/>
          </a:xfrm>
          <a:prstGeom prst="rect">
            <a:avLst/>
          </a:prstGeom>
          <a:gradFill flip="none" rotWithShape="1">
            <a:gsLst>
              <a:gs pos="0">
                <a:srgbClr val="FF0000"/>
              </a:gs>
              <a:gs pos="83000">
                <a:schemeClr val="bg1">
                  <a:lumMod val="85000"/>
                  <a:lumOff val="15000"/>
                </a:schemeClr>
              </a:gs>
              <a:gs pos="89834">
                <a:schemeClr val="bg1">
                  <a:lumMod val="95000"/>
                  <a:lumOff val="5000"/>
                </a:schemeClr>
              </a:gs>
              <a:gs pos="100000">
                <a:schemeClr val="bg1">
                  <a:lumMod val="95000"/>
                  <a:lumOff val="5000"/>
                </a:schemeClr>
              </a:gs>
            </a:gsLst>
            <a:path path="circle">
              <a:fillToRect t="100000" r="100000"/>
            </a:path>
            <a:tileRect l="-100000" b="-100000"/>
          </a:gradFill>
        </p:spPr>
        <p:txBody>
          <a:bodyPr vert="horz" wrap="square" lIns="0" tIns="0" rIns="0" bIns="0" rtlCol="0" anchor="b" anchorCtr="0">
            <a:normAutofit/>
          </a:bodyPr>
          <a:lstStyle/>
          <a:p>
            <a:pPr>
              <a:lnSpc>
                <a:spcPct val="90000"/>
              </a:lnSpc>
              <a:spcBef>
                <a:spcPct val="0"/>
              </a:spcBef>
              <a:spcAft>
                <a:spcPts val="600"/>
              </a:spcAft>
            </a:pPr>
            <a:r>
              <a:rPr lang="en-US" sz="4800" dirty="0">
                <a:latin typeface="+mj-lt"/>
                <a:ea typeface="+mj-ea"/>
                <a:cs typeface="+mj-cs"/>
              </a:rPr>
              <a:t>Data Visualization</a:t>
            </a:r>
          </a:p>
        </p:txBody>
      </p:sp>
      <p:pic>
        <p:nvPicPr>
          <p:cNvPr id="8" name="Picture 7">
            <a:extLst>
              <a:ext uri="{FF2B5EF4-FFF2-40B4-BE49-F238E27FC236}">
                <a16:creationId xmlns:a16="http://schemas.microsoft.com/office/drawing/2014/main" id="{8A8FD4D4-9997-4B26-9DC4-B4157391EF73}"/>
              </a:ext>
            </a:extLst>
          </p:cNvPr>
          <p:cNvPicPr>
            <a:picLocks noChangeAspect="1"/>
          </p:cNvPicPr>
          <p:nvPr/>
        </p:nvPicPr>
        <p:blipFill>
          <a:blip r:embed="rId2"/>
          <a:stretch>
            <a:fillRect/>
          </a:stretch>
        </p:blipFill>
        <p:spPr>
          <a:xfrm>
            <a:off x="2190411" y="1135333"/>
            <a:ext cx="7470797" cy="5590343"/>
          </a:xfrm>
          <a:prstGeom prst="rect">
            <a:avLst/>
          </a:prstGeom>
        </p:spPr>
      </p:pic>
    </p:spTree>
    <p:extLst>
      <p:ext uri="{BB962C8B-B14F-4D97-AF65-F5344CB8AC3E}">
        <p14:creationId xmlns:p14="http://schemas.microsoft.com/office/powerpoint/2010/main" val="2392749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B80C0590-0173-458A-85BB-E2069F296202}"/>
              </a:ext>
            </a:extLst>
          </p:cNvPr>
          <p:cNvSpPr txBox="1"/>
          <p:nvPr/>
        </p:nvSpPr>
        <p:spPr>
          <a:xfrm>
            <a:off x="552133" y="215612"/>
            <a:ext cx="11087734" cy="704732"/>
          </a:xfrm>
          <a:prstGeom prst="rect">
            <a:avLst/>
          </a:prstGeom>
          <a:gradFill flip="none" rotWithShape="1">
            <a:gsLst>
              <a:gs pos="0">
                <a:srgbClr val="FF0000"/>
              </a:gs>
              <a:gs pos="83000">
                <a:schemeClr val="bg1">
                  <a:lumMod val="85000"/>
                  <a:lumOff val="15000"/>
                </a:schemeClr>
              </a:gs>
              <a:gs pos="89834">
                <a:schemeClr val="bg1">
                  <a:lumMod val="95000"/>
                  <a:lumOff val="5000"/>
                </a:schemeClr>
              </a:gs>
              <a:gs pos="100000">
                <a:schemeClr val="bg1">
                  <a:lumMod val="95000"/>
                  <a:lumOff val="5000"/>
                </a:schemeClr>
              </a:gs>
            </a:gsLst>
            <a:path path="circle">
              <a:fillToRect t="100000" r="100000"/>
            </a:path>
            <a:tileRect l="-100000" b="-100000"/>
          </a:gradFill>
        </p:spPr>
        <p:txBody>
          <a:bodyPr vert="horz" wrap="square" lIns="0" tIns="0" rIns="0" bIns="0" rtlCol="0" anchor="b" anchorCtr="0">
            <a:normAutofit/>
          </a:bodyPr>
          <a:lstStyle/>
          <a:p>
            <a:pPr>
              <a:lnSpc>
                <a:spcPct val="90000"/>
              </a:lnSpc>
              <a:spcBef>
                <a:spcPct val="0"/>
              </a:spcBef>
              <a:spcAft>
                <a:spcPts val="600"/>
              </a:spcAft>
            </a:pPr>
            <a:r>
              <a:rPr lang="en-US" sz="4800" dirty="0">
                <a:latin typeface="+mj-lt"/>
                <a:ea typeface="+mj-ea"/>
                <a:cs typeface="+mj-cs"/>
              </a:rPr>
              <a:t>Future Aspects</a:t>
            </a:r>
          </a:p>
        </p:txBody>
      </p:sp>
      <p:sp>
        <p:nvSpPr>
          <p:cNvPr id="2" name="TextBox 1">
            <a:extLst>
              <a:ext uri="{FF2B5EF4-FFF2-40B4-BE49-F238E27FC236}">
                <a16:creationId xmlns:a16="http://schemas.microsoft.com/office/drawing/2014/main" id="{EE544275-88D1-4B4B-B812-6583200AECC8}"/>
              </a:ext>
            </a:extLst>
          </p:cNvPr>
          <p:cNvSpPr txBox="1"/>
          <p:nvPr/>
        </p:nvSpPr>
        <p:spPr>
          <a:xfrm>
            <a:off x="1530220" y="1563040"/>
            <a:ext cx="6298163" cy="3731919"/>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dirty="0"/>
              <a:t>Our goal was to create or use code/ tools that can be scalable in future. </a:t>
            </a:r>
          </a:p>
          <a:p>
            <a:pPr marL="742950" marR="0" lvl="1" indent="-285750">
              <a:lnSpc>
                <a:spcPct val="107000"/>
              </a:lnSpc>
              <a:spcBef>
                <a:spcPts val="0"/>
              </a:spcBef>
              <a:spcAft>
                <a:spcPts val="0"/>
              </a:spcAft>
              <a:buFont typeface="Courier New" panose="02070309020205020404" pitchFamily="49" charset="0"/>
              <a:buChar char="o"/>
            </a:pPr>
            <a:r>
              <a:rPr lang="en-US" dirty="0"/>
              <a:t>For example: The code used to fetch data from Kaggle could handle any additional files from the source.</a:t>
            </a:r>
          </a:p>
          <a:p>
            <a:pPr marL="342900" marR="0" lvl="0" indent="-342900">
              <a:lnSpc>
                <a:spcPct val="107000"/>
              </a:lnSpc>
              <a:spcBef>
                <a:spcPts val="0"/>
              </a:spcBef>
              <a:spcAft>
                <a:spcPts val="0"/>
              </a:spcAft>
              <a:buFont typeface="Symbol" panose="05050102010706020507" pitchFamily="18" charset="2"/>
              <a:buChar char=""/>
            </a:pPr>
            <a:r>
              <a:rPr lang="en-US" dirty="0"/>
              <a:t>The further improvements could include the use of Graph database (Gremlin) provided by Azure to fasten the analysis of relationships between entities.</a:t>
            </a:r>
          </a:p>
          <a:p>
            <a:pPr marL="342900" marR="0" lvl="0" indent="-342900">
              <a:lnSpc>
                <a:spcPct val="107000"/>
              </a:lnSpc>
              <a:spcBef>
                <a:spcPts val="0"/>
              </a:spcBef>
              <a:spcAft>
                <a:spcPts val="0"/>
              </a:spcAft>
              <a:buFont typeface="Symbol" panose="05050102010706020507" pitchFamily="18" charset="2"/>
              <a:buChar char=""/>
            </a:pPr>
            <a:r>
              <a:rPr lang="en-US" dirty="0"/>
              <a:t>We can also try including data from multiple sources.</a:t>
            </a:r>
          </a:p>
          <a:p>
            <a:pPr marL="342900" marR="0" lvl="0" indent="-342900">
              <a:lnSpc>
                <a:spcPct val="107000"/>
              </a:lnSpc>
              <a:spcBef>
                <a:spcPts val="0"/>
              </a:spcBef>
              <a:spcAft>
                <a:spcPts val="800"/>
              </a:spcAft>
              <a:buFont typeface="Symbol" panose="05050102010706020507" pitchFamily="18" charset="2"/>
              <a:buChar char=""/>
            </a:pPr>
            <a:r>
              <a:rPr lang="en-US" dirty="0"/>
              <a:t>Trying to handle the entire integration in a single pipeline.</a:t>
            </a:r>
          </a:p>
          <a:p>
            <a:endParaRPr lang="en-US" dirty="0"/>
          </a:p>
        </p:txBody>
      </p:sp>
    </p:spTree>
    <p:extLst>
      <p:ext uri="{BB962C8B-B14F-4D97-AF65-F5344CB8AC3E}">
        <p14:creationId xmlns:p14="http://schemas.microsoft.com/office/powerpoint/2010/main" val="2076265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4" name="Group 53">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55" name="Freeform: Shape 54">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Oval 55">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58" name="Group 57">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59"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Rectangle: Rounded Corners 5">
            <a:extLst>
              <a:ext uri="{FF2B5EF4-FFF2-40B4-BE49-F238E27FC236}">
                <a16:creationId xmlns:a16="http://schemas.microsoft.com/office/drawing/2014/main" id="{325AB553-F5C2-46C1-8AC0-A9DFD286604A}"/>
              </a:ext>
            </a:extLst>
          </p:cNvPr>
          <p:cNvSpPr/>
          <p:nvPr/>
        </p:nvSpPr>
        <p:spPr>
          <a:xfrm>
            <a:off x="2392605" y="1873196"/>
            <a:ext cx="7071360" cy="3036333"/>
          </a:xfrm>
          <a:prstGeom prst="roundRect">
            <a:avLst/>
          </a:prstGeom>
          <a:solidFill>
            <a:schemeClr val="bg1"/>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A18281D-9056-44DC-B878-1C1531282B24}"/>
              </a:ext>
            </a:extLst>
          </p:cNvPr>
          <p:cNvSpPr txBox="1"/>
          <p:nvPr/>
        </p:nvSpPr>
        <p:spPr>
          <a:xfrm>
            <a:off x="2392605" y="2644170"/>
            <a:ext cx="7071360" cy="1569660"/>
          </a:xfrm>
          <a:prstGeom prst="rect">
            <a:avLst/>
          </a:prstGeom>
          <a:noFill/>
        </p:spPr>
        <p:txBody>
          <a:bodyPr wrap="square" rtlCol="0">
            <a:spAutoFit/>
          </a:bodyPr>
          <a:lstStyle/>
          <a:p>
            <a:pPr algn="ctr"/>
            <a:r>
              <a:rPr lang="en-US" sz="9600" b="1" dirty="0">
                <a:latin typeface="Calibri" panose="020F0502020204030204" pitchFamily="34" charset="0"/>
                <a:cs typeface="Calibri" panose="020F0502020204030204" pitchFamily="34" charset="0"/>
              </a:rPr>
              <a:t>Thank</a:t>
            </a:r>
            <a:r>
              <a:rPr lang="en-US" sz="9600" b="1" dirty="0">
                <a:highlight>
                  <a:srgbClr val="FF0000"/>
                </a:highlight>
                <a:latin typeface="Calibri" panose="020F0502020204030204" pitchFamily="34" charset="0"/>
                <a:cs typeface="Calibri" panose="020F0502020204030204" pitchFamily="34" charset="0"/>
              </a:rPr>
              <a:t> You </a:t>
            </a:r>
            <a:r>
              <a:rPr lang="en-US" sz="800" b="1" dirty="0">
                <a:highlight>
                  <a:srgbClr val="FF0000"/>
                </a:highlight>
                <a:latin typeface="Calibri" panose="020F0502020204030204" pitchFamily="34" charset="0"/>
                <a:cs typeface="Calibri" panose="020F0502020204030204" pitchFamily="34" charset="0"/>
              </a:rPr>
              <a:t>.</a:t>
            </a:r>
            <a:r>
              <a:rPr lang="en-US" sz="9600" b="1"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42466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7" name="Freeform: Shape 26">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Oval 27">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Shape 29">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32" name="Rectangle 31">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TextBox 1">
            <a:extLst>
              <a:ext uri="{FF2B5EF4-FFF2-40B4-BE49-F238E27FC236}">
                <a16:creationId xmlns:a16="http://schemas.microsoft.com/office/drawing/2014/main" id="{E7EADE2A-E56B-E803-0B01-FB0DC7168739}"/>
              </a:ext>
            </a:extLst>
          </p:cNvPr>
          <p:cNvGraphicFramePr/>
          <p:nvPr>
            <p:extLst>
              <p:ext uri="{D42A27DB-BD31-4B8C-83A1-F6EECF244321}">
                <p14:modId xmlns:p14="http://schemas.microsoft.com/office/powerpoint/2010/main" val="3807013523"/>
              </p:ext>
            </p:extLst>
          </p:nvPr>
        </p:nvGraphicFramePr>
        <p:xfrm>
          <a:off x="550863" y="2624135"/>
          <a:ext cx="11090276" cy="3468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TextBox 18">
            <a:extLst>
              <a:ext uri="{FF2B5EF4-FFF2-40B4-BE49-F238E27FC236}">
                <a16:creationId xmlns:a16="http://schemas.microsoft.com/office/drawing/2014/main" id="{8DBFD9AD-9B7C-4914-979E-5F1E850DD763}"/>
              </a:ext>
            </a:extLst>
          </p:cNvPr>
          <p:cNvSpPr txBox="1"/>
          <p:nvPr/>
        </p:nvSpPr>
        <p:spPr>
          <a:xfrm>
            <a:off x="363888" y="505135"/>
            <a:ext cx="11087734" cy="704732"/>
          </a:xfrm>
          <a:prstGeom prst="rect">
            <a:avLst/>
          </a:prstGeom>
          <a:gradFill flip="none" rotWithShape="1">
            <a:gsLst>
              <a:gs pos="0">
                <a:srgbClr val="FF0000"/>
              </a:gs>
              <a:gs pos="83000">
                <a:schemeClr val="bg1">
                  <a:lumMod val="85000"/>
                  <a:lumOff val="15000"/>
                </a:schemeClr>
              </a:gs>
              <a:gs pos="89834">
                <a:schemeClr val="bg1">
                  <a:lumMod val="95000"/>
                  <a:lumOff val="5000"/>
                </a:schemeClr>
              </a:gs>
              <a:gs pos="100000">
                <a:schemeClr val="bg1">
                  <a:lumMod val="95000"/>
                  <a:lumOff val="5000"/>
                </a:schemeClr>
              </a:gs>
            </a:gsLst>
            <a:path path="circle">
              <a:fillToRect t="100000" r="100000"/>
            </a:path>
            <a:tileRect l="-100000" b="-100000"/>
          </a:gradFill>
        </p:spPr>
        <p:txBody>
          <a:bodyPr vert="horz" wrap="square" lIns="0" tIns="0" rIns="0" bIns="0" rtlCol="0" anchor="b" anchorCtr="0">
            <a:normAutofit/>
          </a:bodyPr>
          <a:lstStyle/>
          <a:p>
            <a:pPr>
              <a:lnSpc>
                <a:spcPct val="90000"/>
              </a:lnSpc>
              <a:spcBef>
                <a:spcPct val="0"/>
              </a:spcBef>
              <a:spcAft>
                <a:spcPts val="600"/>
              </a:spcAft>
            </a:pPr>
            <a:r>
              <a:rPr lang="en-US" sz="4800" dirty="0">
                <a:latin typeface="+mj-lt"/>
                <a:ea typeface="+mj-ea"/>
                <a:cs typeface="+mj-cs"/>
              </a:rPr>
              <a:t>Agenda</a:t>
            </a:r>
          </a:p>
        </p:txBody>
      </p:sp>
    </p:spTree>
    <p:extLst>
      <p:ext uri="{BB962C8B-B14F-4D97-AF65-F5344CB8AC3E}">
        <p14:creationId xmlns:p14="http://schemas.microsoft.com/office/powerpoint/2010/main" val="4236812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931060-9DBB-4C01-B167-572F4741F08D}"/>
              </a:ext>
            </a:extLst>
          </p:cNvPr>
          <p:cNvSpPr txBox="1"/>
          <p:nvPr/>
        </p:nvSpPr>
        <p:spPr>
          <a:xfrm>
            <a:off x="550863" y="412809"/>
            <a:ext cx="11087734" cy="704732"/>
          </a:xfrm>
          <a:prstGeom prst="rect">
            <a:avLst/>
          </a:prstGeom>
          <a:gradFill flip="none" rotWithShape="1">
            <a:gsLst>
              <a:gs pos="0">
                <a:srgbClr val="FF0000"/>
              </a:gs>
              <a:gs pos="83000">
                <a:schemeClr val="bg1">
                  <a:lumMod val="85000"/>
                  <a:lumOff val="15000"/>
                </a:schemeClr>
              </a:gs>
              <a:gs pos="89834">
                <a:schemeClr val="bg1">
                  <a:lumMod val="95000"/>
                  <a:lumOff val="5000"/>
                </a:schemeClr>
              </a:gs>
              <a:gs pos="100000">
                <a:schemeClr val="bg1">
                  <a:lumMod val="95000"/>
                  <a:lumOff val="5000"/>
                </a:schemeClr>
              </a:gs>
            </a:gsLst>
            <a:path path="circle">
              <a:fillToRect t="100000" r="100000"/>
            </a:path>
            <a:tileRect l="-100000" b="-100000"/>
          </a:gradFill>
        </p:spPr>
        <p:txBody>
          <a:bodyPr vert="horz" wrap="square" lIns="0" tIns="0" rIns="0" bIns="0" rtlCol="0" anchor="b" anchorCtr="0">
            <a:normAutofit/>
          </a:bodyPr>
          <a:lstStyle/>
          <a:p>
            <a:pPr>
              <a:lnSpc>
                <a:spcPct val="90000"/>
              </a:lnSpc>
              <a:spcBef>
                <a:spcPct val="0"/>
              </a:spcBef>
              <a:spcAft>
                <a:spcPts val="600"/>
              </a:spcAft>
            </a:pPr>
            <a:r>
              <a:rPr lang="en-US" sz="4800" dirty="0">
                <a:latin typeface="+mj-lt"/>
                <a:ea typeface="+mj-ea"/>
                <a:cs typeface="+mj-cs"/>
              </a:rPr>
              <a:t>Introduction</a:t>
            </a:r>
          </a:p>
        </p:txBody>
      </p:sp>
      <p:sp>
        <p:nvSpPr>
          <p:cNvPr id="2" name="TextBox 1">
            <a:extLst>
              <a:ext uri="{FF2B5EF4-FFF2-40B4-BE49-F238E27FC236}">
                <a16:creationId xmlns:a16="http://schemas.microsoft.com/office/drawing/2014/main" id="{28DB4867-9320-4FAA-A8CB-DA1F089BCA77}"/>
              </a:ext>
            </a:extLst>
          </p:cNvPr>
          <p:cNvSpPr txBox="1"/>
          <p:nvPr/>
        </p:nvSpPr>
        <p:spPr>
          <a:xfrm>
            <a:off x="464946" y="1802698"/>
            <a:ext cx="5437187" cy="3237742"/>
          </a:xfrm>
          <a:prstGeom prst="rect">
            <a:avLst/>
          </a:prstGeom>
        </p:spPr>
        <p:txBody>
          <a:bodyPr vert="horz" wrap="square" lIns="0" tIns="0" rIns="0" bIns="0" rtlCol="0" anchor="t">
            <a:normAutofit fontScale="92500" lnSpcReduction="10000"/>
          </a:bodyPr>
          <a:lstStyle/>
          <a:p>
            <a:pPr indent="-228600">
              <a:spcAft>
                <a:spcPts val="800"/>
              </a:spcAft>
              <a:buFont typeface="Arial" panose="020B0604020202020204" pitchFamily="34" charset="0"/>
              <a:buChar char="•"/>
            </a:pPr>
            <a:r>
              <a:rPr lang="en-US" dirty="0">
                <a:latin typeface="Calibri" panose="020F0502020204030204" pitchFamily="34" charset="0"/>
                <a:cs typeface="Calibri" panose="020F0502020204030204" pitchFamily="34" charset="0"/>
              </a:rPr>
              <a:t>A huge repository of terabytes of data is generated each day from modern information systems and digital technologies such as Internet of Things and cloud computing. Analysis of these massive data requires a lot of effort at multiple levels to extract knowledge for decision making.</a:t>
            </a:r>
          </a:p>
          <a:p>
            <a:pPr indent="-228600">
              <a:spcAft>
                <a:spcPts val="800"/>
              </a:spcAft>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indent="-228600">
              <a:spcAft>
                <a:spcPts val="800"/>
              </a:spcAft>
              <a:buFont typeface="Arial" panose="020B0604020202020204" pitchFamily="34" charset="0"/>
              <a:buChar char="•"/>
            </a:pPr>
            <a:r>
              <a:rPr lang="en-US" dirty="0">
                <a:latin typeface="Calibri" panose="020F0502020204030204" pitchFamily="34" charset="0"/>
                <a:cs typeface="Calibri" panose="020F0502020204030204" pitchFamily="34" charset="0"/>
              </a:rPr>
              <a:t>In this project, we are trying to do create a scalable infrastructure for the YouTube’s video data that will incorporate the videos titles, categories, channels and their timeseries data of likes, dislikes, comment counts and description across 10 countries. This can potentially help us understand ways to improve the performance of the channels and understand what’s trending at a granular level</a:t>
            </a:r>
            <a:r>
              <a:rPr lang="en-US" sz="1400" dirty="0">
                <a:solidFill>
                  <a:schemeClr val="tx1">
                    <a:alpha val="60000"/>
                  </a:schemeClr>
                </a:solidFill>
              </a:rPr>
              <a:t>.  </a:t>
            </a:r>
          </a:p>
        </p:txBody>
      </p:sp>
      <p:pic>
        <p:nvPicPr>
          <p:cNvPr id="9" name="Picture 8">
            <a:extLst>
              <a:ext uri="{FF2B5EF4-FFF2-40B4-BE49-F238E27FC236}">
                <a16:creationId xmlns:a16="http://schemas.microsoft.com/office/drawing/2014/main" id="{24BE71D6-6B4A-4D6D-940B-97E4075399AE}"/>
              </a:ext>
            </a:extLst>
          </p:cNvPr>
          <p:cNvPicPr>
            <a:picLocks noChangeAspect="1"/>
          </p:cNvPicPr>
          <p:nvPr/>
        </p:nvPicPr>
        <p:blipFill>
          <a:blip r:embed="rId2"/>
          <a:stretch>
            <a:fillRect/>
          </a:stretch>
        </p:blipFill>
        <p:spPr>
          <a:xfrm>
            <a:off x="6924675" y="1802697"/>
            <a:ext cx="4713922" cy="32526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95799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17F7FA3-E1C3-4836-A342-5E3C33B84DAA}"/>
              </a:ext>
            </a:extLst>
          </p:cNvPr>
          <p:cNvSpPr txBox="1"/>
          <p:nvPr/>
        </p:nvSpPr>
        <p:spPr>
          <a:xfrm>
            <a:off x="550863" y="412809"/>
            <a:ext cx="11087734" cy="704732"/>
          </a:xfrm>
          <a:prstGeom prst="rect">
            <a:avLst/>
          </a:prstGeom>
          <a:gradFill flip="none" rotWithShape="1">
            <a:gsLst>
              <a:gs pos="0">
                <a:srgbClr val="FF0000"/>
              </a:gs>
              <a:gs pos="83000">
                <a:schemeClr val="bg1">
                  <a:lumMod val="85000"/>
                  <a:lumOff val="15000"/>
                </a:schemeClr>
              </a:gs>
              <a:gs pos="89834">
                <a:schemeClr val="bg1">
                  <a:lumMod val="95000"/>
                  <a:lumOff val="5000"/>
                </a:schemeClr>
              </a:gs>
              <a:gs pos="100000">
                <a:schemeClr val="bg1">
                  <a:lumMod val="95000"/>
                  <a:lumOff val="5000"/>
                </a:schemeClr>
              </a:gs>
            </a:gsLst>
            <a:path path="circle">
              <a:fillToRect t="100000" r="100000"/>
            </a:path>
            <a:tileRect l="-100000" b="-100000"/>
          </a:gradFill>
        </p:spPr>
        <p:txBody>
          <a:bodyPr vert="horz" wrap="square" lIns="0" tIns="0" rIns="0" bIns="0" rtlCol="0" anchor="b" anchorCtr="0">
            <a:normAutofit/>
          </a:bodyPr>
          <a:lstStyle/>
          <a:p>
            <a:pPr>
              <a:lnSpc>
                <a:spcPct val="90000"/>
              </a:lnSpc>
              <a:spcBef>
                <a:spcPct val="0"/>
              </a:spcBef>
              <a:spcAft>
                <a:spcPts val="600"/>
              </a:spcAft>
            </a:pPr>
            <a:r>
              <a:rPr lang="en-US" sz="4800" dirty="0">
                <a:latin typeface="+mj-lt"/>
                <a:ea typeface="+mj-ea"/>
                <a:cs typeface="+mj-cs"/>
              </a:rPr>
              <a:t>Architecture Diagram</a:t>
            </a:r>
          </a:p>
        </p:txBody>
      </p:sp>
      <p:sp>
        <p:nvSpPr>
          <p:cNvPr id="13" name="TextBox 12">
            <a:extLst>
              <a:ext uri="{FF2B5EF4-FFF2-40B4-BE49-F238E27FC236}">
                <a16:creationId xmlns:a16="http://schemas.microsoft.com/office/drawing/2014/main" id="{C642B5E9-EBFA-4287-BA2A-DBCB2BFC41D7}"/>
              </a:ext>
            </a:extLst>
          </p:cNvPr>
          <p:cNvSpPr txBox="1"/>
          <p:nvPr/>
        </p:nvSpPr>
        <p:spPr>
          <a:xfrm>
            <a:off x="7818120" y="2068955"/>
            <a:ext cx="4175760"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In this dataset, we are given multiple files for 10 different regions across the world, in two formats </a:t>
            </a:r>
            <a:r>
              <a:rPr lang="en-US" b="1" i="1" dirty="0">
                <a:latin typeface="Calibri" panose="020F0502020204030204" pitchFamily="34" charset="0"/>
                <a:cs typeface="Calibri" panose="020F0502020204030204" pitchFamily="34" charset="0"/>
              </a:rPr>
              <a:t>.JSON &amp; .CSV</a:t>
            </a:r>
          </a:p>
          <a:p>
            <a:pPr marL="285750" indent="-285750">
              <a:buFont typeface="Arial" panose="020B0604020202020204" pitchFamily="34" charset="0"/>
              <a:buChar char="•"/>
            </a:pPr>
            <a:endParaRPr lang="en-US" i="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Consolidating the data in one files as </a:t>
            </a:r>
            <a:r>
              <a:rPr lang="en-US" b="1" dirty="0">
                <a:latin typeface="Calibri" panose="020F0502020204030204" pitchFamily="34" charset="0"/>
                <a:cs typeface="Calibri" panose="020F0502020204030204" pitchFamily="34" charset="0"/>
              </a:rPr>
              <a:t>.JSON</a:t>
            </a:r>
            <a:r>
              <a:rPr lang="en-US" dirty="0">
                <a:latin typeface="Calibri" panose="020F0502020204030204" pitchFamily="34" charset="0"/>
                <a:cs typeface="Calibri" panose="020F0502020204030204" pitchFamily="34" charset="0"/>
              </a:rPr>
              <a:t> format</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Loading the data using </a:t>
            </a:r>
            <a:r>
              <a:rPr lang="en-US" b="1" dirty="0">
                <a:latin typeface="Calibri" panose="020F0502020204030204" pitchFamily="34" charset="0"/>
                <a:cs typeface="Calibri" panose="020F0502020204030204" pitchFamily="34" charset="0"/>
              </a:rPr>
              <a:t>Talend &amp; Azure data factory </a:t>
            </a:r>
          </a:p>
          <a:p>
            <a:pPr marL="285750" indent="-285750">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Finally, data visualization using </a:t>
            </a:r>
            <a:r>
              <a:rPr lang="en-US" b="1" dirty="0">
                <a:latin typeface="Calibri" panose="020F0502020204030204" pitchFamily="34" charset="0"/>
                <a:cs typeface="Calibri" panose="020F0502020204030204" pitchFamily="34" charset="0"/>
              </a:rPr>
              <a:t>Tableau</a:t>
            </a:r>
          </a:p>
        </p:txBody>
      </p:sp>
      <p:pic>
        <p:nvPicPr>
          <p:cNvPr id="14" name="Picture 13">
            <a:extLst>
              <a:ext uri="{FF2B5EF4-FFF2-40B4-BE49-F238E27FC236}">
                <a16:creationId xmlns:a16="http://schemas.microsoft.com/office/drawing/2014/main" id="{AF979FDA-25ED-414E-B2DD-A2286D1FEBE4}"/>
              </a:ext>
            </a:extLst>
          </p:cNvPr>
          <p:cNvPicPr>
            <a:picLocks noChangeAspect="1"/>
          </p:cNvPicPr>
          <p:nvPr/>
        </p:nvPicPr>
        <p:blipFill>
          <a:blip r:embed="rId2"/>
          <a:stretch>
            <a:fillRect/>
          </a:stretch>
        </p:blipFill>
        <p:spPr>
          <a:xfrm>
            <a:off x="198120" y="1523077"/>
            <a:ext cx="7094835" cy="4473328"/>
          </a:xfrm>
          <a:prstGeom prst="rect">
            <a:avLst/>
          </a:prstGeom>
        </p:spPr>
      </p:pic>
    </p:spTree>
    <p:extLst>
      <p:ext uri="{BB962C8B-B14F-4D97-AF65-F5344CB8AC3E}">
        <p14:creationId xmlns:p14="http://schemas.microsoft.com/office/powerpoint/2010/main" val="3856048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17F7FA3-E1C3-4836-A342-5E3C33B84DAA}"/>
              </a:ext>
            </a:extLst>
          </p:cNvPr>
          <p:cNvSpPr txBox="1"/>
          <p:nvPr/>
        </p:nvSpPr>
        <p:spPr>
          <a:xfrm>
            <a:off x="550863" y="412809"/>
            <a:ext cx="11087734" cy="704732"/>
          </a:xfrm>
          <a:prstGeom prst="rect">
            <a:avLst/>
          </a:prstGeom>
          <a:gradFill flip="none" rotWithShape="1">
            <a:gsLst>
              <a:gs pos="0">
                <a:srgbClr val="FF0000"/>
              </a:gs>
              <a:gs pos="83000">
                <a:schemeClr val="bg1">
                  <a:lumMod val="85000"/>
                  <a:lumOff val="15000"/>
                </a:schemeClr>
              </a:gs>
              <a:gs pos="89834">
                <a:schemeClr val="bg1">
                  <a:lumMod val="95000"/>
                  <a:lumOff val="5000"/>
                </a:schemeClr>
              </a:gs>
              <a:gs pos="100000">
                <a:schemeClr val="bg1">
                  <a:lumMod val="95000"/>
                  <a:lumOff val="5000"/>
                </a:schemeClr>
              </a:gs>
            </a:gsLst>
            <a:path path="circle">
              <a:fillToRect t="100000" r="100000"/>
            </a:path>
            <a:tileRect l="-100000" b="-100000"/>
          </a:gradFill>
        </p:spPr>
        <p:txBody>
          <a:bodyPr vert="horz" wrap="square" lIns="0" tIns="0" rIns="0" bIns="0" rtlCol="0" anchor="b" anchorCtr="0">
            <a:normAutofit/>
          </a:bodyPr>
          <a:lstStyle/>
          <a:p>
            <a:pPr>
              <a:lnSpc>
                <a:spcPct val="90000"/>
              </a:lnSpc>
              <a:spcBef>
                <a:spcPct val="0"/>
              </a:spcBef>
              <a:spcAft>
                <a:spcPts val="600"/>
              </a:spcAft>
            </a:pPr>
            <a:r>
              <a:rPr lang="en-US" sz="4800" dirty="0">
                <a:latin typeface="+mj-lt"/>
                <a:ea typeface="+mj-ea"/>
                <a:cs typeface="+mj-cs"/>
              </a:rPr>
              <a:t>ERD Diagram</a:t>
            </a:r>
          </a:p>
        </p:txBody>
      </p:sp>
      <p:sp>
        <p:nvSpPr>
          <p:cNvPr id="13" name="TextBox 12">
            <a:extLst>
              <a:ext uri="{FF2B5EF4-FFF2-40B4-BE49-F238E27FC236}">
                <a16:creationId xmlns:a16="http://schemas.microsoft.com/office/drawing/2014/main" id="{C642B5E9-EBFA-4287-BA2A-DBCB2BFC41D7}"/>
              </a:ext>
            </a:extLst>
          </p:cNvPr>
          <p:cNvSpPr txBox="1"/>
          <p:nvPr/>
        </p:nvSpPr>
        <p:spPr>
          <a:xfrm>
            <a:off x="7818120" y="2068955"/>
            <a:ext cx="4175760"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Combining the .json data and .csv data</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Adding column for region at this level</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Now, merging the two files in one FinalDatset.json, using the inner join on Category_id and the Region column</a:t>
            </a:r>
          </a:p>
        </p:txBody>
      </p:sp>
      <p:pic>
        <p:nvPicPr>
          <p:cNvPr id="3" name="Picture 2">
            <a:extLst>
              <a:ext uri="{FF2B5EF4-FFF2-40B4-BE49-F238E27FC236}">
                <a16:creationId xmlns:a16="http://schemas.microsoft.com/office/drawing/2014/main" id="{33F354FB-6402-44C0-804F-F2FE126F00D6}"/>
              </a:ext>
            </a:extLst>
          </p:cNvPr>
          <p:cNvPicPr>
            <a:picLocks noChangeAspect="1"/>
          </p:cNvPicPr>
          <p:nvPr/>
        </p:nvPicPr>
        <p:blipFill>
          <a:blip r:embed="rId2">
            <a:alphaModFix/>
            <a:extLst>
              <a:ext uri="{BEBA8EAE-BF5A-486C-A8C5-ECC9F3942E4B}">
                <a14:imgProps xmlns:a14="http://schemas.microsoft.com/office/drawing/2010/main">
                  <a14:imgLayer r:embed="rId3">
                    <a14:imgEffect>
                      <a14:sharpenSoften amount="100000"/>
                    </a14:imgEffect>
                    <a14:imgEffect>
                      <a14:colorTemperature colorTemp="6997"/>
                    </a14:imgEffect>
                    <a14:imgEffect>
                      <a14:saturation sat="400000"/>
                    </a14:imgEffect>
                    <a14:imgEffect>
                      <a14:brightnessContrast contrast="100000"/>
                    </a14:imgEffect>
                  </a14:imgLayer>
                </a14:imgProps>
              </a:ext>
            </a:extLst>
          </a:blip>
          <a:stretch>
            <a:fillRect/>
          </a:stretch>
        </p:blipFill>
        <p:spPr>
          <a:xfrm>
            <a:off x="550863" y="1308338"/>
            <a:ext cx="6185217" cy="5136853"/>
          </a:xfrm>
          <a:prstGeom prst="rect">
            <a:avLst/>
          </a:prstGeom>
          <a:blipFill dpi="0" rotWithShape="1">
            <a:blip r:embed="rId4">
              <a:alphaModFix/>
            </a:blip>
            <a:srcRect/>
            <a:tile tx="0" ty="0" sx="100000" sy="100000" flip="x" algn="tl"/>
          </a:blipFill>
        </p:spPr>
      </p:pic>
    </p:spTree>
    <p:extLst>
      <p:ext uri="{BB962C8B-B14F-4D97-AF65-F5344CB8AC3E}">
        <p14:creationId xmlns:p14="http://schemas.microsoft.com/office/powerpoint/2010/main" val="1643203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17F7FA3-E1C3-4836-A342-5E3C33B84DAA}"/>
              </a:ext>
            </a:extLst>
          </p:cNvPr>
          <p:cNvSpPr txBox="1"/>
          <p:nvPr/>
        </p:nvSpPr>
        <p:spPr>
          <a:xfrm>
            <a:off x="550863" y="412809"/>
            <a:ext cx="11087734" cy="704732"/>
          </a:xfrm>
          <a:prstGeom prst="rect">
            <a:avLst/>
          </a:prstGeom>
          <a:gradFill flip="none" rotWithShape="1">
            <a:gsLst>
              <a:gs pos="0">
                <a:srgbClr val="FF0000"/>
              </a:gs>
              <a:gs pos="83000">
                <a:schemeClr val="bg1">
                  <a:lumMod val="85000"/>
                  <a:lumOff val="15000"/>
                </a:schemeClr>
              </a:gs>
              <a:gs pos="89834">
                <a:schemeClr val="bg1">
                  <a:lumMod val="95000"/>
                  <a:lumOff val="5000"/>
                </a:schemeClr>
              </a:gs>
              <a:gs pos="100000">
                <a:schemeClr val="bg1">
                  <a:lumMod val="95000"/>
                  <a:lumOff val="5000"/>
                </a:schemeClr>
              </a:gs>
            </a:gsLst>
            <a:path path="circle">
              <a:fillToRect t="100000" r="100000"/>
            </a:path>
            <a:tileRect l="-100000" b="-100000"/>
          </a:gradFill>
        </p:spPr>
        <p:txBody>
          <a:bodyPr vert="horz" wrap="square" lIns="0" tIns="0" rIns="0" bIns="0" rtlCol="0" anchor="b" anchorCtr="0">
            <a:normAutofit/>
          </a:bodyPr>
          <a:lstStyle/>
          <a:p>
            <a:pPr>
              <a:lnSpc>
                <a:spcPct val="90000"/>
              </a:lnSpc>
              <a:spcBef>
                <a:spcPct val="0"/>
              </a:spcBef>
              <a:spcAft>
                <a:spcPts val="600"/>
              </a:spcAft>
            </a:pPr>
            <a:r>
              <a:rPr lang="en-US" sz="4800" dirty="0">
                <a:latin typeface="+mj-lt"/>
                <a:ea typeface="+mj-ea"/>
                <a:cs typeface="+mj-cs"/>
                <a:hlinkClick r:id="rId2"/>
              </a:rPr>
              <a:t>Python Script</a:t>
            </a:r>
            <a:endParaRPr lang="en-US" sz="4800" dirty="0">
              <a:latin typeface="+mj-lt"/>
              <a:ea typeface="+mj-ea"/>
              <a:cs typeface="+mj-cs"/>
            </a:endParaRPr>
          </a:p>
        </p:txBody>
      </p:sp>
      <p:pic>
        <p:nvPicPr>
          <p:cNvPr id="2" name="Picture 3" descr="Text&#10;&#10;Description automatically generated">
            <a:extLst>
              <a:ext uri="{FF2B5EF4-FFF2-40B4-BE49-F238E27FC236}">
                <a16:creationId xmlns:a16="http://schemas.microsoft.com/office/drawing/2014/main" id="{A0B9179D-EC27-22B5-3B34-F832A574A493}"/>
              </a:ext>
            </a:extLst>
          </p:cNvPr>
          <p:cNvPicPr>
            <a:picLocks noChangeAspect="1"/>
          </p:cNvPicPr>
          <p:nvPr/>
        </p:nvPicPr>
        <p:blipFill>
          <a:blip r:embed="rId3"/>
          <a:stretch>
            <a:fillRect/>
          </a:stretch>
        </p:blipFill>
        <p:spPr>
          <a:xfrm>
            <a:off x="551204" y="1319438"/>
            <a:ext cx="5163670" cy="5315497"/>
          </a:xfrm>
          <a:prstGeom prst="rect">
            <a:avLst/>
          </a:prstGeom>
        </p:spPr>
      </p:pic>
      <p:pic>
        <p:nvPicPr>
          <p:cNvPr id="4" name="Picture 4" descr="Text&#10;&#10;Description automatically generated">
            <a:extLst>
              <a:ext uri="{FF2B5EF4-FFF2-40B4-BE49-F238E27FC236}">
                <a16:creationId xmlns:a16="http://schemas.microsoft.com/office/drawing/2014/main" id="{52F939D4-EFEC-4CA0-BBDB-5E5238BD4F28}"/>
              </a:ext>
            </a:extLst>
          </p:cNvPr>
          <p:cNvPicPr>
            <a:picLocks noChangeAspect="1"/>
          </p:cNvPicPr>
          <p:nvPr/>
        </p:nvPicPr>
        <p:blipFill>
          <a:blip r:embed="rId4"/>
          <a:stretch>
            <a:fillRect/>
          </a:stretch>
        </p:blipFill>
        <p:spPr>
          <a:xfrm>
            <a:off x="5710518" y="1316691"/>
            <a:ext cx="6212541" cy="5318311"/>
          </a:xfrm>
          <a:prstGeom prst="rect">
            <a:avLst/>
          </a:prstGeom>
        </p:spPr>
      </p:pic>
    </p:spTree>
    <p:extLst>
      <p:ext uri="{BB962C8B-B14F-4D97-AF65-F5344CB8AC3E}">
        <p14:creationId xmlns:p14="http://schemas.microsoft.com/office/powerpoint/2010/main" val="3976904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17F7FA3-E1C3-4836-A342-5E3C33B84DAA}"/>
              </a:ext>
            </a:extLst>
          </p:cNvPr>
          <p:cNvSpPr txBox="1"/>
          <p:nvPr/>
        </p:nvSpPr>
        <p:spPr>
          <a:xfrm>
            <a:off x="550863" y="412809"/>
            <a:ext cx="11087734" cy="704732"/>
          </a:xfrm>
          <a:prstGeom prst="rect">
            <a:avLst/>
          </a:prstGeom>
          <a:gradFill flip="none" rotWithShape="1">
            <a:gsLst>
              <a:gs pos="0">
                <a:srgbClr val="FF0000"/>
              </a:gs>
              <a:gs pos="83000">
                <a:schemeClr val="bg1">
                  <a:lumMod val="85000"/>
                  <a:lumOff val="15000"/>
                </a:schemeClr>
              </a:gs>
              <a:gs pos="89834">
                <a:schemeClr val="bg1">
                  <a:lumMod val="95000"/>
                  <a:lumOff val="5000"/>
                </a:schemeClr>
              </a:gs>
              <a:gs pos="100000">
                <a:schemeClr val="bg1">
                  <a:lumMod val="95000"/>
                  <a:lumOff val="5000"/>
                </a:schemeClr>
              </a:gs>
            </a:gsLst>
            <a:path path="circle">
              <a:fillToRect t="100000" r="100000"/>
            </a:path>
            <a:tileRect l="-100000" b="-100000"/>
          </a:gradFill>
        </p:spPr>
        <p:txBody>
          <a:bodyPr vert="horz" wrap="square" lIns="0" tIns="0" rIns="0" bIns="0" rtlCol="0" anchor="b" anchorCtr="0">
            <a:normAutofit/>
          </a:bodyPr>
          <a:lstStyle/>
          <a:p>
            <a:pPr>
              <a:lnSpc>
                <a:spcPct val="90000"/>
              </a:lnSpc>
              <a:spcBef>
                <a:spcPct val="0"/>
              </a:spcBef>
              <a:spcAft>
                <a:spcPts val="600"/>
              </a:spcAft>
            </a:pPr>
            <a:r>
              <a:rPr lang="en-US" sz="4800" dirty="0">
                <a:latin typeface="+mj-lt"/>
                <a:ea typeface="+mj-ea"/>
                <a:cs typeface="+mj-cs"/>
              </a:rPr>
              <a:t>ETL Process (Talend Job)</a:t>
            </a:r>
          </a:p>
        </p:txBody>
      </p:sp>
      <p:sp>
        <p:nvSpPr>
          <p:cNvPr id="2" name="TextBox 1">
            <a:extLst>
              <a:ext uri="{FF2B5EF4-FFF2-40B4-BE49-F238E27FC236}">
                <a16:creationId xmlns:a16="http://schemas.microsoft.com/office/drawing/2014/main" id="{5B3E912B-52BD-4414-A033-0F72A109B2DF}"/>
              </a:ext>
            </a:extLst>
          </p:cNvPr>
          <p:cNvSpPr txBox="1"/>
          <p:nvPr/>
        </p:nvSpPr>
        <p:spPr>
          <a:xfrm>
            <a:off x="652455" y="1671369"/>
            <a:ext cx="3774201" cy="2308324"/>
          </a:xfrm>
          <a:prstGeom prst="rect">
            <a:avLst/>
          </a:prstGeom>
          <a:noFill/>
        </p:spPr>
        <p:txBody>
          <a:bodyPr wrap="square" lIns="91440" tIns="45720" rIns="91440" bIns="45720" rtlCol="0" anchor="t">
            <a:spAutoFit/>
          </a:bodyPr>
          <a:lstStyle/>
          <a:p>
            <a:endParaRPr lang="en-US" dirty="0"/>
          </a:p>
          <a:p>
            <a:r>
              <a:rPr lang="en-US" dirty="0"/>
              <a:t>To transfer On-premise Json file to Azure Blob storage.</a:t>
            </a:r>
          </a:p>
          <a:p>
            <a:endParaRPr lang="en-US" dirty="0"/>
          </a:p>
          <a:p>
            <a:r>
              <a:rPr lang="en-US" dirty="0"/>
              <a:t>The job picks up the file from the source location and places/replaces it in the destination.</a:t>
            </a:r>
          </a:p>
        </p:txBody>
      </p:sp>
      <p:pic>
        <p:nvPicPr>
          <p:cNvPr id="4" name="Picture 3">
            <a:extLst>
              <a:ext uri="{FF2B5EF4-FFF2-40B4-BE49-F238E27FC236}">
                <a16:creationId xmlns:a16="http://schemas.microsoft.com/office/drawing/2014/main" id="{46A8A97B-DB5E-42DF-85F8-D154D89F7F51}"/>
              </a:ext>
            </a:extLst>
          </p:cNvPr>
          <p:cNvPicPr>
            <a:picLocks noChangeAspect="1"/>
          </p:cNvPicPr>
          <p:nvPr/>
        </p:nvPicPr>
        <p:blipFill>
          <a:blip r:embed="rId2"/>
          <a:stretch>
            <a:fillRect/>
          </a:stretch>
        </p:blipFill>
        <p:spPr>
          <a:xfrm>
            <a:off x="5535643" y="1344211"/>
            <a:ext cx="6102954" cy="4038950"/>
          </a:xfrm>
          <a:prstGeom prst="rect">
            <a:avLst/>
          </a:prstGeom>
        </p:spPr>
      </p:pic>
    </p:spTree>
    <p:extLst>
      <p:ext uri="{BB962C8B-B14F-4D97-AF65-F5344CB8AC3E}">
        <p14:creationId xmlns:p14="http://schemas.microsoft.com/office/powerpoint/2010/main" val="153228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17F7FA3-E1C3-4836-A342-5E3C33B84DAA}"/>
              </a:ext>
            </a:extLst>
          </p:cNvPr>
          <p:cNvSpPr txBox="1"/>
          <p:nvPr/>
        </p:nvSpPr>
        <p:spPr>
          <a:xfrm>
            <a:off x="550863" y="412809"/>
            <a:ext cx="11087734" cy="704732"/>
          </a:xfrm>
          <a:prstGeom prst="rect">
            <a:avLst/>
          </a:prstGeom>
          <a:gradFill flip="none" rotWithShape="1">
            <a:gsLst>
              <a:gs pos="0">
                <a:srgbClr val="FF0000"/>
              </a:gs>
              <a:gs pos="83000">
                <a:schemeClr val="bg1">
                  <a:lumMod val="85000"/>
                  <a:lumOff val="15000"/>
                </a:schemeClr>
              </a:gs>
              <a:gs pos="89834">
                <a:schemeClr val="bg1">
                  <a:lumMod val="95000"/>
                  <a:lumOff val="5000"/>
                </a:schemeClr>
              </a:gs>
              <a:gs pos="100000">
                <a:schemeClr val="bg1">
                  <a:lumMod val="95000"/>
                  <a:lumOff val="5000"/>
                </a:schemeClr>
              </a:gs>
            </a:gsLst>
            <a:path path="circle">
              <a:fillToRect t="100000" r="100000"/>
            </a:path>
            <a:tileRect l="-100000" b="-100000"/>
          </a:gradFill>
        </p:spPr>
        <p:txBody>
          <a:bodyPr vert="horz" wrap="square" lIns="0" tIns="0" rIns="0" bIns="0" rtlCol="0" anchor="b" anchorCtr="0">
            <a:normAutofit/>
          </a:bodyPr>
          <a:lstStyle/>
          <a:p>
            <a:pPr>
              <a:lnSpc>
                <a:spcPct val="90000"/>
              </a:lnSpc>
              <a:spcBef>
                <a:spcPct val="0"/>
              </a:spcBef>
              <a:spcAft>
                <a:spcPts val="600"/>
              </a:spcAft>
            </a:pPr>
            <a:r>
              <a:rPr lang="en-US" sz="4800" dirty="0">
                <a:latin typeface="+mj-lt"/>
                <a:ea typeface="+mj-ea"/>
                <a:cs typeface="+mj-cs"/>
              </a:rPr>
              <a:t>ETL Process (Azure Date Factory)</a:t>
            </a:r>
          </a:p>
        </p:txBody>
      </p:sp>
      <p:sp>
        <p:nvSpPr>
          <p:cNvPr id="2" name="TextBox 1">
            <a:extLst>
              <a:ext uri="{FF2B5EF4-FFF2-40B4-BE49-F238E27FC236}">
                <a16:creationId xmlns:a16="http://schemas.microsoft.com/office/drawing/2014/main" id="{5B3E912B-52BD-4414-A033-0F72A109B2DF}"/>
              </a:ext>
            </a:extLst>
          </p:cNvPr>
          <p:cNvSpPr txBox="1"/>
          <p:nvPr/>
        </p:nvSpPr>
        <p:spPr>
          <a:xfrm>
            <a:off x="354813" y="1495433"/>
            <a:ext cx="3702987" cy="3416320"/>
          </a:xfrm>
          <a:prstGeom prst="rect">
            <a:avLst/>
          </a:prstGeom>
          <a:noFill/>
        </p:spPr>
        <p:txBody>
          <a:bodyPr wrap="square" lIns="91440" tIns="45720" rIns="91440" bIns="45720" rtlCol="0" anchor="t">
            <a:spAutoFit/>
          </a:bodyPr>
          <a:lstStyle/>
          <a:p>
            <a:endParaRPr lang="en-US" dirty="0"/>
          </a:p>
          <a:p>
            <a:endParaRPr lang="en-US" dirty="0"/>
          </a:p>
          <a:p>
            <a:endParaRPr lang="en-US" dirty="0"/>
          </a:p>
          <a:p>
            <a:r>
              <a:rPr lang="en-US" dirty="0"/>
              <a:t>To migrate data from Azure Blob storage to Azure Cosmos DB.</a:t>
            </a:r>
          </a:p>
          <a:p>
            <a:endParaRPr lang="en-US" dirty="0"/>
          </a:p>
          <a:p>
            <a:endParaRPr lang="en-US" dirty="0"/>
          </a:p>
          <a:p>
            <a:r>
              <a:rPr lang="en-US" dirty="0"/>
              <a:t>Use of copy pipeline to upsert data into Cosmos DB.</a:t>
            </a:r>
          </a:p>
          <a:p>
            <a:endParaRPr lang="en-US" dirty="0"/>
          </a:p>
          <a:p>
            <a:r>
              <a:rPr lang="en-US" dirty="0"/>
              <a:t>The job is scheduled using a trigger.</a:t>
            </a:r>
          </a:p>
        </p:txBody>
      </p:sp>
      <p:pic>
        <p:nvPicPr>
          <p:cNvPr id="4" name="Picture 3">
            <a:extLst>
              <a:ext uri="{FF2B5EF4-FFF2-40B4-BE49-F238E27FC236}">
                <a16:creationId xmlns:a16="http://schemas.microsoft.com/office/drawing/2014/main" id="{1507F7F5-24B4-4D03-8784-8DC53BEC9C54}"/>
              </a:ext>
            </a:extLst>
          </p:cNvPr>
          <p:cNvPicPr>
            <a:picLocks noChangeAspect="1"/>
          </p:cNvPicPr>
          <p:nvPr/>
        </p:nvPicPr>
        <p:blipFill>
          <a:blip r:embed="rId2"/>
          <a:stretch>
            <a:fillRect/>
          </a:stretch>
        </p:blipFill>
        <p:spPr>
          <a:xfrm>
            <a:off x="3804880" y="1280710"/>
            <a:ext cx="4181528" cy="3845767"/>
          </a:xfrm>
          <a:prstGeom prst="rect">
            <a:avLst/>
          </a:prstGeom>
        </p:spPr>
      </p:pic>
      <p:pic>
        <p:nvPicPr>
          <p:cNvPr id="5" name="Picture 4">
            <a:extLst>
              <a:ext uri="{FF2B5EF4-FFF2-40B4-BE49-F238E27FC236}">
                <a16:creationId xmlns:a16="http://schemas.microsoft.com/office/drawing/2014/main" id="{EF0504C1-FAE6-4D42-8F08-D2DDB6BA990A}"/>
              </a:ext>
            </a:extLst>
          </p:cNvPr>
          <p:cNvPicPr>
            <a:picLocks noChangeAspect="1"/>
          </p:cNvPicPr>
          <p:nvPr/>
        </p:nvPicPr>
        <p:blipFill>
          <a:blip r:embed="rId3"/>
          <a:stretch>
            <a:fillRect/>
          </a:stretch>
        </p:blipFill>
        <p:spPr>
          <a:xfrm>
            <a:off x="8110982" y="1231127"/>
            <a:ext cx="3874205" cy="4346163"/>
          </a:xfrm>
          <a:prstGeom prst="rect">
            <a:avLst/>
          </a:prstGeom>
        </p:spPr>
      </p:pic>
    </p:spTree>
    <p:extLst>
      <p:ext uri="{BB962C8B-B14F-4D97-AF65-F5344CB8AC3E}">
        <p14:creationId xmlns:p14="http://schemas.microsoft.com/office/powerpoint/2010/main" val="4088877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17F7FA3-E1C3-4836-A342-5E3C33B84DAA}"/>
              </a:ext>
            </a:extLst>
          </p:cNvPr>
          <p:cNvSpPr txBox="1"/>
          <p:nvPr/>
        </p:nvSpPr>
        <p:spPr>
          <a:xfrm>
            <a:off x="550863" y="412809"/>
            <a:ext cx="11087734" cy="704732"/>
          </a:xfrm>
          <a:prstGeom prst="rect">
            <a:avLst/>
          </a:prstGeom>
          <a:gradFill flip="none" rotWithShape="1">
            <a:gsLst>
              <a:gs pos="0">
                <a:srgbClr val="FF0000"/>
              </a:gs>
              <a:gs pos="83000">
                <a:schemeClr val="bg1">
                  <a:lumMod val="85000"/>
                  <a:lumOff val="15000"/>
                </a:schemeClr>
              </a:gs>
              <a:gs pos="89834">
                <a:schemeClr val="bg1">
                  <a:lumMod val="95000"/>
                  <a:lumOff val="5000"/>
                </a:schemeClr>
              </a:gs>
              <a:gs pos="100000">
                <a:schemeClr val="bg1">
                  <a:lumMod val="95000"/>
                  <a:lumOff val="5000"/>
                </a:schemeClr>
              </a:gs>
            </a:gsLst>
            <a:path path="circle">
              <a:fillToRect t="100000" r="100000"/>
            </a:path>
            <a:tileRect l="-100000" b="-100000"/>
          </a:gradFill>
        </p:spPr>
        <p:txBody>
          <a:bodyPr vert="horz" wrap="square" lIns="0" tIns="0" rIns="0" bIns="0" rtlCol="0" anchor="b" anchorCtr="0">
            <a:normAutofit/>
          </a:bodyPr>
          <a:lstStyle/>
          <a:p>
            <a:pPr>
              <a:lnSpc>
                <a:spcPct val="90000"/>
              </a:lnSpc>
              <a:spcBef>
                <a:spcPct val="0"/>
              </a:spcBef>
              <a:spcAft>
                <a:spcPts val="600"/>
              </a:spcAft>
            </a:pPr>
            <a:r>
              <a:rPr lang="en-US" sz="4800" dirty="0">
                <a:latin typeface="+mj-lt"/>
                <a:ea typeface="+mj-ea"/>
                <a:cs typeface="+mj-cs"/>
              </a:rPr>
              <a:t>Task Scheduler</a:t>
            </a:r>
          </a:p>
        </p:txBody>
      </p:sp>
      <p:sp>
        <p:nvSpPr>
          <p:cNvPr id="5" name="TextBox 4">
            <a:extLst>
              <a:ext uri="{FF2B5EF4-FFF2-40B4-BE49-F238E27FC236}">
                <a16:creationId xmlns:a16="http://schemas.microsoft.com/office/drawing/2014/main" id="{849E72D4-76B7-47D3-867C-819452E893F1}"/>
              </a:ext>
            </a:extLst>
          </p:cNvPr>
          <p:cNvSpPr txBox="1"/>
          <p:nvPr/>
        </p:nvSpPr>
        <p:spPr>
          <a:xfrm>
            <a:off x="483407" y="1495799"/>
            <a:ext cx="3878580" cy="3970318"/>
          </a:xfrm>
          <a:prstGeom prst="rect">
            <a:avLst/>
          </a:prstGeom>
          <a:noFill/>
        </p:spPr>
        <p:txBody>
          <a:bodyPr wrap="square" rtlCol="0">
            <a:spAutoFit/>
          </a:bodyPr>
          <a:lstStyle/>
          <a:p>
            <a:r>
              <a:rPr lang="en-US" dirty="0"/>
              <a:t>We are using Windows Task Schedular to refresh our data on daily basis.</a:t>
            </a:r>
          </a:p>
          <a:p>
            <a:endParaRPr lang="en-US" dirty="0"/>
          </a:p>
          <a:p>
            <a:endParaRPr lang="en-US" dirty="0"/>
          </a:p>
          <a:p>
            <a:endParaRPr lang="en-US" dirty="0"/>
          </a:p>
          <a:p>
            <a:r>
              <a:rPr lang="en-US" dirty="0"/>
              <a:t>The first job schedules the python script to fetch data from Kaggle and preprocess data while merging into a file.</a:t>
            </a:r>
          </a:p>
          <a:p>
            <a:endParaRPr lang="en-US" dirty="0"/>
          </a:p>
          <a:p>
            <a:r>
              <a:rPr lang="en-US" dirty="0"/>
              <a:t>The second job schedules the Talend ETL to migrate data to Azure Blob storage.</a:t>
            </a:r>
          </a:p>
        </p:txBody>
      </p:sp>
      <p:pic>
        <p:nvPicPr>
          <p:cNvPr id="1026" name="Picture 2">
            <a:extLst>
              <a:ext uri="{FF2B5EF4-FFF2-40B4-BE49-F238E27FC236}">
                <a16:creationId xmlns:a16="http://schemas.microsoft.com/office/drawing/2014/main" id="{6D5BBF71-7B36-4838-8343-A9A5DF1E8C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8388" y="1493838"/>
            <a:ext cx="7673339" cy="3868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83396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DEDA8F3CD012640A9B737B82E6A5A6E" ma:contentTypeVersion="12" ma:contentTypeDescription="Create a new document." ma:contentTypeScope="" ma:versionID="73f7614053f99edc12e42b0df873a086">
  <xsd:schema xmlns:xsd="http://www.w3.org/2001/XMLSchema" xmlns:xs="http://www.w3.org/2001/XMLSchema" xmlns:p="http://schemas.microsoft.com/office/2006/metadata/properties" xmlns:ns3="7afa2af2-4206-4d4b-aa10-0c66652d7abf" xmlns:ns4="fec638ff-6c71-4acc-8a3d-cce2487f9e47" targetNamespace="http://schemas.microsoft.com/office/2006/metadata/properties" ma:root="true" ma:fieldsID="5cbdf400b8de7e860a926764c5056586" ns3:_="" ns4:_="">
    <xsd:import namespace="7afa2af2-4206-4d4b-aa10-0c66652d7abf"/>
    <xsd:import namespace="fec638ff-6c71-4acc-8a3d-cce2487f9e4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fa2af2-4206-4d4b-aa10-0c66652d7a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ec638ff-6c71-4acc-8a3d-cce2487f9e4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BA5C9F6-E930-43B2-B608-0E0182D5D244}">
  <ds:schemaRefs>
    <ds:schemaRef ds:uri="http://schemas.microsoft.com/sharepoint/v3/contenttype/forms"/>
  </ds:schemaRefs>
</ds:datastoreItem>
</file>

<file path=customXml/itemProps2.xml><?xml version="1.0" encoding="utf-8"?>
<ds:datastoreItem xmlns:ds="http://schemas.openxmlformats.org/officeDocument/2006/customXml" ds:itemID="{2A36F9E3-C505-4294-AC47-1E4AC8F66A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fa2af2-4206-4d4b-aa10-0c66652d7abf"/>
    <ds:schemaRef ds:uri="fec638ff-6c71-4acc-8a3d-cce2487f9e4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E9C7B14-F700-4B1F-BD02-528BF277AC44}">
  <ds:schemaRefs>
    <ds:schemaRef ds:uri="http://purl.org/dc/elements/1.1/"/>
    <ds:schemaRef ds:uri="http://www.w3.org/XML/1998/namespace"/>
    <ds:schemaRef ds:uri="http://schemas.microsoft.com/office/2006/documentManagement/types"/>
    <ds:schemaRef ds:uri="http://purl.org/dc/terms/"/>
    <ds:schemaRef ds:uri="7afa2af2-4206-4d4b-aa10-0c66652d7abf"/>
    <ds:schemaRef ds:uri="http://schemas.microsoft.com/office/2006/metadata/properties"/>
    <ds:schemaRef ds:uri="http://purl.org/dc/dcmitype/"/>
    <ds:schemaRef ds:uri="http://schemas.microsoft.com/office/infopath/2007/PartnerControls"/>
    <ds:schemaRef ds:uri="http://schemas.openxmlformats.org/package/2006/metadata/core-properties"/>
    <ds:schemaRef ds:uri="fec638ff-6c71-4acc-8a3d-cce2487f9e47"/>
  </ds:schemaRefs>
</ds:datastoreItem>
</file>

<file path=docProps/app.xml><?xml version="1.0" encoding="utf-8"?>
<Properties xmlns="http://schemas.openxmlformats.org/officeDocument/2006/extended-properties" xmlns:vt="http://schemas.openxmlformats.org/officeDocument/2006/docPropsVTypes">
  <TotalTime>514</TotalTime>
  <Words>470</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vt:lpstr>
      <vt:lpstr>Calibri</vt:lpstr>
      <vt:lpstr>Courier New</vt:lpstr>
      <vt:lpstr>Symbol</vt:lpstr>
      <vt:lpstr>3DFloatVTI</vt:lpstr>
      <vt:lpstr>YouTube Video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Video  Analysis</dc:title>
  <dc:creator>Shweta Gupta</dc:creator>
  <cp:lastModifiedBy>Gaurav Thorat</cp:lastModifiedBy>
  <cp:revision>52</cp:revision>
  <dcterms:created xsi:type="dcterms:W3CDTF">2022-04-18T23:06:12Z</dcterms:created>
  <dcterms:modified xsi:type="dcterms:W3CDTF">2022-04-23T22:05:00Z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0x0101006DEDA8F3CD012640A9B737B82E6A5A6E</vt:lpwstr>
  </property>
</Properties>
</file>