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4"/>
  </p:notesMasterIdLst>
  <p:handoutMasterIdLst>
    <p:handoutMasterId r:id="rId25"/>
  </p:handoutMasterIdLst>
  <p:sldIdLst>
    <p:sldId id="329" r:id="rId2"/>
    <p:sldId id="413" r:id="rId3"/>
    <p:sldId id="414" r:id="rId4"/>
    <p:sldId id="419" r:id="rId5"/>
    <p:sldId id="435" r:id="rId6"/>
    <p:sldId id="421" r:id="rId7"/>
    <p:sldId id="422" r:id="rId8"/>
    <p:sldId id="436" r:id="rId9"/>
    <p:sldId id="437" r:id="rId10"/>
    <p:sldId id="438" r:id="rId11"/>
    <p:sldId id="439" r:id="rId12"/>
    <p:sldId id="423" r:id="rId13"/>
    <p:sldId id="424" r:id="rId14"/>
    <p:sldId id="432" r:id="rId15"/>
    <p:sldId id="425" r:id="rId16"/>
    <p:sldId id="427" r:id="rId17"/>
    <p:sldId id="428" r:id="rId18"/>
    <p:sldId id="429" r:id="rId19"/>
    <p:sldId id="430" r:id="rId20"/>
    <p:sldId id="433" r:id="rId21"/>
    <p:sldId id="431" r:id="rId22"/>
    <p:sldId id="434" r:id="rId23"/>
  </p:sldIdLst>
  <p:sldSz cx="9906000" cy="6858000" type="A4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clrMru>
    <a:srgbClr val="05050B"/>
    <a:srgbClr val="BBFDCF"/>
    <a:srgbClr val="F3E6B1"/>
    <a:srgbClr val="FAC2BE"/>
    <a:srgbClr val="F47970"/>
    <a:srgbClr val="F2CAD5"/>
    <a:srgbClr val="23DB3D"/>
    <a:srgbClr val="FF49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84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2" d="100"/>
          <a:sy n="72" d="100"/>
        </p:scale>
        <p:origin x="-3342" y="-108"/>
      </p:cViewPr>
      <p:guideLst>
        <p:guide orient="horz" pos="3224"/>
        <p:guide pos="22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5">
            <a:extLst>
              <a:ext uri="{FF2B5EF4-FFF2-40B4-BE49-F238E27FC236}">
                <a16:creationId xmlns:a16="http://schemas.microsoft.com/office/drawing/2014/main" id="{B38734D4-C6C2-6C49-022D-2309EF6C995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5025"/>
            <a:ext cx="3076575" cy="5095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39" tIns="47620" rIns="95239" bIns="47620" numCol="1" anchor="b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sz="1300"/>
            </a:lvl1pPr>
          </a:lstStyle>
          <a:p>
            <a:pPr>
              <a:defRPr/>
            </a:pPr>
            <a:fld id="{55F95744-6414-4B98-8D64-D7B2BF69A3BE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>
            <a:extLst>
              <a:ext uri="{FF2B5EF4-FFF2-40B4-BE49-F238E27FC236}">
                <a16:creationId xmlns:a16="http://schemas.microsoft.com/office/drawing/2014/main" id="{B86DE983-E28E-2663-B321-13486F2C94A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085" tIns="48043" rIns="96085" bIns="48043" numCol="1" anchor="t" anchorCtr="0" compatLnSpc="1">
            <a:prstTxWarp prst="textNoShape">
              <a:avLst/>
            </a:prstTxWarp>
          </a:bodyPr>
          <a:lstStyle>
            <a:lvl1pPr defTabSz="960438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309251" name="Rectangle 3">
            <a:extLst>
              <a:ext uri="{FF2B5EF4-FFF2-40B4-BE49-F238E27FC236}">
                <a16:creationId xmlns:a16="http://schemas.microsoft.com/office/drawing/2014/main" id="{AB1F3A0D-50C7-362B-97AD-C51609EB584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085" tIns="48043" rIns="96085" bIns="48043" numCol="1" anchor="t" anchorCtr="0" compatLnSpc="1">
            <a:prstTxWarp prst="textNoShape">
              <a:avLst/>
            </a:prstTxWarp>
          </a:bodyPr>
          <a:lstStyle>
            <a:lvl1pPr algn="r" defTabSz="960438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6E1683F-EF5E-456E-D597-FBC4D8E3CD3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768350"/>
            <a:ext cx="554196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9253" name="Rectangle 5">
            <a:extLst>
              <a:ext uri="{FF2B5EF4-FFF2-40B4-BE49-F238E27FC236}">
                <a16:creationId xmlns:a16="http://schemas.microsoft.com/office/drawing/2014/main" id="{EE4AD6AE-EF3D-8B55-3CE2-7FE18AB6B48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085" tIns="48043" rIns="96085" bIns="480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noProof="0"/>
              <a:t>Click to edit Master text styles</a:t>
            </a:r>
          </a:p>
          <a:p>
            <a:pPr lvl="1"/>
            <a:r>
              <a:rPr lang="en-US" altLang="ru-RU" noProof="0"/>
              <a:t>Second level</a:t>
            </a:r>
          </a:p>
          <a:p>
            <a:pPr lvl="2"/>
            <a:r>
              <a:rPr lang="en-US" altLang="ru-RU" noProof="0"/>
              <a:t>Third level</a:t>
            </a:r>
          </a:p>
          <a:p>
            <a:pPr lvl="3"/>
            <a:r>
              <a:rPr lang="en-US" altLang="ru-RU" noProof="0"/>
              <a:t>Fourth level</a:t>
            </a:r>
          </a:p>
          <a:p>
            <a:pPr lvl="4"/>
            <a:r>
              <a:rPr lang="en-US" altLang="ru-RU" noProof="0"/>
              <a:t>Fifth level</a:t>
            </a:r>
          </a:p>
        </p:txBody>
      </p:sp>
      <p:sp>
        <p:nvSpPr>
          <p:cNvPr id="309254" name="Rectangle 6">
            <a:extLst>
              <a:ext uri="{FF2B5EF4-FFF2-40B4-BE49-F238E27FC236}">
                <a16:creationId xmlns:a16="http://schemas.microsoft.com/office/drawing/2014/main" id="{ECA4001B-8093-384F-0040-23BF8799A5B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085" tIns="48043" rIns="96085" bIns="48043" numCol="1" anchor="b" anchorCtr="0" compatLnSpc="1">
            <a:prstTxWarp prst="textNoShape">
              <a:avLst/>
            </a:prstTxWarp>
          </a:bodyPr>
          <a:lstStyle>
            <a:lvl1pPr defTabSz="960438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309255" name="Rectangle 7">
            <a:extLst>
              <a:ext uri="{FF2B5EF4-FFF2-40B4-BE49-F238E27FC236}">
                <a16:creationId xmlns:a16="http://schemas.microsoft.com/office/drawing/2014/main" id="{2A9C2C1A-E77B-369C-AE2F-5B2E99CDCA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085" tIns="48043" rIns="96085" bIns="48043" numCol="1" anchor="b" anchorCtr="0" compatLnSpc="1">
            <a:prstTxWarp prst="textNoShape">
              <a:avLst/>
            </a:prstTxWarp>
          </a:bodyPr>
          <a:lstStyle>
            <a:lvl1pPr algn="r" defTabSz="960438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CC08BAD-3E52-4B0B-9995-479E56A1272B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C08BAD-3E52-4B0B-9995-479E56A1272B}" type="slidenum">
              <a:rPr lang="en-US" altLang="ru-RU" smtClean="0"/>
              <a:pPr>
                <a:defRPr/>
              </a:pPr>
              <a:t>2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759356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C08BAD-3E52-4B0B-9995-479E56A1272B}" type="slidenum">
              <a:rPr lang="en-US" altLang="ru-RU" smtClean="0"/>
              <a:pPr>
                <a:defRPr/>
              </a:pPr>
              <a:t>6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100140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73780E2-A122-6645-25AC-757EE14CE86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5760" cy="4320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A56E0404-21F8-5AAD-EE48-01A49D5821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3" name="Rectangle 4">
                <a:extLst>
                  <a:ext uri="{FF2B5EF4-FFF2-40B4-BE49-F238E27FC236}">
                    <a16:creationId xmlns:a16="http://schemas.microsoft.com/office/drawing/2014/main" id="{B642F7A5-42A6-80DE-349A-C732E57F892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/>
              </a:p>
            </p:txBody>
          </p:sp>
          <p:grpSp>
            <p:nvGrpSpPr>
              <p:cNvPr id="14" name="Group 5">
                <a:extLst>
                  <a:ext uri="{FF2B5EF4-FFF2-40B4-BE49-F238E27FC236}">
                    <a16:creationId xmlns:a16="http://schemas.microsoft.com/office/drawing/2014/main" id="{7D078649-C57D-01D1-A469-20F94CC0CE89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6" name="Line 6">
                  <a:extLst>
                    <a:ext uri="{FF2B5EF4-FFF2-40B4-BE49-F238E27FC236}">
                      <a16:creationId xmlns:a16="http://schemas.microsoft.com/office/drawing/2014/main" id="{29006AE5-2ECC-FD4A-A967-AEDFDE6466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7">
                  <a:extLst>
                    <a:ext uri="{FF2B5EF4-FFF2-40B4-BE49-F238E27FC236}">
                      <a16:creationId xmlns:a16="http://schemas.microsoft.com/office/drawing/2014/main" id="{3C0CA474-19F3-BC74-5E4D-F8AE22CEB5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">
                  <a:extLst>
                    <a:ext uri="{FF2B5EF4-FFF2-40B4-BE49-F238E27FC236}">
                      <a16:creationId xmlns:a16="http://schemas.microsoft.com/office/drawing/2014/main" id="{2E5350D9-0F88-4A2C-5182-BD60B1CCB5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9">
                  <a:extLst>
                    <a:ext uri="{FF2B5EF4-FFF2-40B4-BE49-F238E27FC236}">
                      <a16:creationId xmlns:a16="http://schemas.microsoft.com/office/drawing/2014/main" id="{64736D46-3EF3-515E-7320-E4896556BC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10">
                  <a:extLst>
                    <a:ext uri="{FF2B5EF4-FFF2-40B4-BE49-F238E27FC236}">
                      <a16:creationId xmlns:a16="http://schemas.microsoft.com/office/drawing/2014/main" id="{E088D532-5F67-EB48-2D2A-0E5319E7CA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1">
                  <a:extLst>
                    <a:ext uri="{FF2B5EF4-FFF2-40B4-BE49-F238E27FC236}">
                      <a16:creationId xmlns:a16="http://schemas.microsoft.com/office/drawing/2014/main" id="{754E98C5-2749-30A7-F34A-291D9BD431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2">
                  <a:extLst>
                    <a:ext uri="{FF2B5EF4-FFF2-40B4-BE49-F238E27FC236}">
                      <a16:creationId xmlns:a16="http://schemas.microsoft.com/office/drawing/2014/main" id="{55E62FA4-2263-79BF-CFC4-41B25D41D5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3">
                  <a:extLst>
                    <a:ext uri="{FF2B5EF4-FFF2-40B4-BE49-F238E27FC236}">
                      <a16:creationId xmlns:a16="http://schemas.microsoft.com/office/drawing/2014/main" id="{7118C11F-2B4F-49EB-BEF0-1B46A0D0BF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4">
                  <a:extLst>
                    <a:ext uri="{FF2B5EF4-FFF2-40B4-BE49-F238E27FC236}">
                      <a16:creationId xmlns:a16="http://schemas.microsoft.com/office/drawing/2014/main" id="{DAC7010F-8A34-45FC-187D-501362FFCE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5">
                  <a:extLst>
                    <a:ext uri="{FF2B5EF4-FFF2-40B4-BE49-F238E27FC236}">
                      <a16:creationId xmlns:a16="http://schemas.microsoft.com/office/drawing/2014/main" id="{907CC4CA-7B6D-5F1F-D702-8D2FD97773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6">
                  <a:extLst>
                    <a:ext uri="{FF2B5EF4-FFF2-40B4-BE49-F238E27FC236}">
                      <a16:creationId xmlns:a16="http://schemas.microsoft.com/office/drawing/2014/main" id="{D584CD1E-8AAE-295D-3383-1775E6BCD3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7">
                  <a:extLst>
                    <a:ext uri="{FF2B5EF4-FFF2-40B4-BE49-F238E27FC236}">
                      <a16:creationId xmlns:a16="http://schemas.microsoft.com/office/drawing/2014/main" id="{4EAFDB0C-583B-0851-8019-0E6D792A78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8">
                  <a:extLst>
                    <a:ext uri="{FF2B5EF4-FFF2-40B4-BE49-F238E27FC236}">
                      <a16:creationId xmlns:a16="http://schemas.microsoft.com/office/drawing/2014/main" id="{16E17F77-BB92-382A-5856-9A82E39797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9">
                  <a:extLst>
                    <a:ext uri="{FF2B5EF4-FFF2-40B4-BE49-F238E27FC236}">
                      <a16:creationId xmlns:a16="http://schemas.microsoft.com/office/drawing/2014/main" id="{6BF9149B-98AC-D1E5-8482-F20DCC20C9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20">
                  <a:extLst>
                    <a:ext uri="{FF2B5EF4-FFF2-40B4-BE49-F238E27FC236}">
                      <a16:creationId xmlns:a16="http://schemas.microsoft.com/office/drawing/2014/main" id="{9EE0C21A-0F86-2056-8D29-E1AC222013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21">
                  <a:extLst>
                    <a:ext uri="{FF2B5EF4-FFF2-40B4-BE49-F238E27FC236}">
                      <a16:creationId xmlns:a16="http://schemas.microsoft.com/office/drawing/2014/main" id="{1CB2C892-369E-F898-854D-0BE86016A7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04" name="Line 22">
                  <a:extLst>
                    <a:ext uri="{FF2B5EF4-FFF2-40B4-BE49-F238E27FC236}">
                      <a16:creationId xmlns:a16="http://schemas.microsoft.com/office/drawing/2014/main" id="{CBF3B3BD-363E-DFCB-3964-FFAECE2F3A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05" name="Line 23">
                  <a:extLst>
                    <a:ext uri="{FF2B5EF4-FFF2-40B4-BE49-F238E27FC236}">
                      <a16:creationId xmlns:a16="http://schemas.microsoft.com/office/drawing/2014/main" id="{9B78910B-F08D-CEE3-8696-3774FFADB0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06" name="Line 24">
                  <a:extLst>
                    <a:ext uri="{FF2B5EF4-FFF2-40B4-BE49-F238E27FC236}">
                      <a16:creationId xmlns:a16="http://schemas.microsoft.com/office/drawing/2014/main" id="{EEC68A3B-024E-8408-41E9-0F326AE055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09" name="Line 25">
                  <a:extLst>
                    <a:ext uri="{FF2B5EF4-FFF2-40B4-BE49-F238E27FC236}">
                      <a16:creationId xmlns:a16="http://schemas.microsoft.com/office/drawing/2014/main" id="{2499AC84-B4A6-F1CA-6E58-C88C0D2BD1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10" name="Line 26">
                  <a:extLst>
                    <a:ext uri="{FF2B5EF4-FFF2-40B4-BE49-F238E27FC236}">
                      <a16:creationId xmlns:a16="http://schemas.microsoft.com/office/drawing/2014/main" id="{B28AE88E-3EBA-00BB-D726-CED78EC403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11" name="Line 27">
                  <a:extLst>
                    <a:ext uri="{FF2B5EF4-FFF2-40B4-BE49-F238E27FC236}">
                      <a16:creationId xmlns:a16="http://schemas.microsoft.com/office/drawing/2014/main" id="{3C918BDC-EED1-77AF-7310-785C385A12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12" name="Line 28">
                  <a:extLst>
                    <a:ext uri="{FF2B5EF4-FFF2-40B4-BE49-F238E27FC236}">
                      <a16:creationId xmlns:a16="http://schemas.microsoft.com/office/drawing/2014/main" id="{E77EDA78-D07C-B195-144C-7CEECD8808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13" name="Line 29">
                  <a:extLst>
                    <a:ext uri="{FF2B5EF4-FFF2-40B4-BE49-F238E27FC236}">
                      <a16:creationId xmlns:a16="http://schemas.microsoft.com/office/drawing/2014/main" id="{3C90EEB0-2806-A7D0-E184-5A787D82E7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14" name="Line 30">
                  <a:extLst>
                    <a:ext uri="{FF2B5EF4-FFF2-40B4-BE49-F238E27FC236}">
                      <a16:creationId xmlns:a16="http://schemas.microsoft.com/office/drawing/2014/main" id="{45557862-43B9-3246-642F-9C3061FEB0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15" name="Line 31">
                  <a:extLst>
                    <a:ext uri="{FF2B5EF4-FFF2-40B4-BE49-F238E27FC236}">
                      <a16:creationId xmlns:a16="http://schemas.microsoft.com/office/drawing/2014/main" id="{70731C52-9580-141A-8CAF-B5AEFB6A27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16" name="Line 32">
                  <a:extLst>
                    <a:ext uri="{FF2B5EF4-FFF2-40B4-BE49-F238E27FC236}">
                      <a16:creationId xmlns:a16="http://schemas.microsoft.com/office/drawing/2014/main" id="{B305BA10-D1D1-1973-A1E3-A68524DD74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17" name="Line 33">
                  <a:extLst>
                    <a:ext uri="{FF2B5EF4-FFF2-40B4-BE49-F238E27FC236}">
                      <a16:creationId xmlns:a16="http://schemas.microsoft.com/office/drawing/2014/main" id="{9E23F990-20D4-E683-340E-F683BBB27E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18" name="Line 34">
                  <a:extLst>
                    <a:ext uri="{FF2B5EF4-FFF2-40B4-BE49-F238E27FC236}">
                      <a16:creationId xmlns:a16="http://schemas.microsoft.com/office/drawing/2014/main" id="{808AC5E5-DC30-21CD-5E0C-E89BA40CF7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19" name="Line 35">
                  <a:extLst>
                    <a:ext uri="{FF2B5EF4-FFF2-40B4-BE49-F238E27FC236}">
                      <a16:creationId xmlns:a16="http://schemas.microsoft.com/office/drawing/2014/main" id="{94085998-1F3F-E42C-889E-DE75796C9E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20" name="Line 36">
                  <a:extLst>
                    <a:ext uri="{FF2B5EF4-FFF2-40B4-BE49-F238E27FC236}">
                      <a16:creationId xmlns:a16="http://schemas.microsoft.com/office/drawing/2014/main" id="{8F6A0BF6-E918-1323-2E61-9AA185B0B6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21" name="Line 37">
                  <a:extLst>
                    <a:ext uri="{FF2B5EF4-FFF2-40B4-BE49-F238E27FC236}">
                      <a16:creationId xmlns:a16="http://schemas.microsoft.com/office/drawing/2014/main" id="{225EAED6-A42D-0931-DC4D-730CD4B202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22" name="Line 38">
                  <a:extLst>
                    <a:ext uri="{FF2B5EF4-FFF2-40B4-BE49-F238E27FC236}">
                      <a16:creationId xmlns:a16="http://schemas.microsoft.com/office/drawing/2014/main" id="{931F0DAE-BFE0-29A8-8286-18D3FECE9C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23" name="Line 39">
                  <a:extLst>
                    <a:ext uri="{FF2B5EF4-FFF2-40B4-BE49-F238E27FC236}">
                      <a16:creationId xmlns:a16="http://schemas.microsoft.com/office/drawing/2014/main" id="{722D5FA7-94E9-4EFF-B2C0-084A649DCE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24" name="Line 40">
                  <a:extLst>
                    <a:ext uri="{FF2B5EF4-FFF2-40B4-BE49-F238E27FC236}">
                      <a16:creationId xmlns:a16="http://schemas.microsoft.com/office/drawing/2014/main" id="{EE3DB107-F7F7-AB18-001A-8E1ABEAA40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25" name="Line 41">
                  <a:extLst>
                    <a:ext uri="{FF2B5EF4-FFF2-40B4-BE49-F238E27FC236}">
                      <a16:creationId xmlns:a16="http://schemas.microsoft.com/office/drawing/2014/main" id="{FB45FB42-11C5-8B17-3978-43BE475BF1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26" name="Line 42">
                  <a:extLst>
                    <a:ext uri="{FF2B5EF4-FFF2-40B4-BE49-F238E27FC236}">
                      <a16:creationId xmlns:a16="http://schemas.microsoft.com/office/drawing/2014/main" id="{6D032D99-CD5E-F949-BA03-D78FCF6FAA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27" name="Line 43">
                  <a:extLst>
                    <a:ext uri="{FF2B5EF4-FFF2-40B4-BE49-F238E27FC236}">
                      <a16:creationId xmlns:a16="http://schemas.microsoft.com/office/drawing/2014/main" id="{51B85FC5-9CFB-0EBC-789D-7F8C621493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28" name="Line 44">
                  <a:extLst>
                    <a:ext uri="{FF2B5EF4-FFF2-40B4-BE49-F238E27FC236}">
                      <a16:creationId xmlns:a16="http://schemas.microsoft.com/office/drawing/2014/main" id="{97ED93D0-AA52-5132-4FAA-F3C756CFEB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29" name="Line 45">
                  <a:extLst>
                    <a:ext uri="{FF2B5EF4-FFF2-40B4-BE49-F238E27FC236}">
                      <a16:creationId xmlns:a16="http://schemas.microsoft.com/office/drawing/2014/main" id="{AA6813B1-6DD5-E9DD-5676-C4B47DA18D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30" name="Line 46">
                  <a:extLst>
                    <a:ext uri="{FF2B5EF4-FFF2-40B4-BE49-F238E27FC236}">
                      <a16:creationId xmlns:a16="http://schemas.microsoft.com/office/drawing/2014/main" id="{9B931006-DA8E-8B90-7F6F-C91A29A4DA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31" name="Line 47">
                  <a:extLst>
                    <a:ext uri="{FF2B5EF4-FFF2-40B4-BE49-F238E27FC236}">
                      <a16:creationId xmlns:a16="http://schemas.microsoft.com/office/drawing/2014/main" id="{AE565DA6-1C5C-8E69-92C1-DD90559844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32" name="Line 48">
                  <a:extLst>
                    <a:ext uri="{FF2B5EF4-FFF2-40B4-BE49-F238E27FC236}">
                      <a16:creationId xmlns:a16="http://schemas.microsoft.com/office/drawing/2014/main" id="{50D6FEDE-9487-C307-36E8-07BBC3DBFF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33" name="Line 49">
                  <a:extLst>
                    <a:ext uri="{FF2B5EF4-FFF2-40B4-BE49-F238E27FC236}">
                      <a16:creationId xmlns:a16="http://schemas.microsoft.com/office/drawing/2014/main" id="{3BE9FC35-A710-B01E-CB39-83461700DE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34" name="Line 50">
                  <a:extLst>
                    <a:ext uri="{FF2B5EF4-FFF2-40B4-BE49-F238E27FC236}">
                      <a16:creationId xmlns:a16="http://schemas.microsoft.com/office/drawing/2014/main" id="{7ABB42A2-C109-94A3-5173-34CF80B27B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35" name="Line 51">
                  <a:extLst>
                    <a:ext uri="{FF2B5EF4-FFF2-40B4-BE49-F238E27FC236}">
                      <a16:creationId xmlns:a16="http://schemas.microsoft.com/office/drawing/2014/main" id="{53E8795D-CE52-3AB0-E36D-AF0BD20150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36" name="Line 52">
                  <a:extLst>
                    <a:ext uri="{FF2B5EF4-FFF2-40B4-BE49-F238E27FC236}">
                      <a16:creationId xmlns:a16="http://schemas.microsoft.com/office/drawing/2014/main" id="{1AD8F2CC-6EC3-EF47-7926-9FB4F53110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37" name="Line 53">
                  <a:extLst>
                    <a:ext uri="{FF2B5EF4-FFF2-40B4-BE49-F238E27FC236}">
                      <a16:creationId xmlns:a16="http://schemas.microsoft.com/office/drawing/2014/main" id="{24070F7E-89EA-235C-0A78-63ED6C4531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38" name="Line 54">
                  <a:extLst>
                    <a:ext uri="{FF2B5EF4-FFF2-40B4-BE49-F238E27FC236}">
                      <a16:creationId xmlns:a16="http://schemas.microsoft.com/office/drawing/2014/main" id="{F0ED0E5C-FADF-4F36-A65F-C0015C1112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39" name="Line 55">
                  <a:extLst>
                    <a:ext uri="{FF2B5EF4-FFF2-40B4-BE49-F238E27FC236}">
                      <a16:creationId xmlns:a16="http://schemas.microsoft.com/office/drawing/2014/main" id="{1C4C205C-F3BF-E02E-A481-1F37D4170D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0" name="Line 56">
                  <a:extLst>
                    <a:ext uri="{FF2B5EF4-FFF2-40B4-BE49-F238E27FC236}">
                      <a16:creationId xmlns:a16="http://schemas.microsoft.com/office/drawing/2014/main" id="{8D015B06-B0C6-1365-3085-DD28850C32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" name="Line 57">
                <a:extLst>
                  <a:ext uri="{FF2B5EF4-FFF2-40B4-BE49-F238E27FC236}">
                    <a16:creationId xmlns:a16="http://schemas.microsoft.com/office/drawing/2014/main" id="{840818D9-A749-C9C0-B44B-17E5523CBBAE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58">
              <a:extLst>
                <a:ext uri="{FF2B5EF4-FFF2-40B4-BE49-F238E27FC236}">
                  <a16:creationId xmlns:a16="http://schemas.microsoft.com/office/drawing/2014/main" id="{EB1CEE03-52A9-C63D-B9A9-8646BDC1B9B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9" name="Line 59">
                <a:extLst>
                  <a:ext uri="{FF2B5EF4-FFF2-40B4-BE49-F238E27FC236}">
                    <a16:creationId xmlns:a16="http://schemas.microsoft.com/office/drawing/2014/main" id="{5BF41150-3EDB-E70A-D05E-4D00F72D7A22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Line 60">
                <a:extLst>
                  <a:ext uri="{FF2B5EF4-FFF2-40B4-BE49-F238E27FC236}">
                    <a16:creationId xmlns:a16="http://schemas.microsoft.com/office/drawing/2014/main" id="{6E76358F-4B5B-A952-AC3E-593164EB369C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Line 61">
                <a:extLst>
                  <a:ext uri="{FF2B5EF4-FFF2-40B4-BE49-F238E27FC236}">
                    <a16:creationId xmlns:a16="http://schemas.microsoft.com/office/drawing/2014/main" id="{0A2E6FB0-5347-F54E-F355-948E0EE69297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Arc 62">
                <a:extLst>
                  <a:ext uri="{FF2B5EF4-FFF2-40B4-BE49-F238E27FC236}">
                    <a16:creationId xmlns:a16="http://schemas.microsoft.com/office/drawing/2014/main" id="{950C5206-3484-6B47-7A81-3B773116391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63">
              <a:extLst>
                <a:ext uri="{FF2B5EF4-FFF2-40B4-BE49-F238E27FC236}">
                  <a16:creationId xmlns:a16="http://schemas.microsoft.com/office/drawing/2014/main" id="{BF8ECC27-261C-A52A-9482-BEF6226D89DB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6" name="Line 64">
                <a:extLst>
                  <a:ext uri="{FF2B5EF4-FFF2-40B4-BE49-F238E27FC236}">
                    <a16:creationId xmlns:a16="http://schemas.microsoft.com/office/drawing/2014/main" id="{2996BC55-8540-23E8-C6C9-58A3CF3B8AD6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Line 65">
                <a:extLst>
                  <a:ext uri="{FF2B5EF4-FFF2-40B4-BE49-F238E27FC236}">
                    <a16:creationId xmlns:a16="http://schemas.microsoft.com/office/drawing/2014/main" id="{12B8F613-606E-171B-94FD-764E6F647EF8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Arc 66">
                <a:extLst>
                  <a:ext uri="{FF2B5EF4-FFF2-40B4-BE49-F238E27FC236}">
                    <a16:creationId xmlns:a16="http://schemas.microsoft.com/office/drawing/2014/main" id="{91FE6213-82A6-2022-367B-08592007ECB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30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1073150" y="1752600"/>
            <a:ext cx="84201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ru-RU" noProof="0"/>
              <a:t>Click to edit Master title style</a:t>
            </a:r>
          </a:p>
        </p:txBody>
      </p:sp>
      <p:sp>
        <p:nvSpPr>
          <p:cNvPr id="1030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073150" y="3309938"/>
            <a:ext cx="69342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altLang="ru-RU" noProof="0"/>
              <a:t>Click to edit Master subtitle style</a:t>
            </a:r>
          </a:p>
        </p:txBody>
      </p:sp>
      <p:sp>
        <p:nvSpPr>
          <p:cNvPr id="10341" name="Rectangle 69">
            <a:extLst>
              <a:ext uri="{FF2B5EF4-FFF2-40B4-BE49-F238E27FC236}">
                <a16:creationId xmlns:a16="http://schemas.microsoft.com/office/drawing/2014/main" id="{2D9F66E5-51FC-8288-10B0-769B1E00CF8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0342" name="Rectangle 70">
            <a:extLst>
              <a:ext uri="{FF2B5EF4-FFF2-40B4-BE49-F238E27FC236}">
                <a16:creationId xmlns:a16="http://schemas.microsoft.com/office/drawing/2014/main" id="{BD5D5FED-9D45-1092-3131-13B6EABAB3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0343" name="Rectangle 71">
            <a:extLst>
              <a:ext uri="{FF2B5EF4-FFF2-40B4-BE49-F238E27FC236}">
                <a16:creationId xmlns:a16="http://schemas.microsoft.com/office/drawing/2014/main" id="{A17EE8B2-8BCC-2683-09F0-B942D591DE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8400"/>
            <a:ext cx="20637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62104-AEB4-423C-BA32-8C9110E4E881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580624037"/>
      </p:ext>
    </p:extLst>
  </p:cSld>
  <p:clrMapOvr>
    <a:masterClrMapping/>
  </p:clrMapOvr>
  <p:transition>
    <p:wipe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6908B071-7919-0E1C-7A69-2CF87CA904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B7E06382-A24D-E9CD-616B-2D4CA2ECE9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FD408554-7B01-E2AD-6C28-30D65F80F9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58340-F6A6-4939-BF95-A59C7F948AA3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832771207"/>
      </p:ext>
    </p:extLst>
  </p:cSld>
  <p:clrMapOvr>
    <a:masterClrMapping/>
  </p:clrMapOvr>
  <p:transition>
    <p:wipe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1213" y="304800"/>
            <a:ext cx="21669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400" y="304800"/>
            <a:ext cx="6348413" cy="5715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9A5C911B-8C83-7947-DBDC-FBE54CB6F4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0B51E771-B000-B4DB-E628-205B792644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52C59B97-A207-CD38-E783-D311C430C2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C252B-8C37-4CD3-94BC-486183E3A9E8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099109245"/>
      </p:ext>
    </p:extLst>
  </p:cSld>
  <p:clrMapOvr>
    <a:masterClrMapping/>
  </p:clrMapOvr>
  <p:transition>
    <p:wipe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CE164B44-BE57-B419-6A18-E43E53EED1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763DBC5F-A51F-CE88-7267-F35B56CE9D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299B6468-6B9E-8AE3-DC3E-A4A1EF9211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D74DC-2485-423F-857B-643CD3418FAA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64948424"/>
      </p:ext>
    </p:extLst>
  </p:cSld>
  <p:clrMapOvr>
    <a:masterClrMapping/>
  </p:clrMapOvr>
  <p:transition>
    <p:wipe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E6BB72C6-2DE1-BB04-8C84-B30EC93236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D8F56CE2-CACB-1107-621C-E0F83C7FCF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3078C1C0-01AD-E703-1894-6296CD0E44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BC0CF-D215-4C8E-83BF-0D564BF0D3B1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277625312"/>
      </p:ext>
    </p:extLst>
  </p:cSld>
  <p:clrMapOvr>
    <a:masterClrMapping/>
  </p:clrMapOvr>
  <p:transition>
    <p:wipe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8050" y="1905000"/>
            <a:ext cx="413385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94300" y="1905000"/>
            <a:ext cx="413385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5BB740D4-D4FF-714A-EE93-689446687D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Rectangle 66">
            <a:extLst>
              <a:ext uri="{FF2B5EF4-FFF2-40B4-BE49-F238E27FC236}">
                <a16:creationId xmlns:a16="http://schemas.microsoft.com/office/drawing/2014/main" id="{8E5F5BC7-88D4-A814-84D6-659B3B90C2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6C913C3A-8F99-400B-AE3D-F64E34A454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8DD8B-73B7-4690-80B8-82DB0CEB2EA6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874414055"/>
      </p:ext>
    </p:extLst>
  </p:cSld>
  <p:clrMapOvr>
    <a:masterClrMapping/>
  </p:clrMapOvr>
  <p:transition>
    <p:wipe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F795F8DA-EF9D-902E-EE5F-5FE5CE586C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Rectangle 66">
            <a:extLst>
              <a:ext uri="{FF2B5EF4-FFF2-40B4-BE49-F238E27FC236}">
                <a16:creationId xmlns:a16="http://schemas.microsoft.com/office/drawing/2014/main" id="{CCFE5431-AFE3-8538-D135-511AADA1AF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" name="Rectangle 67">
            <a:extLst>
              <a:ext uri="{FF2B5EF4-FFF2-40B4-BE49-F238E27FC236}">
                <a16:creationId xmlns:a16="http://schemas.microsoft.com/office/drawing/2014/main" id="{0A08437E-FF12-A844-9364-6F22E12FD3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7D26C-1C18-478D-814C-0B862C60A689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391344427"/>
      </p:ext>
    </p:extLst>
  </p:cSld>
  <p:clrMapOvr>
    <a:masterClrMapping/>
  </p:clrMapOvr>
  <p:transition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Rectangle 65">
            <a:extLst>
              <a:ext uri="{FF2B5EF4-FFF2-40B4-BE49-F238E27FC236}">
                <a16:creationId xmlns:a16="http://schemas.microsoft.com/office/drawing/2014/main" id="{D2DF0A83-391F-5D43-9F16-154E44904F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4" name="Rectangle 66">
            <a:extLst>
              <a:ext uri="{FF2B5EF4-FFF2-40B4-BE49-F238E27FC236}">
                <a16:creationId xmlns:a16="http://schemas.microsoft.com/office/drawing/2014/main" id="{4B6EE556-F17C-F9FC-D2C9-5C332EAEE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3067EC54-3384-5609-E13D-A82DE2468B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2B93E-E593-4766-8111-CACE5B86E78E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757079389"/>
      </p:ext>
    </p:extLst>
  </p:cSld>
  <p:clrMapOvr>
    <a:masterClrMapping/>
  </p:clrMapOvr>
  <p:transition>
    <p:wipe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FBF1D655-87D0-BF59-1280-088897371E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3" name="Rectangle 66">
            <a:extLst>
              <a:ext uri="{FF2B5EF4-FFF2-40B4-BE49-F238E27FC236}">
                <a16:creationId xmlns:a16="http://schemas.microsoft.com/office/drawing/2014/main" id="{609E40B0-CDB6-9765-6520-13BFC9EAC3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57508032-A45A-833C-FAE0-C61AE05F03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C8ADF-08DE-472A-B63C-1D8F5A48218F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513852416"/>
      </p:ext>
    </p:extLst>
  </p:cSld>
  <p:clrMapOvr>
    <a:masterClrMapping/>
  </p:clrMapOvr>
  <p:transition>
    <p:wipe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DA11531B-191B-4652-5239-FCDB6B0DF8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Rectangle 66">
            <a:extLst>
              <a:ext uri="{FF2B5EF4-FFF2-40B4-BE49-F238E27FC236}">
                <a16:creationId xmlns:a16="http://schemas.microsoft.com/office/drawing/2014/main" id="{340E0BE6-5E90-8244-A4BF-63E2A0D92F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1368C124-1796-16D1-9E9D-9335F1AD72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2244F-B528-4B80-A291-49FD4ADA81EA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547474432"/>
      </p:ext>
    </p:extLst>
  </p:cSld>
  <p:clrMapOvr>
    <a:masterClrMapping/>
  </p:clrMapOvr>
  <p:transition>
    <p:wipe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FC44CB1A-6F09-3878-1A6D-390817B1C6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Rectangle 66">
            <a:extLst>
              <a:ext uri="{FF2B5EF4-FFF2-40B4-BE49-F238E27FC236}">
                <a16:creationId xmlns:a16="http://schemas.microsoft.com/office/drawing/2014/main" id="{6C9F3496-3515-E853-1ECF-7CDD9AD2B9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B10F090E-96B7-1C4D-133A-499DE49C03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8AE7E-4D76-4B5B-9150-8EDE35CD6F0B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385454477"/>
      </p:ext>
    </p:extLst>
  </p:cSld>
  <p:clrMapOvr>
    <a:masterClrMapping/>
  </p:clrMapOvr>
  <p:transition>
    <p:wipe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7" descr="60%">
            <a:extLst>
              <a:ext uri="{FF2B5EF4-FFF2-40B4-BE49-F238E27FC236}">
                <a16:creationId xmlns:a16="http://schemas.microsoft.com/office/drawing/2014/main" id="{68F17C69-52C4-86D2-0803-B4460DCFD2A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32200" y="0"/>
            <a:ext cx="6273800" cy="15240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>
            <a:noFill/>
          </a:ln>
          <a:effectLst/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ru-RU" altLang="ru-RU"/>
          </a:p>
        </p:txBody>
      </p:sp>
      <p:sp>
        <p:nvSpPr>
          <p:cNvPr id="1027" name="Line 58">
            <a:extLst>
              <a:ext uri="{FF2B5EF4-FFF2-40B4-BE49-F238E27FC236}">
                <a16:creationId xmlns:a16="http://schemas.microsoft.com/office/drawing/2014/main" id="{B81F2E37-1018-A9ED-2B3F-BC2320166AAD}"/>
              </a:ext>
            </a:extLst>
          </p:cNvPr>
          <p:cNvSpPr>
            <a:spLocks noChangeShapeType="1"/>
          </p:cNvSpPr>
          <p:nvPr/>
        </p:nvSpPr>
        <p:spPr bwMode="ltGray">
          <a:xfrm>
            <a:off x="9575800" y="0"/>
            <a:ext cx="0" cy="2362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8" name="Group 59">
            <a:extLst>
              <a:ext uri="{FF2B5EF4-FFF2-40B4-BE49-F238E27FC236}">
                <a16:creationId xmlns:a16="http://schemas.microsoft.com/office/drawing/2014/main" id="{A8118E12-08AB-2E32-3C54-43073498223C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836613"/>
            <a:ext cx="1931987" cy="2324100"/>
            <a:chOff x="96" y="916"/>
            <a:chExt cx="2208" cy="2876"/>
          </a:xfrm>
        </p:grpSpPr>
        <p:sp>
          <p:nvSpPr>
            <p:cNvPr id="1034" name="Line 60">
              <a:extLst>
                <a:ext uri="{FF2B5EF4-FFF2-40B4-BE49-F238E27FC236}">
                  <a16:creationId xmlns:a16="http://schemas.microsoft.com/office/drawing/2014/main" id="{ECB78218-E55D-E1A4-1178-E33543EF9D8D}"/>
                </a:ext>
              </a:extLst>
            </p:cNvPr>
            <p:cNvSpPr>
              <a:spLocks noChangeShapeType="1"/>
            </p:cNvSpPr>
            <p:nvPr/>
          </p:nvSpPr>
          <p:spPr bwMode="ltGray">
            <a:xfrm flipH="1">
              <a:off x="96" y="1037"/>
              <a:ext cx="22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Line 61">
              <a:extLst>
                <a:ext uri="{FF2B5EF4-FFF2-40B4-BE49-F238E27FC236}">
                  <a16:creationId xmlns:a16="http://schemas.microsoft.com/office/drawing/2014/main" id="{204E3EC4-A56B-22AD-3A85-2B17877E37E2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336" y="920"/>
              <a:ext cx="0" cy="28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Arc 62">
              <a:extLst>
                <a:ext uri="{FF2B5EF4-FFF2-40B4-BE49-F238E27FC236}">
                  <a16:creationId xmlns:a16="http://schemas.microsoft.com/office/drawing/2014/main" id="{A624C55B-9D24-667E-CC34-4C219977E324}"/>
                </a:ext>
              </a:extLst>
            </p:cNvPr>
            <p:cNvSpPr>
              <a:spLocks/>
            </p:cNvSpPr>
            <p:nvPr/>
          </p:nvSpPr>
          <p:spPr bwMode="ltGray">
            <a:xfrm flipH="1">
              <a:off x="217" y="916"/>
              <a:ext cx="239" cy="239"/>
            </a:xfrm>
            <a:custGeom>
              <a:avLst/>
              <a:gdLst>
                <a:gd name="T0" fmla="*/ 0 w 43195"/>
                <a:gd name="T1" fmla="*/ 0 h 43200"/>
                <a:gd name="T2" fmla="*/ 0 w 43195"/>
                <a:gd name="T3" fmla="*/ 0 h 43200"/>
                <a:gd name="T4" fmla="*/ 0 w 4319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9" name="Rectangle 63">
            <a:extLst>
              <a:ext uri="{FF2B5EF4-FFF2-40B4-BE49-F238E27FC236}">
                <a16:creationId xmlns:a16="http://schemas.microsoft.com/office/drawing/2014/main" id="{F385151D-B5BA-E862-D2A4-52B3E90DDC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04800"/>
            <a:ext cx="8420100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title style</a:t>
            </a:r>
          </a:p>
        </p:txBody>
      </p:sp>
      <p:sp>
        <p:nvSpPr>
          <p:cNvPr id="1030" name="Rectangle 6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5CDF63F-CB34-D6F9-5E73-D1747AD80E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1905000"/>
            <a:ext cx="84201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</p:txBody>
      </p:sp>
      <p:sp>
        <p:nvSpPr>
          <p:cNvPr id="9281" name="Rectangle 65">
            <a:extLst>
              <a:ext uri="{FF2B5EF4-FFF2-40B4-BE49-F238E27FC236}">
                <a16:creationId xmlns:a16="http://schemas.microsoft.com/office/drawing/2014/main" id="{06B921AC-6438-83C5-A204-3AB8C5BECD5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282" name="Rectangle 66">
            <a:extLst>
              <a:ext uri="{FF2B5EF4-FFF2-40B4-BE49-F238E27FC236}">
                <a16:creationId xmlns:a16="http://schemas.microsoft.com/office/drawing/2014/main" id="{6FAD0A4C-1EAA-703A-3431-C2C7314FFEA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283" name="Rectangle 67">
            <a:extLst>
              <a:ext uri="{FF2B5EF4-FFF2-40B4-BE49-F238E27FC236}">
                <a16:creationId xmlns:a16="http://schemas.microsoft.com/office/drawing/2014/main" id="{2FF825BC-935F-6A4D-3257-A09E4FDA655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2250" y="6273800"/>
            <a:ext cx="2063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999FFDF-89E2-49C6-99D2-86FC6DD50EDE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>
    <p:wipe dir="u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505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5050B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5050B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5050B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5050B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5050B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5050B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5050B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5050B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defRPr sz="3200" kern="1200">
          <a:solidFill>
            <a:srgbClr val="05050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1C7EA48-4223-8C69-654E-00860024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A46F96-09A0-41CE-ABB9-D30C27EC6F06}" type="slidenum">
              <a:rPr lang="en-US" altLang="ru-RU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ru-RU" sz="1400">
              <a:solidFill>
                <a:schemeClr val="tx1"/>
              </a:solidFill>
            </a:endParaRPr>
          </a:p>
        </p:txBody>
      </p:sp>
      <p:sp>
        <p:nvSpPr>
          <p:cNvPr id="512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AB1AFA1-BD19-D4C6-6010-AFB15FFDC5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1665288"/>
            <a:ext cx="8386763" cy="5003800"/>
          </a:xfrm>
          <a:noFill/>
        </p:spPr>
        <p:txBody>
          <a:bodyPr/>
          <a:lstStyle/>
          <a:p>
            <a:pPr algn="ctr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ru-RU" alt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Компьютерная обработка сигналов и изображений</a:t>
            </a:r>
            <a:endParaRPr lang="fi-FI" alt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endParaRPr lang="en-US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1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Дискретизация и квантование. Типы сигналов и изображений.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Корнилов А.С.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Сафонов И.В.</a:t>
            </a:r>
          </a:p>
          <a:p>
            <a:pPr algn="ctr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fi-FI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4" name="Text Box 19">
            <a:extLst>
              <a:ext uri="{FF2B5EF4-FFF2-40B4-BE49-F238E27FC236}">
                <a16:creationId xmlns:a16="http://schemas.microsoft.com/office/drawing/2014/main" id="{4CD65289-B9E0-350D-0FF5-6F73D970C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3" y="115888"/>
            <a:ext cx="764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НИЯУ МИФИ</a:t>
            </a:r>
            <a:endParaRPr lang="en-US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960F40FF-C1A9-07D5-06C2-57645574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B08A74-DF89-40EE-B37C-A8A1F4A5F35D}" type="slidenum">
              <a:rPr lang="en-US" altLang="ru-RU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ru-RU" sz="1400">
              <a:solidFill>
                <a:schemeClr val="tx1"/>
              </a:solidFill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710E4972-B817-1CF0-7425-80F992F1CF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304800"/>
            <a:ext cx="8420100" cy="365125"/>
          </a:xfrm>
          <a:noFill/>
        </p:spPr>
        <p:txBody>
          <a:bodyPr/>
          <a:lstStyle/>
          <a:p>
            <a:pPr eaLnBrk="1" hangingPunct="1"/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Хранение одномерных сигналов в памяти </a:t>
            </a:r>
            <a:endParaRPr lang="en-US" alt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10">
            <a:extLst>
              <a:ext uri="{FF2B5EF4-FFF2-40B4-BE49-F238E27FC236}">
                <a16:creationId xmlns:a16="http://schemas.microsoft.com/office/drawing/2014/main" id="{D7DF2554-03D0-472A-C88A-D9769EAC7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40" y="944724"/>
            <a:ext cx="878497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505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одномерный массив целых (коды квантования) или действительных чисел (если уже преобразованы в физические величины). Дополнительно известна частота дискретизации, иногда начальное время.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построения графиков в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 –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две колонки время и амплитуда.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реализации заполнения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файла на С++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37C38F10-2CDF-3B0B-31F2-40980EA4D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20" y="3130510"/>
            <a:ext cx="8996784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400" dirty="0" err="1">
                <a:latin typeface="Courier New" panose="02070309020205020404" pitchFamily="49" charset="0"/>
              </a:rPr>
              <a:t>double</a:t>
            </a:r>
            <a:r>
              <a:rPr lang="ru-RU" altLang="ru-RU" sz="1400" dirty="0">
                <a:latin typeface="Courier New" panose="02070309020205020404" pitchFamily="49" charset="0"/>
              </a:rPr>
              <a:t> F = 10</a:t>
            </a:r>
            <a:r>
              <a:rPr lang="en-US" altLang="ru-RU" sz="1400" dirty="0">
                <a:latin typeface="Courier New" panose="02070309020205020404" pitchFamily="49" charset="0"/>
              </a:rPr>
              <a:t>.</a:t>
            </a:r>
            <a:r>
              <a:rPr lang="ru-RU" altLang="ru-RU" sz="1400" dirty="0">
                <a:latin typeface="Courier New" panose="02070309020205020404" pitchFamily="49" charset="0"/>
              </a:rPr>
              <a:t>; // частота дискретизации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400" dirty="0" err="1">
                <a:latin typeface="Courier New" panose="02070309020205020404" pitchFamily="49" charset="0"/>
              </a:rPr>
              <a:t>int</a:t>
            </a:r>
            <a:r>
              <a:rPr lang="ru-RU" altLang="ru-RU" sz="1400" dirty="0">
                <a:latin typeface="Courier New" panose="02070309020205020404" pitchFamily="49" charset="0"/>
              </a:rPr>
              <a:t> </a:t>
            </a:r>
            <a:r>
              <a:rPr lang="ru-RU" altLang="ru-RU" sz="1400" dirty="0" err="1">
                <a:latin typeface="Courier New" panose="02070309020205020404" pitchFamily="49" charset="0"/>
              </a:rPr>
              <a:t>quantization_levels_num</a:t>
            </a:r>
            <a:r>
              <a:rPr lang="ru-RU" altLang="ru-RU" sz="1400" dirty="0">
                <a:latin typeface="Courier New" panose="02070309020205020404" pitchFamily="49" charset="0"/>
              </a:rPr>
              <a:t> = 256; // количество уровней равномерного квантования</a:t>
            </a:r>
            <a:endParaRPr lang="en-US" altLang="ru-RU" sz="14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ru-RU" sz="1400" dirty="0">
                <a:latin typeface="Courier New" panose="02070309020205020404" pitchFamily="49" charset="0"/>
              </a:rPr>
              <a:t>double </a:t>
            </a:r>
            <a:r>
              <a:rPr lang="fr-FR" altLang="ru-RU" sz="1400" dirty="0" err="1">
                <a:latin typeface="Courier New" panose="02070309020205020404" pitchFamily="49" charset="0"/>
              </a:rPr>
              <a:t>quantization_min</a:t>
            </a:r>
            <a:r>
              <a:rPr lang="fr-FR" altLang="ru-RU" sz="1400" dirty="0">
                <a:latin typeface="Courier New" panose="02070309020205020404" pitchFamily="49" charset="0"/>
              </a:rPr>
              <a:t> = -1., </a:t>
            </a:r>
            <a:r>
              <a:rPr lang="fr-FR" altLang="ru-RU" sz="1400" dirty="0" err="1">
                <a:latin typeface="Courier New" panose="02070309020205020404" pitchFamily="49" charset="0"/>
              </a:rPr>
              <a:t>quantization_max</a:t>
            </a:r>
            <a:r>
              <a:rPr lang="fr-FR" altLang="ru-RU" sz="1400" dirty="0">
                <a:latin typeface="Courier New" panose="02070309020205020404" pitchFamily="49" charset="0"/>
              </a:rPr>
              <a:t> = 1.;</a:t>
            </a:r>
            <a:endParaRPr lang="ru-RU" altLang="ru-RU" sz="14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dirty="0">
                <a:latin typeface="Courier New" panose="02070309020205020404" pitchFamily="49" charset="0"/>
              </a:rPr>
              <a:t>uint8_t </a:t>
            </a:r>
            <a:r>
              <a:rPr lang="en-US" altLang="ru-RU" sz="1400" dirty="0" err="1">
                <a:latin typeface="Courier New" panose="02070309020205020404" pitchFamily="49" charset="0"/>
              </a:rPr>
              <a:t>digital_signal</a:t>
            </a:r>
            <a:r>
              <a:rPr lang="en-US" altLang="ru-RU" sz="1400" dirty="0">
                <a:latin typeface="Courier New" panose="02070309020205020404" pitchFamily="49" charset="0"/>
              </a:rPr>
              <a:t>[</a:t>
            </a:r>
            <a:r>
              <a:rPr lang="en-US" altLang="ru-RU" sz="1400" dirty="0" err="1">
                <a:latin typeface="Courier New" panose="02070309020205020404" pitchFamily="49" charset="0"/>
              </a:rPr>
              <a:t>N_samples</a:t>
            </a:r>
            <a:r>
              <a:rPr lang="en-US" altLang="ru-RU" sz="1400" dirty="0">
                <a:latin typeface="Courier New" panose="02070309020205020404" pitchFamily="49" charset="0"/>
              </a:rPr>
              <a:t>] = {...}; // </a:t>
            </a:r>
            <a:r>
              <a:rPr lang="uk-UA" altLang="ru-RU" sz="1400" dirty="0" err="1">
                <a:latin typeface="Courier New" panose="02070309020205020404" pitchFamily="49" charset="0"/>
              </a:rPr>
              <a:t>коды</a:t>
            </a:r>
            <a:r>
              <a:rPr lang="uk-UA" altLang="ru-RU" sz="1400" dirty="0">
                <a:latin typeface="Courier New" panose="02070309020205020404" pitchFamily="49" charset="0"/>
              </a:rPr>
              <a:t> </a:t>
            </a:r>
            <a:r>
              <a:rPr lang="uk-UA" altLang="ru-RU" sz="1400" dirty="0" err="1">
                <a:latin typeface="Courier New" panose="02070309020205020404" pitchFamily="49" charset="0"/>
              </a:rPr>
              <a:t>квантования</a:t>
            </a:r>
            <a:r>
              <a:rPr lang="uk-UA" altLang="ru-RU" sz="1400" dirty="0">
                <a:latin typeface="Courier New" panose="02070309020205020404" pitchFamily="49" charset="0"/>
              </a:rPr>
              <a:t> цифрового </a:t>
            </a:r>
            <a:r>
              <a:rPr lang="uk-UA" altLang="ru-RU" sz="1400" dirty="0" err="1">
                <a:latin typeface="Courier New" panose="02070309020205020404" pitchFamily="49" charset="0"/>
              </a:rPr>
              <a:t>сигнала</a:t>
            </a:r>
            <a:endParaRPr lang="ru-RU" altLang="ru-RU" sz="14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dirty="0">
                <a:latin typeface="Courier New" panose="02070309020205020404" pitchFamily="49" charset="0"/>
              </a:rPr>
              <a:t>const char </a:t>
            </a:r>
            <a:r>
              <a:rPr lang="en-US" altLang="ru-RU" sz="1400" dirty="0" err="1">
                <a:latin typeface="Courier New" panose="02070309020205020404" pitchFamily="49" charset="0"/>
              </a:rPr>
              <a:t>csv_file_name</a:t>
            </a:r>
            <a:r>
              <a:rPr lang="en-US" altLang="ru-RU" sz="1400" dirty="0">
                <a:latin typeface="Courier New" panose="02070309020205020404" pitchFamily="49" charset="0"/>
              </a:rPr>
              <a:t>[64] = "data.csv"; // </a:t>
            </a:r>
            <a:r>
              <a:rPr lang="uk-UA" altLang="ru-RU" sz="1400" dirty="0" err="1">
                <a:latin typeface="Courier New" panose="02070309020205020404" pitchFamily="49" charset="0"/>
              </a:rPr>
              <a:t>имя</a:t>
            </a:r>
            <a:r>
              <a:rPr lang="uk-UA" altLang="ru-RU" sz="1400" dirty="0">
                <a:latin typeface="Courier New" panose="02070309020205020404" pitchFamily="49" charset="0"/>
              </a:rPr>
              <a:t> </a:t>
            </a:r>
            <a:r>
              <a:rPr lang="uk-UA" altLang="ru-RU" sz="1400" dirty="0" err="1">
                <a:latin typeface="Courier New" panose="02070309020205020404" pitchFamily="49" charset="0"/>
              </a:rPr>
              <a:t>файла</a:t>
            </a:r>
            <a:r>
              <a:rPr lang="uk-UA" altLang="ru-RU" sz="1400" dirty="0">
                <a:latin typeface="Courier New" panose="02070309020205020404" pitchFamily="49" charset="0"/>
              </a:rPr>
              <a:t> для </a:t>
            </a:r>
            <a:r>
              <a:rPr lang="uk-UA" altLang="ru-RU" sz="1400" dirty="0" err="1">
                <a:latin typeface="Courier New" panose="02070309020205020404" pitchFamily="49" charset="0"/>
              </a:rPr>
              <a:t>вывода</a:t>
            </a:r>
            <a:endParaRPr lang="uk-UA" altLang="ru-RU" sz="14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dirty="0">
                <a:latin typeface="Courier New" panose="02070309020205020404" pitchFamily="49" charset="0"/>
              </a:rPr>
              <a:t>std::</a:t>
            </a:r>
            <a:r>
              <a:rPr lang="en-US" altLang="ru-RU" sz="1400" dirty="0" err="1">
                <a:latin typeface="Courier New" panose="02070309020205020404" pitchFamily="49" charset="0"/>
              </a:rPr>
              <a:t>ofstream</a:t>
            </a:r>
            <a:r>
              <a:rPr lang="en-US" altLang="ru-RU" sz="1400" dirty="0">
                <a:latin typeface="Courier New" panose="02070309020205020404" pitchFamily="49" charset="0"/>
              </a:rPr>
              <a:t> </a:t>
            </a:r>
            <a:r>
              <a:rPr lang="en-US" altLang="ru-RU" sz="1400" dirty="0" err="1">
                <a:latin typeface="Courier New" panose="02070309020205020404" pitchFamily="49" charset="0"/>
              </a:rPr>
              <a:t>csv_file</a:t>
            </a:r>
            <a:r>
              <a:rPr lang="en-US" altLang="ru-RU" sz="14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dirty="0" err="1">
                <a:latin typeface="Courier New" panose="02070309020205020404" pitchFamily="49" charset="0"/>
              </a:rPr>
              <a:t>csv_file.open</a:t>
            </a:r>
            <a:r>
              <a:rPr lang="en-US" altLang="ru-RU" sz="1400" dirty="0">
                <a:latin typeface="Courier New" panose="02070309020205020404" pitchFamily="49" charset="0"/>
              </a:rPr>
              <a:t>(</a:t>
            </a:r>
            <a:r>
              <a:rPr lang="en-US" altLang="ru-RU" sz="1400" dirty="0" err="1">
                <a:latin typeface="Courier New" panose="02070309020205020404" pitchFamily="49" charset="0"/>
              </a:rPr>
              <a:t>csv_file_name</a:t>
            </a:r>
            <a:r>
              <a:rPr lang="en-US" altLang="ru-RU" sz="14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dirty="0" err="1">
                <a:latin typeface="Courier New" panose="02070309020205020404" pitchFamily="49" charset="0"/>
              </a:rPr>
              <a:t>csv_file</a:t>
            </a:r>
            <a:r>
              <a:rPr lang="en-US" altLang="ru-RU" sz="1400" dirty="0">
                <a:latin typeface="Courier New" panose="02070309020205020404" pitchFamily="49" charset="0"/>
              </a:rPr>
              <a:t> &lt;&lt; "</a:t>
            </a:r>
            <a:r>
              <a:rPr lang="en-US" altLang="ru-RU" sz="1400" dirty="0" err="1">
                <a:latin typeface="Courier New" panose="02070309020205020404" pitchFamily="49" charset="0"/>
              </a:rPr>
              <a:t>time,signal</a:t>
            </a:r>
            <a:r>
              <a:rPr lang="en-US" altLang="ru-RU" sz="1400" dirty="0">
                <a:latin typeface="Courier New" panose="02070309020205020404" pitchFamily="49" charset="0"/>
              </a:rPr>
              <a:t>\n"; // </a:t>
            </a:r>
            <a:r>
              <a:rPr lang="uk-UA" altLang="ru-RU" sz="1400" dirty="0" err="1">
                <a:latin typeface="Courier New" panose="02070309020205020404" pitchFamily="49" charset="0"/>
              </a:rPr>
              <a:t>записать</a:t>
            </a:r>
            <a:r>
              <a:rPr lang="uk-UA" altLang="ru-RU" sz="1400">
                <a:latin typeface="Courier New" panose="02070309020205020404" pitchFamily="49" charset="0"/>
              </a:rPr>
              <a:t> заголовки </a:t>
            </a:r>
            <a:r>
              <a:rPr lang="uk-UA" altLang="ru-RU" sz="1400" dirty="0">
                <a:latin typeface="Courier New" panose="02070309020205020404" pitchFamily="49" charset="0"/>
              </a:rPr>
              <a:t>колонок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dirty="0">
                <a:latin typeface="Courier New" panose="02070309020205020404" pitchFamily="49" charset="0"/>
              </a:rPr>
              <a:t>for (</a:t>
            </a:r>
            <a:r>
              <a:rPr lang="en-US" altLang="ru-RU" sz="1400" dirty="0" err="1">
                <a:latin typeface="Courier New" panose="02070309020205020404" pitchFamily="49" charset="0"/>
              </a:rPr>
              <a:t>size_t</a:t>
            </a:r>
            <a:r>
              <a:rPr lang="en-US" altLang="ru-RU" sz="1400" dirty="0">
                <a:latin typeface="Courier New" panose="02070309020205020404" pitchFamily="49" charset="0"/>
              </a:rPr>
              <a:t> </a:t>
            </a:r>
            <a:r>
              <a:rPr lang="en-US" altLang="ru-RU" sz="1400" dirty="0" err="1">
                <a:latin typeface="Courier New" panose="02070309020205020404" pitchFamily="49" charset="0"/>
              </a:rPr>
              <a:t>i</a:t>
            </a:r>
            <a:r>
              <a:rPr lang="en-US" altLang="ru-RU" sz="1400" dirty="0">
                <a:latin typeface="Courier New" panose="02070309020205020404" pitchFamily="49" charset="0"/>
              </a:rPr>
              <a:t> = 0; </a:t>
            </a:r>
            <a:r>
              <a:rPr lang="en-US" altLang="ru-RU" sz="1400" dirty="0" err="1">
                <a:latin typeface="Courier New" panose="02070309020205020404" pitchFamily="49" charset="0"/>
              </a:rPr>
              <a:t>i</a:t>
            </a:r>
            <a:r>
              <a:rPr lang="en-US" altLang="ru-RU" sz="1400" dirty="0">
                <a:latin typeface="Courier New" panose="02070309020205020404" pitchFamily="49" charset="0"/>
              </a:rPr>
              <a:t> &lt; </a:t>
            </a:r>
            <a:r>
              <a:rPr lang="en-US" altLang="ru-RU" sz="1400" dirty="0" err="1">
                <a:latin typeface="Courier New" panose="02070309020205020404" pitchFamily="49" charset="0"/>
              </a:rPr>
              <a:t>N_samples</a:t>
            </a:r>
            <a:r>
              <a:rPr lang="en-US" altLang="ru-RU" sz="1400" dirty="0">
                <a:latin typeface="Courier New" panose="02070309020205020404" pitchFamily="49" charset="0"/>
              </a:rPr>
              <a:t>; ++</a:t>
            </a:r>
            <a:r>
              <a:rPr lang="en-US" altLang="ru-RU" sz="1400" dirty="0" err="1">
                <a:latin typeface="Courier New" panose="02070309020205020404" pitchFamily="49" charset="0"/>
              </a:rPr>
              <a:t>i</a:t>
            </a:r>
            <a:r>
              <a:rPr lang="en-US" altLang="ru-RU" sz="14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dirty="0">
                <a:latin typeface="Courier New" panose="02070309020205020404" pitchFamily="49" charset="0"/>
              </a:rPr>
              <a:t> // </a:t>
            </a:r>
            <a:r>
              <a:rPr lang="uk-UA" altLang="ru-RU" sz="1400" dirty="0" err="1">
                <a:latin typeface="Courier New" panose="02070309020205020404" pitchFamily="49" charset="0"/>
              </a:rPr>
              <a:t>перевод</a:t>
            </a:r>
            <a:r>
              <a:rPr lang="uk-UA" altLang="ru-RU" sz="1400" dirty="0">
                <a:latin typeface="Courier New" panose="02070309020205020404" pitchFamily="49" charset="0"/>
              </a:rPr>
              <a:t> </a:t>
            </a:r>
            <a:r>
              <a:rPr lang="uk-UA" altLang="ru-RU" sz="1400" dirty="0" err="1">
                <a:latin typeface="Courier New" panose="02070309020205020404" pitchFamily="49" charset="0"/>
              </a:rPr>
              <a:t>кода</a:t>
            </a:r>
            <a:r>
              <a:rPr lang="uk-UA" altLang="ru-RU" sz="1400" dirty="0">
                <a:latin typeface="Courier New" panose="02070309020205020404" pitchFamily="49" charset="0"/>
              </a:rPr>
              <a:t> </a:t>
            </a:r>
            <a:r>
              <a:rPr lang="uk-UA" altLang="ru-RU" sz="1400" dirty="0" err="1">
                <a:latin typeface="Courier New" panose="02070309020205020404" pitchFamily="49" charset="0"/>
              </a:rPr>
              <a:t>равномерного</a:t>
            </a:r>
            <a:r>
              <a:rPr lang="uk-UA" altLang="ru-RU" sz="1400" dirty="0">
                <a:latin typeface="Courier New" panose="02070309020205020404" pitchFamily="49" charset="0"/>
              </a:rPr>
              <a:t> </a:t>
            </a:r>
            <a:r>
              <a:rPr lang="uk-UA" altLang="ru-RU" sz="1400" dirty="0" err="1">
                <a:latin typeface="Courier New" panose="02070309020205020404" pitchFamily="49" charset="0"/>
              </a:rPr>
              <a:t>квантования</a:t>
            </a:r>
            <a:r>
              <a:rPr lang="uk-UA" altLang="ru-RU" sz="1400" dirty="0">
                <a:latin typeface="Courier New" panose="02070309020205020404" pitchFamily="49" charset="0"/>
              </a:rPr>
              <a:t> в </a:t>
            </a:r>
            <a:r>
              <a:rPr lang="uk-UA" altLang="ru-RU" sz="1400" dirty="0" err="1">
                <a:latin typeface="Courier New" panose="02070309020205020404" pitchFamily="49" charset="0"/>
              </a:rPr>
              <a:t>физическую</a:t>
            </a:r>
            <a:r>
              <a:rPr lang="uk-UA" altLang="ru-RU" sz="1400" dirty="0">
                <a:latin typeface="Courier New" panose="02070309020205020404" pitchFamily="49" charset="0"/>
              </a:rPr>
              <a:t> величину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1400" dirty="0">
                <a:latin typeface="Courier New" panose="02070309020205020404" pitchFamily="49" charset="0"/>
              </a:rPr>
              <a:t> </a:t>
            </a:r>
            <a:r>
              <a:rPr lang="en-US" altLang="ru-RU" sz="1400" dirty="0">
                <a:latin typeface="Courier New" panose="02070309020205020404" pitchFamily="49" charset="0"/>
              </a:rPr>
              <a:t>double </a:t>
            </a:r>
            <a:r>
              <a:rPr lang="en-US" altLang="ru-RU" sz="1400" dirty="0" err="1">
                <a:latin typeface="Courier New" panose="02070309020205020404" pitchFamily="49" charset="0"/>
              </a:rPr>
              <a:t>signal_val</a:t>
            </a:r>
            <a:r>
              <a:rPr lang="en-US" altLang="ru-RU" sz="1400" dirty="0">
                <a:latin typeface="Courier New" panose="02070309020205020404" pitchFamily="49" charset="0"/>
              </a:rPr>
              <a:t> = ((</a:t>
            </a:r>
            <a:r>
              <a:rPr lang="en-US" altLang="ru-RU" sz="1400" dirty="0" err="1">
                <a:latin typeface="Courier New" panose="02070309020205020404" pitchFamily="49" charset="0"/>
              </a:rPr>
              <a:t>quantization_max</a:t>
            </a:r>
            <a:r>
              <a:rPr lang="en-US" altLang="ru-RU" sz="1400" dirty="0">
                <a:latin typeface="Courier New" panose="02070309020205020404" pitchFamily="49" charset="0"/>
              </a:rPr>
              <a:t> - </a:t>
            </a:r>
            <a:r>
              <a:rPr lang="en-US" altLang="ru-RU" sz="1400" dirty="0" err="1">
                <a:latin typeface="Courier New" panose="02070309020205020404" pitchFamily="49" charset="0"/>
              </a:rPr>
              <a:t>quantization_min</a:t>
            </a:r>
            <a:r>
              <a:rPr lang="en-US" altLang="ru-RU" sz="1400" dirty="0">
                <a:latin typeface="Courier New" panose="02070309020205020404" pitchFamily="49" charset="0"/>
              </a:rPr>
              <a:t>) * \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dirty="0">
                <a:latin typeface="Courier New" panose="02070309020205020404" pitchFamily="49" charset="0"/>
              </a:rPr>
              <a:t>    double(</a:t>
            </a:r>
            <a:r>
              <a:rPr lang="en-US" altLang="ru-RU" sz="1400" dirty="0" err="1">
                <a:latin typeface="Courier New" panose="02070309020205020404" pitchFamily="49" charset="0"/>
              </a:rPr>
              <a:t>digital_signal</a:t>
            </a:r>
            <a:r>
              <a:rPr lang="en-US" altLang="ru-RU" sz="1400" dirty="0">
                <a:latin typeface="Courier New" panose="02070309020205020404" pitchFamily="49" charset="0"/>
              </a:rPr>
              <a:t>[</a:t>
            </a:r>
            <a:r>
              <a:rPr lang="en-US" altLang="ru-RU" sz="1400" dirty="0" err="1">
                <a:latin typeface="Courier New" panose="02070309020205020404" pitchFamily="49" charset="0"/>
              </a:rPr>
              <a:t>i</a:t>
            </a:r>
            <a:r>
              <a:rPr lang="en-US" altLang="ru-RU" sz="1400" dirty="0">
                <a:latin typeface="Courier New" panose="02070309020205020404" pitchFamily="49" charset="0"/>
              </a:rPr>
              <a:t>]) / (</a:t>
            </a:r>
            <a:r>
              <a:rPr lang="en-US" altLang="ru-RU" sz="1400" dirty="0" err="1">
                <a:latin typeface="Courier New" panose="02070309020205020404" pitchFamily="49" charset="0"/>
              </a:rPr>
              <a:t>quantization_levels_num</a:t>
            </a:r>
            <a:r>
              <a:rPr lang="en-US" altLang="ru-RU" sz="1400" dirty="0">
                <a:latin typeface="Courier New" panose="02070309020205020404" pitchFamily="49" charset="0"/>
              </a:rPr>
              <a:t> - 1)) + </a:t>
            </a:r>
            <a:r>
              <a:rPr lang="en-US" altLang="ru-RU" sz="1400" dirty="0" err="1">
                <a:latin typeface="Courier New" panose="02070309020205020404" pitchFamily="49" charset="0"/>
              </a:rPr>
              <a:t>quantization_min</a:t>
            </a:r>
            <a:r>
              <a:rPr lang="en-US" altLang="ru-RU" sz="14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dirty="0">
                <a:latin typeface="Courier New" panose="02070309020205020404" pitchFamily="49" charset="0"/>
              </a:rPr>
              <a:t> // </a:t>
            </a:r>
            <a:r>
              <a:rPr lang="uk-UA" altLang="ru-RU" sz="1400" dirty="0" err="1">
                <a:latin typeface="Courier New" panose="02070309020205020404" pitchFamily="49" charset="0"/>
              </a:rPr>
              <a:t>вывод</a:t>
            </a:r>
            <a:r>
              <a:rPr lang="uk-UA" altLang="ru-RU" sz="1400" dirty="0">
                <a:latin typeface="Courier New" panose="02070309020205020404" pitchFamily="49" charset="0"/>
              </a:rPr>
              <a:t> через </a:t>
            </a:r>
            <a:r>
              <a:rPr lang="uk-UA" altLang="ru-RU" sz="1400" dirty="0" err="1">
                <a:latin typeface="Courier New" panose="02070309020205020404" pitchFamily="49" charset="0"/>
              </a:rPr>
              <a:t>запятую</a:t>
            </a:r>
            <a:r>
              <a:rPr lang="uk-UA" altLang="ru-RU" sz="1400" dirty="0">
                <a:latin typeface="Courier New" panose="02070309020205020404" pitchFamily="49" charset="0"/>
              </a:rPr>
              <a:t> значений колонок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1400" dirty="0">
                <a:latin typeface="Courier New" panose="02070309020205020404" pitchFamily="49" charset="0"/>
              </a:rPr>
              <a:t> </a:t>
            </a:r>
            <a:r>
              <a:rPr lang="en-US" altLang="ru-RU" sz="1400" dirty="0" err="1">
                <a:latin typeface="Courier New" panose="02070309020205020404" pitchFamily="49" charset="0"/>
              </a:rPr>
              <a:t>csv_file</a:t>
            </a:r>
            <a:r>
              <a:rPr lang="en-US" altLang="ru-RU" sz="1400" dirty="0">
                <a:latin typeface="Courier New" panose="02070309020205020404" pitchFamily="49" charset="0"/>
              </a:rPr>
              <a:t> &lt;&lt; (</a:t>
            </a:r>
            <a:r>
              <a:rPr lang="en-US" altLang="ru-RU" sz="1400" dirty="0" err="1">
                <a:latin typeface="Courier New" panose="02070309020205020404" pitchFamily="49" charset="0"/>
              </a:rPr>
              <a:t>i</a:t>
            </a:r>
            <a:r>
              <a:rPr lang="en-US" altLang="ru-RU" sz="1400" dirty="0">
                <a:latin typeface="Courier New" panose="02070309020205020404" pitchFamily="49" charset="0"/>
              </a:rPr>
              <a:t> / F) &lt;&lt; "," &lt;&lt; </a:t>
            </a:r>
            <a:r>
              <a:rPr lang="en-US" altLang="ru-RU" sz="1400" dirty="0" err="1">
                <a:latin typeface="Courier New" panose="02070309020205020404" pitchFamily="49" charset="0"/>
              </a:rPr>
              <a:t>signal_val</a:t>
            </a:r>
            <a:r>
              <a:rPr lang="en-US" altLang="ru-RU" sz="1400" dirty="0">
                <a:latin typeface="Courier New" panose="02070309020205020404" pitchFamily="49" charset="0"/>
              </a:rPr>
              <a:t> &lt;&lt; "\n";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dirty="0" err="1">
                <a:latin typeface="Courier New" panose="02070309020205020404" pitchFamily="49" charset="0"/>
              </a:rPr>
              <a:t>csv_file.close</a:t>
            </a:r>
            <a:r>
              <a:rPr lang="en-US" altLang="ru-RU" sz="1400" dirty="0">
                <a:latin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98476574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960F40FF-C1A9-07D5-06C2-57645574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B08A74-DF89-40EE-B37C-A8A1F4A5F35D}" type="slidenum">
              <a:rPr lang="en-US" altLang="ru-RU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ru-RU" sz="1400">
              <a:solidFill>
                <a:schemeClr val="tx1"/>
              </a:solidFill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710E4972-B817-1CF0-7425-80F992F1CF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304800"/>
            <a:ext cx="8420100" cy="365125"/>
          </a:xfrm>
          <a:noFill/>
        </p:spPr>
        <p:txBody>
          <a:bodyPr/>
          <a:lstStyle/>
          <a:p>
            <a:pPr eaLnBrk="1" hangingPunct="1"/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Размерность и число каналов</a:t>
            </a:r>
            <a:endParaRPr lang="en-US" alt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DBAADFA3-126A-26D7-07DB-C32C7C3C1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944724"/>
            <a:ext cx="896059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505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Размерность сигнала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85850" lvl="1" indent="-34290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505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одномерный – зависимость амплитуды от времени</a:t>
            </a:r>
            <a:r>
              <a:rPr lang="en-US" altLang="ru-RU" sz="2400" dirty="0">
                <a:solidFill>
                  <a:srgbClr val="0505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altLang="ru-RU" sz="2400" dirty="0">
              <a:solidFill>
                <a:srgbClr val="05050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5850" lvl="1" indent="-34290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505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двумерный сигнал (изображение) – зависимость амплитуды от координаты на плоскости</a:t>
            </a:r>
            <a:r>
              <a:rPr lang="en-US" altLang="ru-RU" sz="2400" dirty="0">
                <a:solidFill>
                  <a:srgbClr val="0505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altLang="ru-RU" sz="2400" dirty="0">
                <a:solidFill>
                  <a:srgbClr val="0505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изображение изменяется во времени, то получается видео</a:t>
            </a:r>
            <a:r>
              <a:rPr lang="en-US" altLang="ru-RU" sz="2400" dirty="0">
                <a:solidFill>
                  <a:srgbClr val="0505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altLang="ru-RU" sz="2400" dirty="0">
              <a:solidFill>
                <a:srgbClr val="05050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5850" lvl="1" indent="-34290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505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трёхмерное объёмное (</a:t>
            </a:r>
            <a:r>
              <a:rPr lang="ru-RU" altLang="ru-RU" sz="2400" dirty="0" err="1">
                <a:solidFill>
                  <a:srgbClr val="0505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вольюметрическое</a:t>
            </a:r>
            <a:r>
              <a:rPr lang="ru-RU" altLang="ru-RU" sz="2400" dirty="0">
                <a:solidFill>
                  <a:srgbClr val="0505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изображение – зависимость амплитуды от координаты в 3</a:t>
            </a:r>
            <a:r>
              <a:rPr lang="en-US" altLang="ru-RU" sz="2400" dirty="0">
                <a:solidFill>
                  <a:srgbClr val="0505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ru-RU" altLang="ru-RU" sz="2400" dirty="0">
                <a:solidFill>
                  <a:srgbClr val="0505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пространстве</a:t>
            </a:r>
            <a:r>
              <a:rPr lang="en-US" altLang="ru-RU" sz="2400" dirty="0">
                <a:solidFill>
                  <a:srgbClr val="0505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085850" lvl="1" indent="-34290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505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многомерное изображение – зависимость амплитуды от координаты в </a:t>
            </a:r>
            <a:r>
              <a:rPr lang="en-US" altLang="ru-RU" sz="2400" dirty="0">
                <a:solidFill>
                  <a:srgbClr val="0505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altLang="ru-RU" sz="2400" dirty="0">
                <a:solidFill>
                  <a:srgbClr val="0505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мерном пространстве.  </a:t>
            </a:r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92187BB6-5E98-6DE6-4A34-0177AEC22BD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544" y="4329100"/>
            <a:ext cx="8775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D6B06B29-BCDE-BC80-A904-0CDFA88BE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516602"/>
            <a:ext cx="896059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505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каналов сигнала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85850" lvl="1" indent="-34290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505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одноканальный</a:t>
            </a:r>
            <a:r>
              <a:rPr lang="en-US" altLang="ru-RU" sz="2400" dirty="0">
                <a:solidFill>
                  <a:srgbClr val="0505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altLang="ru-RU" sz="2400" dirty="0">
              <a:solidFill>
                <a:srgbClr val="05050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5850" lvl="1" indent="-34290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505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стерео – двухканальный сигнал</a:t>
            </a:r>
            <a:r>
              <a:rPr lang="en-US" altLang="ru-RU" sz="2400" dirty="0">
                <a:solidFill>
                  <a:srgbClr val="0505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altLang="ru-RU" sz="2400" dirty="0">
              <a:solidFill>
                <a:srgbClr val="05050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5850" lvl="1" indent="-34290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505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мультиканальный.</a:t>
            </a:r>
          </a:p>
        </p:txBody>
      </p:sp>
    </p:spTree>
    <p:extLst>
      <p:ext uri="{BB962C8B-B14F-4D97-AF65-F5344CB8AC3E}">
        <p14:creationId xmlns:p14="http://schemas.microsoft.com/office/powerpoint/2010/main" val="245619889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224967A3-DC97-00EE-12CB-11479CB8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D413AE-FE95-4EA8-8259-09D4E2854E74}" type="slidenum">
              <a:rPr lang="en-US" altLang="ru-RU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ru-RU" sz="1400">
              <a:solidFill>
                <a:schemeClr val="tx1"/>
              </a:solidFill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DEB71E36-1AF0-5BAE-AD7F-F0CC2AA6BD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304800"/>
            <a:ext cx="8420100" cy="365125"/>
          </a:xfrm>
          <a:noFill/>
        </p:spPr>
        <p:txBody>
          <a:bodyPr/>
          <a:lstStyle/>
          <a:p>
            <a:pPr eaLnBrk="1" hangingPunct="1"/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Цифровые изображения</a:t>
            </a:r>
            <a:endParaRPr lang="en-US" alt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8" name="Text Box 10">
            <a:extLst>
              <a:ext uri="{FF2B5EF4-FFF2-40B4-BE49-F238E27FC236}">
                <a16:creationId xmlns:a16="http://schemas.microsoft.com/office/drawing/2014/main" id="{FB6F5356-9DA5-918F-5BAB-2FB5F38A5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540" y="944724"/>
            <a:ext cx="85329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505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Двумерный сигнал или изображение </a:t>
            </a:r>
            <a:r>
              <a:rPr lang="ru-RU" altLang="ru-RU" sz="2000" dirty="0">
                <a:solidFill>
                  <a:srgbClr val="0505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массив (матрица) элементов, каждый из которых описывает цвет.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 изображения называют пикселем или пикселом (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graphicFrame>
        <p:nvGraphicFramePr>
          <p:cNvPr id="12302" name="Object 16">
            <a:extLst>
              <a:ext uri="{FF2B5EF4-FFF2-40B4-BE49-F238E27FC236}">
                <a16:creationId xmlns:a16="http://schemas.microsoft.com/office/drawing/2014/main" id="{07583166-0C0A-5F32-772D-626FC3ACD3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093701"/>
              </p:ext>
            </p:extLst>
          </p:nvPr>
        </p:nvGraphicFramePr>
        <p:xfrm>
          <a:off x="2204079" y="2052719"/>
          <a:ext cx="5749870" cy="2752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4753440" imgH="2277000" progId="Word.Picture.8">
                  <p:embed/>
                </p:oleObj>
              </mc:Choice>
              <mc:Fallback>
                <p:oleObj name="Picture" r:id="rId2" imgW="4753440" imgH="2277000" progId="Word.Picture.8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4079" y="2052719"/>
                        <a:ext cx="5749870" cy="27525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10">
            <a:extLst>
              <a:ext uri="{FF2B5EF4-FFF2-40B4-BE49-F238E27FC236}">
                <a16:creationId xmlns:a16="http://schemas.microsoft.com/office/drawing/2014/main" id="{9F206AE3-CFC4-88F0-238A-636ABB0F3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4901602"/>
            <a:ext cx="921702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505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задания оттенка серого – яркости достаточно одного значения, но для цветных изображений каждый пиксель должен хранить, по меньшей мере, три значения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компоненты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какой-либо цветовой системе, например,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RGB.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Компоненты цвета для всего изображения называют цветовыми каналами. 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62FA00D8-A8AB-9DAE-65A6-3992AD84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0DDB17-80B0-46FA-979E-57F4D666FA9D}" type="slidenum">
              <a:rPr lang="en-US" altLang="ru-RU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ru-RU" sz="1400">
              <a:solidFill>
                <a:schemeClr val="tx1"/>
              </a:solidFill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2EA6288D-084A-3C75-9AB0-2869A25D38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304800"/>
            <a:ext cx="8420100" cy="365125"/>
          </a:xfrm>
          <a:noFill/>
        </p:spPr>
        <p:txBody>
          <a:bodyPr/>
          <a:lstStyle/>
          <a:p>
            <a:pPr eaLnBrk="1" hangingPunct="1"/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и</a:t>
            </a:r>
            <a:r>
              <a:rPr lang="en-US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глубина цвета</a:t>
            </a:r>
            <a:endParaRPr lang="en-US" alt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6" name="Picture 3">
            <a:extLst>
              <a:ext uri="{FF2B5EF4-FFF2-40B4-BE49-F238E27FC236}">
                <a16:creationId xmlns:a16="http://schemas.microsoft.com/office/drawing/2014/main" id="{C53A4501-A62A-8AB7-C658-E8ADC3F73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1808163"/>
            <a:ext cx="3071812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7" name="Line 4">
            <a:extLst>
              <a:ext uri="{FF2B5EF4-FFF2-40B4-BE49-F238E27FC236}">
                <a16:creationId xmlns:a16="http://schemas.microsoft.com/office/drawing/2014/main" id="{FCD6600A-F431-CA50-83C6-D51D920168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1663" y="1557338"/>
            <a:ext cx="3081337" cy="0"/>
          </a:xfrm>
          <a:prstGeom prst="line">
            <a:avLst/>
          </a:prstGeom>
          <a:noFill/>
          <a:ln w="19050">
            <a:solidFill>
              <a:srgbClr val="05050B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18" name="Text Box 6">
            <a:extLst>
              <a:ext uri="{FF2B5EF4-FFF2-40B4-BE49-F238E27FC236}">
                <a16:creationId xmlns:a16="http://schemas.microsoft.com/office/drawing/2014/main" id="{F3C6353A-BE6B-DF0C-9BF9-DA5959F20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3550" y="1160463"/>
            <a:ext cx="974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505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 i="1"/>
              <a:t>W, pix</a:t>
            </a:r>
            <a:endParaRPr lang="ru-RU" altLang="ru-RU" sz="1400" b="1" i="1"/>
          </a:p>
        </p:txBody>
      </p:sp>
      <p:sp>
        <p:nvSpPr>
          <p:cNvPr id="13319" name="Text Box 8">
            <a:extLst>
              <a:ext uri="{FF2B5EF4-FFF2-40B4-BE49-F238E27FC236}">
                <a16:creationId xmlns:a16="http://schemas.microsoft.com/office/drawing/2014/main" id="{F5FD0312-E805-FA2D-5C3E-764BD5A49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0519" y="669925"/>
            <a:ext cx="4056062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505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изображения (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size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в пикселах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определяется количеством строк или высотой (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количеством столбцов или шириной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20" name="Text Box 9">
            <a:extLst>
              <a:ext uri="{FF2B5EF4-FFF2-40B4-BE49-F238E27FC236}">
                <a16:creationId xmlns:a16="http://schemas.microsoft.com/office/drawing/2014/main" id="{FD483A4B-1E7F-FB56-7096-D03ABA69A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827" y="2680431"/>
            <a:ext cx="405606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505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Глубина цвета (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depth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обозначает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битов необходимых для хранения информации о цвете пиксела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измеряется глубина цвета в битах на пиксел (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 per pixel,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bpp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ru-RU" sz="1600" dirty="0"/>
          </a:p>
        </p:txBody>
      </p:sp>
      <p:sp>
        <p:nvSpPr>
          <p:cNvPr id="13321" name="Text Box 18">
            <a:extLst>
              <a:ext uri="{FF2B5EF4-FFF2-40B4-BE49-F238E27FC236}">
                <a16:creationId xmlns:a16="http://schemas.microsoft.com/office/drawing/2014/main" id="{6BD62A2E-AC07-019F-D67C-8287FC117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496" y="5279775"/>
            <a:ext cx="85788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505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для описания цвета используется несколько цветовых компонент (каналов), например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для каждого канала существует количество битов на канал (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 per channel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Dr, Dg, Db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22" name="Line 19">
            <a:extLst>
              <a:ext uri="{FF2B5EF4-FFF2-40B4-BE49-F238E27FC236}">
                <a16:creationId xmlns:a16="http://schemas.microsoft.com/office/drawing/2014/main" id="{996F42E5-2BFF-3605-A8F5-5C8754C436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6713" y="1808163"/>
            <a:ext cx="0" cy="2881312"/>
          </a:xfrm>
          <a:prstGeom prst="line">
            <a:avLst/>
          </a:prstGeom>
          <a:noFill/>
          <a:ln w="19050">
            <a:solidFill>
              <a:srgbClr val="05050B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3" name="Text Box 20">
            <a:extLst>
              <a:ext uri="{FF2B5EF4-FFF2-40B4-BE49-F238E27FC236}">
                <a16:creationId xmlns:a16="http://schemas.microsoft.com/office/drawing/2014/main" id="{C0205DE7-46E4-6227-1594-E0CAD6CEB2E6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969962" y="3024188"/>
            <a:ext cx="936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505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 i="1"/>
              <a:t>H, pix</a:t>
            </a:r>
            <a:endParaRPr lang="ru-RU" altLang="ru-RU" sz="1400" b="1" i="1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B1812F77-2190-6BE0-6E01-5C27EC06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B6D705-ED7A-46EB-8D11-ADAAFC79D0DE}" type="slidenum">
              <a:rPr lang="en-US" altLang="ru-RU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ru-RU" sz="1400">
              <a:solidFill>
                <a:schemeClr val="tx1"/>
              </a:solidFill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EBE6C602-DE65-B9E4-9B97-8D1C1FCA05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304800"/>
            <a:ext cx="8420100" cy="365125"/>
          </a:xfrm>
          <a:noFill/>
        </p:spPr>
        <p:txBody>
          <a:bodyPr/>
          <a:lstStyle/>
          <a:p>
            <a:pPr eaLnBrk="1" hangingPunct="1"/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Разрешение</a:t>
            </a:r>
            <a:endParaRPr lang="en-US" alt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40" name="Picture 3">
            <a:extLst>
              <a:ext uri="{FF2B5EF4-FFF2-40B4-BE49-F238E27FC236}">
                <a16:creationId xmlns:a16="http://schemas.microsoft.com/office/drawing/2014/main" id="{92AB1E3D-4989-8BC6-E81D-0E2B736E4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1808163"/>
            <a:ext cx="3071812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1" name="Line 4">
            <a:extLst>
              <a:ext uri="{FF2B5EF4-FFF2-40B4-BE49-F238E27FC236}">
                <a16:creationId xmlns:a16="http://schemas.microsoft.com/office/drawing/2014/main" id="{6160AA35-ED28-AE56-1788-1D4BE7C7A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1663" y="5084763"/>
            <a:ext cx="3081337" cy="0"/>
          </a:xfrm>
          <a:prstGeom prst="line">
            <a:avLst/>
          </a:prstGeom>
          <a:noFill/>
          <a:ln w="19050">
            <a:solidFill>
              <a:srgbClr val="05050B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2" name="Line 5">
            <a:extLst>
              <a:ext uri="{FF2B5EF4-FFF2-40B4-BE49-F238E27FC236}">
                <a16:creationId xmlns:a16="http://schemas.microsoft.com/office/drawing/2014/main" id="{4FF86007-667A-DAB9-8706-4F8BE34D1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6713" y="1808163"/>
            <a:ext cx="0" cy="2881312"/>
          </a:xfrm>
          <a:prstGeom prst="line">
            <a:avLst/>
          </a:prstGeom>
          <a:noFill/>
          <a:ln w="19050">
            <a:solidFill>
              <a:srgbClr val="05050B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3" name="Text Box 6">
            <a:extLst>
              <a:ext uri="{FF2B5EF4-FFF2-40B4-BE49-F238E27FC236}">
                <a16:creationId xmlns:a16="http://schemas.microsoft.com/office/drawing/2014/main" id="{DBB444DC-7B77-B7A6-D969-F119B0184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3550" y="4687888"/>
            <a:ext cx="974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505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 i="1"/>
              <a:t>W, pix</a:t>
            </a:r>
            <a:endParaRPr lang="ru-RU" altLang="ru-RU" sz="1400" b="1" i="1"/>
          </a:p>
        </p:txBody>
      </p:sp>
      <p:sp>
        <p:nvSpPr>
          <p:cNvPr id="14344" name="Text Box 7">
            <a:extLst>
              <a:ext uri="{FF2B5EF4-FFF2-40B4-BE49-F238E27FC236}">
                <a16:creationId xmlns:a16="http://schemas.microsoft.com/office/drawing/2014/main" id="{2997131C-1C6B-8F86-9461-4807740228A2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969962" y="3024188"/>
            <a:ext cx="936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505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 i="1"/>
              <a:t>H, pix</a:t>
            </a:r>
            <a:endParaRPr lang="ru-RU" altLang="ru-RU" sz="1400" b="1" i="1"/>
          </a:p>
        </p:txBody>
      </p:sp>
      <p:sp>
        <p:nvSpPr>
          <p:cNvPr id="14345" name="Text Box 8">
            <a:extLst>
              <a:ext uri="{FF2B5EF4-FFF2-40B4-BE49-F238E27FC236}">
                <a16:creationId xmlns:a16="http://schemas.microsoft.com/office/drawing/2014/main" id="{E81E4505-2E11-8C78-D2EB-35A0C32E0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031" y="239653"/>
            <a:ext cx="405606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505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Разрешение (</a:t>
            </a:r>
            <a:r>
              <a:rPr lang="ru-RU" alt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resolution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связывает размер изображения в пикселах с его реальными физическими размерами. Разрешение указывается в количестве пикселов, приходящихся на единицу длины, например, количество точек на метр или на дюйм.</a:t>
            </a:r>
          </a:p>
        </p:txBody>
      </p:sp>
      <p:sp>
        <p:nvSpPr>
          <p:cNvPr id="14346" name="Text Box 9">
            <a:extLst>
              <a:ext uri="{FF2B5EF4-FFF2-40B4-BE49-F238E27FC236}">
                <a16:creationId xmlns:a16="http://schemas.microsoft.com/office/drawing/2014/main" id="{FA661A39-5F03-CAE7-48B9-1D47DDB92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0688" y="3213100"/>
            <a:ext cx="3821112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505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Горизонтальное разрешение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 = W/</a:t>
            </a:r>
            <a:r>
              <a:rPr lang="en-US" alt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Lh</a:t>
            </a:r>
            <a:endParaRPr lang="en-US" alt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Вертикальное разрешение: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ru-RU" alt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47" name="Picture 10" descr="MPj03142540000[1]">
            <a:extLst>
              <a:ext uri="{FF2B5EF4-FFF2-40B4-BE49-F238E27FC236}">
                <a16:creationId xmlns:a16="http://schemas.microsoft.com/office/drawing/2014/main" id="{C860C592-9174-5BBF-29E5-785780CDA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1700213"/>
            <a:ext cx="1162050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8" name="Picture 11" descr="MPj03142540000[1]">
            <a:extLst>
              <a:ext uri="{FF2B5EF4-FFF2-40B4-BE49-F238E27FC236}">
                <a16:creationId xmlns:a16="http://schemas.microsoft.com/office/drawing/2014/main" id="{7D4E1272-FAB3-79BD-E90F-C8C4D0793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188" y="701675"/>
            <a:ext cx="3316287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9" name="Line 12">
            <a:extLst>
              <a:ext uri="{FF2B5EF4-FFF2-40B4-BE49-F238E27FC236}">
                <a16:creationId xmlns:a16="http://schemas.microsoft.com/office/drawing/2014/main" id="{6B6AF08F-2A85-8799-1211-8EA445B57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1663" y="1277938"/>
            <a:ext cx="3081337" cy="0"/>
          </a:xfrm>
          <a:prstGeom prst="line">
            <a:avLst/>
          </a:prstGeom>
          <a:noFill/>
          <a:ln w="19050">
            <a:solidFill>
              <a:srgbClr val="05050B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50" name="Text Box 13">
            <a:extLst>
              <a:ext uri="{FF2B5EF4-FFF2-40B4-BE49-F238E27FC236}">
                <a16:creationId xmlns:a16="http://schemas.microsoft.com/office/drawing/2014/main" id="{C76A4223-617F-DF54-9144-5F5390B78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1277938"/>
            <a:ext cx="974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505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 i="1"/>
              <a:t>Lh, </a:t>
            </a:r>
            <a:r>
              <a:rPr lang="ru-RU" altLang="ru-RU" sz="1400" b="1" i="1"/>
              <a:t>м</a:t>
            </a:r>
          </a:p>
        </p:txBody>
      </p:sp>
      <p:sp>
        <p:nvSpPr>
          <p:cNvPr id="14351" name="Line 14">
            <a:extLst>
              <a:ext uri="{FF2B5EF4-FFF2-40B4-BE49-F238E27FC236}">
                <a16:creationId xmlns:a16="http://schemas.microsoft.com/office/drawing/2014/main" id="{EF89C073-4784-5574-5E2D-7849024F15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675" y="1808163"/>
            <a:ext cx="0" cy="2881312"/>
          </a:xfrm>
          <a:prstGeom prst="line">
            <a:avLst/>
          </a:prstGeom>
          <a:noFill/>
          <a:ln w="19050">
            <a:solidFill>
              <a:srgbClr val="05050B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52" name="Text Box 15">
            <a:extLst>
              <a:ext uri="{FF2B5EF4-FFF2-40B4-BE49-F238E27FC236}">
                <a16:creationId xmlns:a16="http://schemas.microsoft.com/office/drawing/2014/main" id="{4DC03D5E-E50A-E869-9EDC-A7624A58498D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4763" y="2808288"/>
            <a:ext cx="936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505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 i="1"/>
              <a:t>Lv, </a:t>
            </a:r>
            <a:r>
              <a:rPr lang="ru-RU" altLang="ru-RU" sz="1400" b="1" i="1"/>
              <a:t>м</a:t>
            </a:r>
          </a:p>
        </p:txBody>
      </p:sp>
      <p:sp>
        <p:nvSpPr>
          <p:cNvPr id="14353" name="Text Box 16">
            <a:extLst>
              <a:ext uri="{FF2B5EF4-FFF2-40B4-BE49-F238E27FC236}">
                <a16:creationId xmlns:a16="http://schemas.microsoft.com/office/drawing/2014/main" id="{3A176D36-58CF-C43A-5F27-E721B6178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350" y="5408613"/>
            <a:ext cx="3432175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505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 !=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Rv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разрешение анизотропно и у изображения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неквадратный пиксел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600" dirty="0"/>
          </a:p>
        </p:txBody>
      </p:sp>
      <p:pic>
        <p:nvPicPr>
          <p:cNvPr id="14354" name="Picture 17">
            <a:extLst>
              <a:ext uri="{FF2B5EF4-FFF2-40B4-BE49-F238E27FC236}">
                <a16:creationId xmlns:a16="http://schemas.microsoft.com/office/drawing/2014/main" id="{7B063A95-1400-BCBE-EA61-8C2C0BCF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5337175"/>
            <a:ext cx="1290637" cy="129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55" name="Text Box 18">
            <a:extLst>
              <a:ext uri="{FF2B5EF4-FFF2-40B4-BE49-F238E27FC236}">
                <a16:creationId xmlns:a16="http://schemas.microsoft.com/office/drawing/2014/main" id="{4DB8CD8F-2F18-0CAE-C989-04FC2704C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4188" y="5349326"/>
            <a:ext cx="307975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505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 ==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Rv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разрешение изотропно и у изображения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квадратный пиксел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56" name="Picture 19">
            <a:extLst>
              <a:ext uri="{FF2B5EF4-FFF2-40B4-BE49-F238E27FC236}">
                <a16:creationId xmlns:a16="http://schemas.microsoft.com/office/drawing/2014/main" id="{0190EA73-C4AA-02E3-19D3-38EEB2833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788" y="5445125"/>
            <a:ext cx="132556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8C922CE3-60DE-46D8-E2DD-18B000C2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6E5CFC-BAF6-4446-9E16-51F463B7BE63}" type="slidenum">
              <a:rPr lang="en-US" altLang="ru-RU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ru-RU" sz="1400">
              <a:solidFill>
                <a:schemeClr val="tx1"/>
              </a:solidFill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7F4B66A9-CE54-3354-C40E-1C1031A856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304800"/>
            <a:ext cx="8420100" cy="365125"/>
          </a:xfrm>
          <a:noFill/>
        </p:spPr>
        <p:txBody>
          <a:bodyPr/>
          <a:lstStyle/>
          <a:p>
            <a:pPr eaLnBrk="1" hangingPunct="1"/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изображений</a:t>
            </a:r>
            <a:endParaRPr lang="en-US" alt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4" name="Text Box 3">
            <a:extLst>
              <a:ext uri="{FF2B5EF4-FFF2-40B4-BE49-F238E27FC236}">
                <a16:creationId xmlns:a16="http://schemas.microsoft.com/office/drawing/2014/main" id="{4DDB8F8C-2F91-AE00-D832-EAB6BF308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1089025"/>
            <a:ext cx="8853488" cy="4930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зависимости от способа кодирования информации о цвете пиксела и глубины цвета выделяют следующие типы изображений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145000"/>
              </a:spcBef>
              <a:buClrTx/>
              <a:buSzTx/>
              <a:buFontTx/>
              <a:buChar char="•"/>
            </a:pPr>
            <a:r>
              <a:rPr lang="ru-RU" altLang="ru-RU" sz="2400" dirty="0"/>
              <a:t>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Бинарные (</a:t>
            </a:r>
            <a:r>
              <a:rPr lang="en-US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and White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145000"/>
              </a:spcBef>
              <a:buClrTx/>
              <a:buSzTx/>
              <a:buFontTx/>
              <a:buChar char="•"/>
            </a:pP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Полутоновые (</a:t>
            </a:r>
            <a:r>
              <a:rPr lang="en-US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Grayscale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160000"/>
              </a:spcBef>
              <a:buClrTx/>
              <a:buSzTx/>
              <a:buFontTx/>
              <a:buChar char="•"/>
            </a:pP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Палитровые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Indexed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160000"/>
              </a:spcBef>
              <a:buClrTx/>
              <a:buSzTx/>
              <a:buFontTx/>
              <a:buChar char="•"/>
            </a:pP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Цветные (</a:t>
            </a:r>
            <a:r>
              <a:rPr lang="en-US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5365" name="Picture 4">
            <a:extLst>
              <a:ext uri="{FF2B5EF4-FFF2-40B4-BE49-F238E27FC236}">
                <a16:creationId xmlns:a16="http://schemas.microsoft.com/office/drawing/2014/main" id="{0AA849B2-D193-1D3B-1B84-56E6CAFAE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238" y="1952625"/>
            <a:ext cx="1831975" cy="1379538"/>
          </a:xfrm>
          <a:prstGeom prst="rect">
            <a:avLst/>
          </a:prstGeom>
          <a:noFill/>
          <a:ln w="12700">
            <a:solidFill>
              <a:srgbClr val="05050B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5">
            <a:extLst>
              <a:ext uri="{FF2B5EF4-FFF2-40B4-BE49-F238E27FC236}">
                <a16:creationId xmlns:a16="http://schemas.microsoft.com/office/drawing/2014/main" id="{541EB009-92B7-CE25-7282-D4AF3F157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138" y="3392488"/>
            <a:ext cx="187325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7" name="Picture 6">
            <a:extLst>
              <a:ext uri="{FF2B5EF4-FFF2-40B4-BE49-F238E27FC236}">
                <a16:creationId xmlns:a16="http://schemas.microsoft.com/office/drawing/2014/main" id="{32C8845E-C300-6387-D7B1-1A421E47A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50" y="4113213"/>
            <a:ext cx="2563813" cy="1177925"/>
          </a:xfrm>
          <a:prstGeom prst="rect">
            <a:avLst/>
          </a:prstGeom>
          <a:noFill/>
          <a:ln w="12700">
            <a:solidFill>
              <a:srgbClr val="05050B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8" name="Picture 7">
            <a:extLst>
              <a:ext uri="{FF2B5EF4-FFF2-40B4-BE49-F238E27FC236}">
                <a16:creationId xmlns:a16="http://schemas.microsoft.com/office/drawing/2014/main" id="{780E507C-ADFA-522F-AB6D-6DA5F12A9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75" y="5373688"/>
            <a:ext cx="1793875" cy="143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0764219E-E16D-7817-C225-9F7F5A3A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AEFBF3-1421-4654-9C6A-5997EFF944A4}" type="slidenum">
              <a:rPr lang="en-US" altLang="ru-RU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ru-RU" sz="1400">
              <a:solidFill>
                <a:schemeClr val="tx1"/>
              </a:solidFill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D4543BFD-A297-8109-7600-D4EDC5EF11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304800"/>
            <a:ext cx="8420100" cy="365125"/>
          </a:xfrm>
          <a:noFill/>
        </p:spPr>
        <p:txBody>
          <a:bodyPr/>
          <a:lstStyle/>
          <a:p>
            <a:pPr eaLnBrk="1" hangingPunct="1"/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Бинарные изображения</a:t>
            </a:r>
            <a:endParaRPr lang="en-US" alt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388" name="Picture 3">
            <a:extLst>
              <a:ext uri="{FF2B5EF4-FFF2-40B4-BE49-F238E27FC236}">
                <a16:creationId xmlns:a16="http://schemas.microsoft.com/office/drawing/2014/main" id="{5B1EE782-CD93-F1E2-3E28-50F26C747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8" y="1052513"/>
            <a:ext cx="4033837" cy="3038475"/>
          </a:xfrm>
          <a:prstGeom prst="rect">
            <a:avLst/>
          </a:prstGeom>
          <a:noFill/>
          <a:ln w="12700">
            <a:solidFill>
              <a:srgbClr val="05050B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9" name="Text Box 4">
            <a:extLst>
              <a:ext uri="{FF2B5EF4-FFF2-40B4-BE49-F238E27FC236}">
                <a16:creationId xmlns:a16="http://schemas.microsoft.com/office/drawing/2014/main" id="{A3E64BDF-3070-3136-FACD-F89040D3D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3020" y="920889"/>
            <a:ext cx="4403725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505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Пикселы бинарного изображения могут принимать только два значения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1, которые обозначают черный и белый цвет (или наоборот). Иногда значения бинарных изображений рассматривают как логические величины, обозначающие состояние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выключено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“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включено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ложь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/ “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истина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Глубина цвета 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составляет 1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bpp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390" name="Text Box 5">
            <a:extLst>
              <a:ext uri="{FF2B5EF4-FFF2-40B4-BE49-F238E27FC236}">
                <a16:creationId xmlns:a16="http://schemas.microsoft.com/office/drawing/2014/main" id="{96D08D42-F0BB-0E5F-053C-2FC9464E2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06" y="4412397"/>
            <a:ext cx="881538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505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Бинарные изображения используются в случаях, когда важна форма объектов или их расположение на изображении, а цвет объектов не представляет интереса. Бинарные изображения требуют минимального объема памяти. Например, в бинарных изображениях имеет смысл хранить отсканированные изображения текста и чертежей. Также бинарные изображения широко используются в качестве промежуточного способа хранения информации в сложных комплексных алгоритмах обработки изображений.</a:t>
            </a:r>
            <a:endParaRPr lang="ru-RU" alt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D06B8D13-722D-F2A6-8437-FF927BC0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A7ED86-5EE0-4AE5-9949-B0570D777F78}" type="slidenum">
              <a:rPr lang="en-US" altLang="ru-RU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ru-RU" sz="1400">
              <a:solidFill>
                <a:schemeClr val="tx1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C8199FA3-758F-FD98-0371-CE33CDD5A8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304800"/>
            <a:ext cx="8420100" cy="365125"/>
          </a:xfrm>
          <a:noFill/>
        </p:spPr>
        <p:txBody>
          <a:bodyPr/>
          <a:lstStyle/>
          <a:p>
            <a:pPr eaLnBrk="1" hangingPunct="1"/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Полутоновые изображения</a:t>
            </a:r>
            <a:endParaRPr lang="en-US" alt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412" name="Picture 3">
            <a:extLst>
              <a:ext uri="{FF2B5EF4-FFF2-40B4-BE49-F238E27FC236}">
                <a16:creationId xmlns:a16="http://schemas.microsoft.com/office/drawing/2014/main" id="{818AA849-CC42-8409-9774-587D6F9EA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4" y="981075"/>
            <a:ext cx="4013942" cy="3276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3" name="Text Box 4">
            <a:extLst>
              <a:ext uri="{FF2B5EF4-FFF2-40B4-BE49-F238E27FC236}">
                <a16:creationId xmlns:a16="http://schemas.microsoft.com/office/drawing/2014/main" id="{04B56BE7-5311-9EC3-C03A-1F19DA953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617537"/>
            <a:ext cx="475252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505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Полутоновым называют изображение, пикселы которого могут принимать одно из значений в диапазоне от 0 до 2</a:t>
            </a:r>
            <a:r>
              <a:rPr lang="en-US" altLang="ru-RU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глубина цвета. Значение обычно называют яркостью.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Обычно считают, что в полутоновом изображении хранятся градации серого цвета в диапазоне от черного до белого. Поэтому иногда полутоновые изображения называют серыми или изображениями в градациях (в шкале) серого.</a:t>
            </a:r>
          </a:p>
        </p:txBody>
      </p:sp>
      <p:sp>
        <p:nvSpPr>
          <p:cNvPr id="17414" name="Text Box 5">
            <a:extLst>
              <a:ext uri="{FF2B5EF4-FFF2-40B4-BE49-F238E27FC236}">
                <a16:creationId xmlns:a16="http://schemas.microsoft.com/office/drawing/2014/main" id="{20D18472-3300-779E-9E72-E4F1C5A01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4445764"/>
            <a:ext cx="948962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505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время на практике используют полутоновые изображения с 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2 до 16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bpp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Наиболее широкое распространение имеют полутоновые изображения 8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bpp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каждый пиксел которых может отображать 256 градаций яркости (от 0 до 255).  </a:t>
            </a:r>
            <a:endParaRPr lang="en-US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полутоновыми изображениями работают в том случае, когда необходима информация только о яркости, а сигналы цветности не представляют интереса, или информация о цветовых тонах изначально отсутствует. </a:t>
            </a:r>
            <a:endParaRPr lang="ru-RU" alt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F0281A3C-FC69-27ED-53E7-007B0A41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114EA3-D7B6-4D37-ADBE-B5BD7FDB920F}" type="slidenum">
              <a:rPr lang="en-US" altLang="ru-RU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ru-RU" sz="1400">
              <a:solidFill>
                <a:schemeClr val="tx1"/>
              </a:solidFill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CB3F76A7-7E74-CD67-70A3-4D0261FC4E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304800"/>
            <a:ext cx="8420100" cy="365125"/>
          </a:xfrm>
          <a:noFill/>
        </p:spPr>
        <p:txBody>
          <a:bodyPr/>
          <a:lstStyle/>
          <a:p>
            <a:pPr eaLnBrk="1" hangingPunct="1"/>
            <a:r>
              <a:rPr lang="ru-RU" alt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Палитровые</a:t>
            </a: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изображения</a:t>
            </a:r>
            <a:endParaRPr lang="en-US" alt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436" name="Group 37">
            <a:extLst>
              <a:ext uri="{FF2B5EF4-FFF2-40B4-BE49-F238E27FC236}">
                <a16:creationId xmlns:a16="http://schemas.microsoft.com/office/drawing/2014/main" id="{ED251847-E328-ADFA-B648-2718E4A10BED}"/>
              </a:ext>
            </a:extLst>
          </p:cNvPr>
          <p:cNvGrpSpPr>
            <a:grpSpLocks/>
          </p:cNvGrpSpPr>
          <p:nvPr/>
        </p:nvGrpSpPr>
        <p:grpSpPr bwMode="auto">
          <a:xfrm>
            <a:off x="779463" y="944563"/>
            <a:ext cx="6788150" cy="2435225"/>
            <a:chOff x="453" y="595"/>
            <a:chExt cx="3947" cy="1534"/>
          </a:xfrm>
        </p:grpSpPr>
        <p:pic>
          <p:nvPicPr>
            <p:cNvPr id="18438" name="Picture 3">
              <a:extLst>
                <a:ext uri="{FF2B5EF4-FFF2-40B4-BE49-F238E27FC236}">
                  <a16:creationId xmlns:a16="http://schemas.microsoft.com/office/drawing/2014/main" id="{A7B15E3A-A60A-614B-E1E2-048D2F60E9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" y="618"/>
              <a:ext cx="2631" cy="1309"/>
            </a:xfrm>
            <a:prstGeom prst="rect">
              <a:avLst/>
            </a:prstGeom>
            <a:noFill/>
            <a:ln w="9525">
              <a:solidFill>
                <a:srgbClr val="05050B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439" name="Rectangle 4">
              <a:extLst>
                <a:ext uri="{FF2B5EF4-FFF2-40B4-BE49-F238E27FC236}">
                  <a16:creationId xmlns:a16="http://schemas.microsoft.com/office/drawing/2014/main" id="{48DCC019-525E-2A70-0C8E-BB8458FA2BA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086" y="1275"/>
              <a:ext cx="68" cy="69"/>
            </a:xfrm>
            <a:prstGeom prst="rect">
              <a:avLst/>
            </a:prstGeom>
            <a:noFill/>
            <a:ln w="19050">
              <a:solidFill>
                <a:srgbClr val="05050B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defRPr sz="3200">
                  <a:solidFill>
                    <a:srgbClr val="05050B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800">
                <a:solidFill>
                  <a:schemeClr val="tx1"/>
                </a:solidFill>
              </a:endParaRPr>
            </a:p>
          </p:txBody>
        </p:sp>
        <p:sp>
          <p:nvSpPr>
            <p:cNvPr id="18440" name="Rectangle 5">
              <a:extLst>
                <a:ext uri="{FF2B5EF4-FFF2-40B4-BE49-F238E27FC236}">
                  <a16:creationId xmlns:a16="http://schemas.microsoft.com/office/drawing/2014/main" id="{47F8A929-9E81-B1F5-5C61-5D12F931747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492" y="595"/>
              <a:ext cx="363" cy="408"/>
            </a:xfrm>
            <a:prstGeom prst="rect">
              <a:avLst/>
            </a:prstGeom>
            <a:noFill/>
            <a:ln w="19050">
              <a:solidFill>
                <a:srgbClr val="05050B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defRPr sz="3200">
                  <a:solidFill>
                    <a:srgbClr val="05050B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800">
                <a:solidFill>
                  <a:schemeClr val="tx1"/>
                </a:solidFill>
              </a:endParaRPr>
            </a:p>
          </p:txBody>
        </p:sp>
        <p:sp>
          <p:nvSpPr>
            <p:cNvPr id="18441" name="Rectangle 6">
              <a:extLst>
                <a:ext uri="{FF2B5EF4-FFF2-40B4-BE49-F238E27FC236}">
                  <a16:creationId xmlns:a16="http://schemas.microsoft.com/office/drawing/2014/main" id="{4C4313E4-57A6-0531-05C4-EE5DD31978A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79" y="1275"/>
              <a:ext cx="794" cy="636"/>
            </a:xfrm>
            <a:prstGeom prst="rect">
              <a:avLst/>
            </a:prstGeom>
            <a:noFill/>
            <a:ln w="19050">
              <a:solidFill>
                <a:srgbClr val="05050B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defRPr sz="3200">
                  <a:solidFill>
                    <a:srgbClr val="05050B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800">
                <a:solidFill>
                  <a:schemeClr val="tx1"/>
                </a:solidFill>
              </a:endParaRPr>
            </a:p>
          </p:txBody>
        </p:sp>
        <p:sp>
          <p:nvSpPr>
            <p:cNvPr id="18442" name="Line 7">
              <a:extLst>
                <a:ext uri="{FF2B5EF4-FFF2-40B4-BE49-F238E27FC236}">
                  <a16:creationId xmlns:a16="http://schemas.microsoft.com/office/drawing/2014/main" id="{C9ACD24F-37E8-8291-3FF5-EA7E643DD5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6" y="595"/>
              <a:ext cx="1406" cy="680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43" name="Line 8">
              <a:extLst>
                <a:ext uri="{FF2B5EF4-FFF2-40B4-BE49-F238E27FC236}">
                  <a16:creationId xmlns:a16="http://schemas.microsoft.com/office/drawing/2014/main" id="{2199EFE2-6332-CB5D-342D-7EDB2494BD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54" y="1003"/>
              <a:ext cx="1701" cy="340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44" name="Text Box 9">
              <a:extLst>
                <a:ext uri="{FF2B5EF4-FFF2-40B4-BE49-F238E27FC236}">
                  <a16:creationId xmlns:a16="http://schemas.microsoft.com/office/drawing/2014/main" id="{1944DCDA-F176-096B-C0FD-F28519E44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7" y="1298"/>
              <a:ext cx="15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defRPr sz="3200">
                  <a:solidFill>
                    <a:srgbClr val="05050B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1000"/>
                <a:t>R</a:t>
              </a:r>
            </a:p>
          </p:txBody>
        </p:sp>
        <p:sp>
          <p:nvSpPr>
            <p:cNvPr id="18445" name="Text Box 10">
              <a:extLst>
                <a:ext uri="{FF2B5EF4-FFF2-40B4-BE49-F238E27FC236}">
                  <a16:creationId xmlns:a16="http://schemas.microsoft.com/office/drawing/2014/main" id="{D5875C70-D931-A82A-92D7-D8C3F1A499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4" y="1298"/>
              <a:ext cx="15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defRPr sz="3200">
                  <a:solidFill>
                    <a:srgbClr val="05050B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1000"/>
                <a:t>G</a:t>
              </a:r>
            </a:p>
          </p:txBody>
        </p:sp>
        <p:sp>
          <p:nvSpPr>
            <p:cNvPr id="18446" name="Text Box 11">
              <a:extLst>
                <a:ext uri="{FF2B5EF4-FFF2-40B4-BE49-F238E27FC236}">
                  <a16:creationId xmlns:a16="http://schemas.microsoft.com/office/drawing/2014/main" id="{9F6B0DA2-FE89-DF9A-7614-D97149305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1298"/>
              <a:ext cx="15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defRPr sz="3200">
                  <a:solidFill>
                    <a:srgbClr val="05050B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1000"/>
                <a:t>B</a:t>
              </a:r>
            </a:p>
          </p:txBody>
        </p:sp>
        <p:sp>
          <p:nvSpPr>
            <p:cNvPr id="18447" name="Text Box 12">
              <a:extLst>
                <a:ext uri="{FF2B5EF4-FFF2-40B4-BE49-F238E27FC236}">
                  <a16:creationId xmlns:a16="http://schemas.microsoft.com/office/drawing/2014/main" id="{5DC2B4A8-9FFA-8D0C-A374-61445D4AFC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595"/>
              <a:ext cx="15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defRPr sz="3200">
                  <a:solidFill>
                    <a:srgbClr val="05050B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1000"/>
                <a:t>2</a:t>
              </a:r>
            </a:p>
          </p:txBody>
        </p:sp>
        <p:sp>
          <p:nvSpPr>
            <p:cNvPr id="18448" name="Text Box 13">
              <a:extLst>
                <a:ext uri="{FF2B5EF4-FFF2-40B4-BE49-F238E27FC236}">
                  <a16:creationId xmlns:a16="http://schemas.microsoft.com/office/drawing/2014/main" id="{86F2463F-57A5-24C6-D807-38EB0C3843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4" y="595"/>
              <a:ext cx="15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defRPr sz="3200">
                  <a:solidFill>
                    <a:srgbClr val="05050B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1000"/>
                <a:t>0</a:t>
              </a:r>
            </a:p>
          </p:txBody>
        </p:sp>
        <p:sp>
          <p:nvSpPr>
            <p:cNvPr id="18449" name="Text Box 14">
              <a:extLst>
                <a:ext uri="{FF2B5EF4-FFF2-40B4-BE49-F238E27FC236}">
                  <a16:creationId xmlns:a16="http://schemas.microsoft.com/office/drawing/2014/main" id="{E34E4AB3-12C7-A412-3364-8DAEEC37B0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709"/>
              <a:ext cx="15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defRPr sz="3200">
                  <a:solidFill>
                    <a:srgbClr val="05050B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1000"/>
                <a:t>0</a:t>
              </a:r>
            </a:p>
          </p:txBody>
        </p:sp>
        <p:sp>
          <p:nvSpPr>
            <p:cNvPr id="18450" name="Text Box 15">
              <a:extLst>
                <a:ext uri="{FF2B5EF4-FFF2-40B4-BE49-F238E27FC236}">
                  <a16:creationId xmlns:a16="http://schemas.microsoft.com/office/drawing/2014/main" id="{67CE8775-7F78-0C6A-F2DE-F9699A893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4" y="709"/>
              <a:ext cx="15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defRPr sz="3200">
                  <a:solidFill>
                    <a:srgbClr val="05050B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1000"/>
                <a:t>1</a:t>
              </a:r>
            </a:p>
          </p:txBody>
        </p:sp>
        <p:sp>
          <p:nvSpPr>
            <p:cNvPr id="18451" name="Text Box 16">
              <a:extLst>
                <a:ext uri="{FF2B5EF4-FFF2-40B4-BE49-F238E27FC236}">
                  <a16:creationId xmlns:a16="http://schemas.microsoft.com/office/drawing/2014/main" id="{95AE7987-985B-AE7B-48FE-6C65E0554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827"/>
              <a:ext cx="15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defRPr sz="3200">
                  <a:solidFill>
                    <a:srgbClr val="05050B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1000"/>
                <a:t>2</a:t>
              </a:r>
            </a:p>
          </p:txBody>
        </p:sp>
        <p:sp>
          <p:nvSpPr>
            <p:cNvPr id="18452" name="Text Box 17">
              <a:extLst>
                <a:ext uri="{FF2B5EF4-FFF2-40B4-BE49-F238E27FC236}">
                  <a16:creationId xmlns:a16="http://schemas.microsoft.com/office/drawing/2014/main" id="{16F3F4D2-69BC-079C-D44F-49D274E33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4" y="822"/>
              <a:ext cx="15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defRPr sz="3200">
                  <a:solidFill>
                    <a:srgbClr val="05050B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1000"/>
                <a:t>1</a:t>
              </a:r>
            </a:p>
          </p:txBody>
        </p:sp>
        <p:sp>
          <p:nvSpPr>
            <p:cNvPr id="18453" name="Text Box 18">
              <a:extLst>
                <a:ext uri="{FF2B5EF4-FFF2-40B4-BE49-F238E27FC236}">
                  <a16:creationId xmlns:a16="http://schemas.microsoft.com/office/drawing/2014/main" id="{E2030B2C-8369-D541-342A-C37496CC5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2" y="1434"/>
              <a:ext cx="272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defRPr sz="3200">
                  <a:solidFill>
                    <a:srgbClr val="05050B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1000"/>
                <a:t>255</a:t>
              </a:r>
            </a:p>
          </p:txBody>
        </p:sp>
        <p:sp>
          <p:nvSpPr>
            <p:cNvPr id="18454" name="Text Box 19">
              <a:extLst>
                <a:ext uri="{FF2B5EF4-FFF2-40B4-BE49-F238E27FC236}">
                  <a16:creationId xmlns:a16="http://schemas.microsoft.com/office/drawing/2014/main" id="{A7604A20-B5BC-E2C8-0272-97497D8D0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8" y="1434"/>
              <a:ext cx="272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defRPr sz="3200">
                  <a:solidFill>
                    <a:srgbClr val="05050B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1000"/>
                <a:t>255</a:t>
              </a:r>
            </a:p>
          </p:txBody>
        </p:sp>
        <p:sp>
          <p:nvSpPr>
            <p:cNvPr id="18455" name="Text Box 20">
              <a:extLst>
                <a:ext uri="{FF2B5EF4-FFF2-40B4-BE49-F238E27FC236}">
                  <a16:creationId xmlns:a16="http://schemas.microsoft.com/office/drawing/2014/main" id="{0E9914A6-0051-E163-B136-10DD192E5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1434"/>
              <a:ext cx="272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defRPr sz="3200">
                  <a:solidFill>
                    <a:srgbClr val="05050B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1000"/>
                <a:t>255</a:t>
              </a:r>
            </a:p>
          </p:txBody>
        </p:sp>
        <p:sp>
          <p:nvSpPr>
            <p:cNvPr id="18456" name="Text Box 21">
              <a:extLst>
                <a:ext uri="{FF2B5EF4-FFF2-40B4-BE49-F238E27FC236}">
                  <a16:creationId xmlns:a16="http://schemas.microsoft.com/office/drawing/2014/main" id="{336DF138-14A7-98A3-EE66-2D5E6AB956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1" y="1956"/>
              <a:ext cx="104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defRPr sz="3200">
                  <a:solidFill>
                    <a:srgbClr val="05050B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1200"/>
                <a:t>Палитра</a:t>
              </a:r>
              <a:endParaRPr lang="en-US" altLang="ru-RU" sz="1200"/>
            </a:p>
          </p:txBody>
        </p:sp>
        <p:sp>
          <p:nvSpPr>
            <p:cNvPr id="18457" name="Text Box 22">
              <a:extLst>
                <a:ext uri="{FF2B5EF4-FFF2-40B4-BE49-F238E27FC236}">
                  <a16:creationId xmlns:a16="http://schemas.microsoft.com/office/drawing/2014/main" id="{D63DA168-FA9F-436B-6023-17895146E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2" y="1547"/>
              <a:ext cx="272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defRPr sz="3200">
                  <a:solidFill>
                    <a:srgbClr val="05050B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1000"/>
                <a:t>180</a:t>
              </a:r>
            </a:p>
          </p:txBody>
        </p:sp>
        <p:sp>
          <p:nvSpPr>
            <p:cNvPr id="18458" name="Text Box 23">
              <a:extLst>
                <a:ext uri="{FF2B5EF4-FFF2-40B4-BE49-F238E27FC236}">
                  <a16:creationId xmlns:a16="http://schemas.microsoft.com/office/drawing/2014/main" id="{D7E00B0C-B2A0-96CF-941B-960F2287C8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9" y="1547"/>
              <a:ext cx="272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defRPr sz="3200">
                  <a:solidFill>
                    <a:srgbClr val="05050B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1000"/>
                <a:t>180</a:t>
              </a:r>
            </a:p>
          </p:txBody>
        </p:sp>
        <p:sp>
          <p:nvSpPr>
            <p:cNvPr id="18459" name="Text Box 24">
              <a:extLst>
                <a:ext uri="{FF2B5EF4-FFF2-40B4-BE49-F238E27FC236}">
                  <a16:creationId xmlns:a16="http://schemas.microsoft.com/office/drawing/2014/main" id="{31F79D4F-414F-1B8F-7D17-58942C526A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4" y="1547"/>
              <a:ext cx="18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defRPr sz="3200">
                  <a:solidFill>
                    <a:srgbClr val="05050B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1000"/>
                <a:t>0</a:t>
              </a:r>
            </a:p>
          </p:txBody>
        </p:sp>
        <p:sp>
          <p:nvSpPr>
            <p:cNvPr id="18460" name="Text Box 25">
              <a:extLst>
                <a:ext uri="{FF2B5EF4-FFF2-40B4-BE49-F238E27FC236}">
                  <a16:creationId xmlns:a16="http://schemas.microsoft.com/office/drawing/2014/main" id="{579C159F-C48F-9EA0-4FAB-D14CD52BF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7" y="1661"/>
              <a:ext cx="20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defRPr sz="3200">
                  <a:solidFill>
                    <a:srgbClr val="05050B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1000"/>
                <a:t>0</a:t>
              </a:r>
            </a:p>
          </p:txBody>
        </p:sp>
        <p:sp>
          <p:nvSpPr>
            <p:cNvPr id="18461" name="Text Box 26">
              <a:extLst>
                <a:ext uri="{FF2B5EF4-FFF2-40B4-BE49-F238E27FC236}">
                  <a16:creationId xmlns:a16="http://schemas.microsoft.com/office/drawing/2014/main" id="{1884EB4F-195D-E233-9377-C967180ED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4" y="1661"/>
              <a:ext cx="20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defRPr sz="3200">
                  <a:solidFill>
                    <a:srgbClr val="05050B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1000"/>
                <a:t>0</a:t>
              </a:r>
            </a:p>
          </p:txBody>
        </p:sp>
        <p:sp>
          <p:nvSpPr>
            <p:cNvPr id="18462" name="Text Box 27">
              <a:extLst>
                <a:ext uri="{FF2B5EF4-FFF2-40B4-BE49-F238E27FC236}">
                  <a16:creationId xmlns:a16="http://schemas.microsoft.com/office/drawing/2014/main" id="{2D643033-D4D3-AEFF-A852-62687A839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1661"/>
              <a:ext cx="20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defRPr sz="3200">
                  <a:solidFill>
                    <a:srgbClr val="05050B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1000"/>
                <a:t>0</a:t>
              </a:r>
            </a:p>
          </p:txBody>
        </p:sp>
        <p:sp>
          <p:nvSpPr>
            <p:cNvPr id="18463" name="Text Box 28">
              <a:extLst>
                <a:ext uri="{FF2B5EF4-FFF2-40B4-BE49-F238E27FC236}">
                  <a16:creationId xmlns:a16="http://schemas.microsoft.com/office/drawing/2014/main" id="{92A41E13-2DA1-EE57-4E97-EAE6490874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7" y="1774"/>
              <a:ext cx="20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defRPr sz="3200">
                  <a:solidFill>
                    <a:srgbClr val="05050B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1000"/>
                <a:t>0</a:t>
              </a:r>
            </a:p>
          </p:txBody>
        </p:sp>
        <p:sp>
          <p:nvSpPr>
            <p:cNvPr id="18464" name="Text Box 29">
              <a:extLst>
                <a:ext uri="{FF2B5EF4-FFF2-40B4-BE49-F238E27FC236}">
                  <a16:creationId xmlns:a16="http://schemas.microsoft.com/office/drawing/2014/main" id="{43B26416-98C3-044A-AF1A-89E81D1C63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8" y="1774"/>
              <a:ext cx="2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defRPr sz="3200">
                  <a:solidFill>
                    <a:srgbClr val="05050B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1000"/>
                <a:t>255</a:t>
              </a:r>
            </a:p>
          </p:txBody>
        </p:sp>
        <p:sp>
          <p:nvSpPr>
            <p:cNvPr id="18465" name="Text Box 30">
              <a:extLst>
                <a:ext uri="{FF2B5EF4-FFF2-40B4-BE49-F238E27FC236}">
                  <a16:creationId xmlns:a16="http://schemas.microsoft.com/office/drawing/2014/main" id="{E8E66B33-FB54-61A4-09A8-CA673FD2F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1774"/>
              <a:ext cx="24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defRPr sz="3200">
                  <a:solidFill>
                    <a:srgbClr val="05050B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1000"/>
                <a:t>100</a:t>
              </a:r>
            </a:p>
          </p:txBody>
        </p:sp>
        <p:sp>
          <p:nvSpPr>
            <p:cNvPr id="18466" name="Line 31">
              <a:extLst>
                <a:ext uri="{FF2B5EF4-FFF2-40B4-BE49-F238E27FC236}">
                  <a16:creationId xmlns:a16="http://schemas.microsoft.com/office/drawing/2014/main" id="{E96E6A46-F580-6629-C74D-9434D60CE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663"/>
              <a:ext cx="476" cy="0"/>
            </a:xfrm>
            <a:prstGeom prst="line">
              <a:avLst/>
            </a:prstGeom>
            <a:noFill/>
            <a:ln w="1270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67" name="Line 32">
              <a:extLst>
                <a:ext uri="{FF2B5EF4-FFF2-40B4-BE49-F238E27FC236}">
                  <a16:creationId xmlns:a16="http://schemas.microsoft.com/office/drawing/2014/main" id="{C38A16F1-76AB-9619-FBD6-348F963497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777"/>
              <a:ext cx="567" cy="0"/>
            </a:xfrm>
            <a:prstGeom prst="line">
              <a:avLst/>
            </a:prstGeom>
            <a:noFill/>
            <a:ln w="1270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68" name="Oval 33">
              <a:extLst>
                <a:ext uri="{FF2B5EF4-FFF2-40B4-BE49-F238E27FC236}">
                  <a16:creationId xmlns:a16="http://schemas.microsoft.com/office/drawing/2014/main" id="{C9F80563-6747-F906-D286-541E94528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1" y="1570"/>
              <a:ext cx="1179" cy="136"/>
            </a:xfrm>
            <a:prstGeom prst="ellipse">
              <a:avLst/>
            </a:prstGeom>
            <a:noFill/>
            <a:ln w="9525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defRPr sz="3200">
                  <a:solidFill>
                    <a:srgbClr val="05050B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800">
                <a:solidFill>
                  <a:schemeClr val="tx1"/>
                </a:solidFill>
              </a:endParaRPr>
            </a:p>
          </p:txBody>
        </p:sp>
        <p:sp>
          <p:nvSpPr>
            <p:cNvPr id="18469" name="Oval 34">
              <a:extLst>
                <a:ext uri="{FF2B5EF4-FFF2-40B4-BE49-F238E27FC236}">
                  <a16:creationId xmlns:a16="http://schemas.microsoft.com/office/drawing/2014/main" id="{25D11413-EB2C-507C-35C4-0968B65D8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1" y="1434"/>
              <a:ext cx="1179" cy="136"/>
            </a:xfrm>
            <a:prstGeom prst="ellipse">
              <a:avLst/>
            </a:prstGeom>
            <a:noFill/>
            <a:ln w="9525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defRPr sz="3200">
                  <a:solidFill>
                    <a:srgbClr val="05050B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800">
                <a:solidFill>
                  <a:schemeClr val="tx1"/>
                </a:solidFill>
              </a:endParaRPr>
            </a:p>
          </p:txBody>
        </p:sp>
        <p:sp>
          <p:nvSpPr>
            <p:cNvPr id="18470" name="Line 35">
              <a:extLst>
                <a:ext uri="{FF2B5EF4-FFF2-40B4-BE49-F238E27FC236}">
                  <a16:creationId xmlns:a16="http://schemas.microsoft.com/office/drawing/2014/main" id="{CA0966B9-C697-764F-2522-BB9FD8495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3" y="663"/>
              <a:ext cx="0" cy="794"/>
            </a:xfrm>
            <a:prstGeom prst="line">
              <a:avLst/>
            </a:prstGeom>
            <a:noFill/>
            <a:ln w="12700">
              <a:solidFill>
                <a:srgbClr val="05050B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71" name="Line 36">
              <a:extLst>
                <a:ext uri="{FF2B5EF4-FFF2-40B4-BE49-F238E27FC236}">
                  <a16:creationId xmlns:a16="http://schemas.microsoft.com/office/drawing/2014/main" id="{2AF17E93-0A9F-EA9E-1743-1373EB7062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4" y="777"/>
              <a:ext cx="1" cy="840"/>
            </a:xfrm>
            <a:prstGeom prst="line">
              <a:avLst/>
            </a:prstGeom>
            <a:noFill/>
            <a:ln w="12700">
              <a:solidFill>
                <a:srgbClr val="05050B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8437" name="Text Box 38">
            <a:extLst>
              <a:ext uri="{FF2B5EF4-FFF2-40B4-BE49-F238E27FC236}">
                <a16:creationId xmlns:a16="http://schemas.microsoft.com/office/drawing/2014/main" id="{74FDF3F7-1B05-DDEE-8437-1F76D5D38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476" y="3311527"/>
            <a:ext cx="9433048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505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отличие от полутоновых изображений, в которых значение цвета непосредственно соответствует его яркости, в </a:t>
            </a:r>
            <a:r>
              <a:rPr lang="ru-RU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палитровых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изображениях значения пикселов являются ссылками (индексами) в определенные строки карты цветов (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map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палитры. Палитра является двумерным массивом, в столбцах которой расположены интенсивности цветовых составляющих, а количество строк, т.е. количество различных цветов в изображении, меньше либо равно 2</a:t>
            </a:r>
            <a:r>
              <a:rPr lang="en-US" altLang="ru-RU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Палитровые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изображения выгодно использовать в том случае, когда необходимо сократить объем памяти для хранения цветных данных, при этом частью оттенков можно пренебречь, или цветные изображения изначально используют относительно малое количество цветов.</a:t>
            </a:r>
            <a:endParaRPr lang="ru-RU" alt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C2F6F4AB-4B8B-F488-0077-B10ED469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80EC66-9A06-4FE0-9E28-C52AB66A47EF}" type="slidenum">
              <a:rPr lang="en-US" altLang="ru-RU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ru-RU" sz="1400">
              <a:solidFill>
                <a:schemeClr val="tx1"/>
              </a:solidFill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E6E8EBF-3CDA-A5C2-198F-B232127F96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304800"/>
            <a:ext cx="8420100" cy="365125"/>
          </a:xfrm>
          <a:noFill/>
        </p:spPr>
        <p:txBody>
          <a:bodyPr/>
          <a:lstStyle/>
          <a:p>
            <a:pPr eaLnBrk="1" hangingPunct="1"/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Цветные изображения</a:t>
            </a:r>
            <a:endParaRPr lang="en-US" alt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FEBA9698-0F72-10E3-683C-DC6F46AFC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3" y="1052513"/>
            <a:ext cx="4133850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1" name="Text Box 5">
            <a:extLst>
              <a:ext uri="{FF2B5EF4-FFF2-40B4-BE49-F238E27FC236}">
                <a16:creationId xmlns:a16="http://schemas.microsoft.com/office/drawing/2014/main" id="{7EEE2558-EAA1-97D1-AA24-6C6EA0455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7938" y="625654"/>
            <a:ext cx="4670092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505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Цветными называют изображения, пикселы которых непосредственно хранят информацию об интенсивности  цветовых компонент. Каждый пиксел имеет не одно значение, а как минимум 3, в зависимости от используемой цветовой системы (цветового пространства, 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space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Эти изображения содержат полную информацию о цвете, но для хранения требуют значительных объемов памяти.</a:t>
            </a:r>
            <a:endParaRPr lang="en-US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600" dirty="0"/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C2F65ACC-6512-EFB7-06FF-25F3FBA91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473" y="4468810"/>
            <a:ext cx="961306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505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цветовой системы RGB наиболее широкое распространение получили цветные изображения с глубиной цвета 24 </a:t>
            </a:r>
            <a:r>
              <a:rPr lang="ru-RU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bpp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(8:8:8 </a:t>
            </a:r>
            <a:r>
              <a:rPr lang="ru-RU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bits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channe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Также встречаются цветные изображения с глубиной цвета 15 </a:t>
            </a:r>
            <a:r>
              <a:rPr lang="ru-RU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bpp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(5:5:5), 16 </a:t>
            </a:r>
            <a:r>
              <a:rPr lang="ru-RU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bpp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(5:6:5), 30 </a:t>
            </a:r>
            <a:r>
              <a:rPr lang="ru-RU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bpp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(10:10:10), 36 </a:t>
            </a:r>
            <a:r>
              <a:rPr lang="ru-RU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bpp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(12:12:12).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Цветные изображения следует использовать в том случае, когда нельзя терять информацию об оттенках цвета, например, при обработке и печати фотографий и иллюстраций в полиграфии.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5ECB4FF1-3434-946E-4A64-2DDFB9D4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5A2F3B-9188-4FA1-A979-D1D8BBC9FF4E}" type="slidenum">
              <a:rPr lang="en-US" altLang="ru-RU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ru-RU" sz="1400">
              <a:solidFill>
                <a:schemeClr val="tx1"/>
              </a:solidFill>
            </a:endParaRPr>
          </a:p>
        </p:txBody>
      </p:sp>
      <p:sp>
        <p:nvSpPr>
          <p:cNvPr id="6147" name="Rectangle 7">
            <a:extLst>
              <a:ext uri="{FF2B5EF4-FFF2-40B4-BE49-F238E27FC236}">
                <a16:creationId xmlns:a16="http://schemas.microsoft.com/office/drawing/2014/main" id="{69856D24-515B-4EC2-9827-A63319B711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304800"/>
            <a:ext cx="8420100" cy="365125"/>
          </a:xfrm>
          <a:noFill/>
        </p:spPr>
        <p:txBody>
          <a:bodyPr/>
          <a:lstStyle/>
          <a:p>
            <a:pPr eaLnBrk="1" hangingPunct="1"/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курса</a:t>
            </a:r>
            <a:endParaRPr lang="en-US" alt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8" name="Text Box 8">
            <a:extLst>
              <a:ext uri="{FF2B5EF4-FFF2-40B4-BE49-F238E27FC236}">
                <a16:creationId xmlns:a16="http://schemas.microsoft.com/office/drawing/2014/main" id="{57B20187-81A5-1505-B083-68ECD2353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981075"/>
            <a:ext cx="89312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курса - изучение базовых понятий и методов цифровой обработки сигналов и изображений</a:t>
            </a:r>
            <a:r>
              <a:rPr lang="ru-RU" alt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ru-RU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9" name="Text Box 9">
            <a:extLst>
              <a:ext uri="{FF2B5EF4-FFF2-40B4-BE49-F238E27FC236}">
                <a16:creationId xmlns:a16="http://schemas.microsoft.com/office/drawing/2014/main" id="{2FEA6A6F-C902-5A1F-6AF2-67EF9C9BE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2765842"/>
            <a:ext cx="893127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освоения дисциплины студент должен: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Знать основные понятия, математический аппарат и методы цифровой обработки сигналов и изображений.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Уметь реализовывать изученные методы для написания программ на языке С++ и применять при решении типичных задач обработки сигналов и изображений. </a:t>
            </a:r>
            <a:endParaRPr lang="en-US" altLang="ru-RU" sz="2400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9EAA40A8-4E5D-4400-1D86-A8A91DAD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EDA5E7-397F-4033-AA77-77C645B1AB75}" type="slidenum">
              <a:rPr lang="en-US" altLang="ru-RU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ru-RU" sz="1400">
              <a:solidFill>
                <a:schemeClr val="tx1"/>
              </a:solidFill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2B5C7CED-87EC-8053-2005-B4D9AD7780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304800"/>
            <a:ext cx="9009124" cy="365125"/>
          </a:xfrm>
          <a:noFill/>
        </p:spPr>
        <p:txBody>
          <a:bodyPr/>
          <a:lstStyle/>
          <a:p>
            <a:pPr eaLnBrk="1" hangingPunct="1"/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Иные способы разбиения изображений на типы</a:t>
            </a:r>
            <a:endParaRPr lang="en-US" alt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4" name="Text Box 3">
            <a:extLst>
              <a:ext uri="{FF2B5EF4-FFF2-40B4-BE49-F238E27FC236}">
                <a16:creationId xmlns:a16="http://schemas.microsoft.com/office/drawing/2014/main" id="{7C3B77B2-F868-407C-FE2A-E344D2202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1016000"/>
            <a:ext cx="88153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505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еще множество способов классификации изображений по типам. </a:t>
            </a:r>
            <a:endParaRPr lang="ru-RU" alt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5" name="Text Box 4">
            <a:extLst>
              <a:ext uri="{FF2B5EF4-FFF2-40B4-BE49-F238E27FC236}">
                <a16:creationId xmlns:a16="http://schemas.microsoft.com/office/drawing/2014/main" id="{9373A9E2-59A7-A5B4-442A-65F0AEA49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8913" y="1773238"/>
            <a:ext cx="4017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505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Изображения</a:t>
            </a:r>
          </a:p>
        </p:txBody>
      </p:sp>
      <p:sp>
        <p:nvSpPr>
          <p:cNvPr id="20486" name="Line 5">
            <a:extLst>
              <a:ext uri="{FF2B5EF4-FFF2-40B4-BE49-F238E27FC236}">
                <a16:creationId xmlns:a16="http://schemas.microsoft.com/office/drawing/2014/main" id="{5E48BC6D-0913-1825-030E-96816480DFB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150" y="1592263"/>
            <a:ext cx="8775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7" name="AutoShape 6">
            <a:extLst>
              <a:ext uri="{FF2B5EF4-FFF2-40B4-BE49-F238E27FC236}">
                <a16:creationId xmlns:a16="http://schemas.microsoft.com/office/drawing/2014/main" id="{63D05E1E-DB5B-922F-9C1A-EA02064C5ECE}"/>
              </a:ext>
            </a:extLst>
          </p:cNvPr>
          <p:cNvSpPr>
            <a:spLocks noChangeArrowheads="1"/>
          </p:cNvSpPr>
          <p:nvPr/>
        </p:nvSpPr>
        <p:spPr bwMode="auto">
          <a:xfrm rot="8370892">
            <a:off x="3003550" y="2420938"/>
            <a:ext cx="1014413" cy="360362"/>
          </a:xfrm>
          <a:prstGeom prst="rightArrow">
            <a:avLst>
              <a:gd name="adj1" fmla="val 50000"/>
              <a:gd name="adj2" fmla="val 703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800">
              <a:solidFill>
                <a:schemeClr val="tx1"/>
              </a:solidFill>
            </a:endParaRPr>
          </a:p>
        </p:txBody>
      </p:sp>
      <p:sp>
        <p:nvSpPr>
          <p:cNvPr id="20488" name="Text Box 7">
            <a:extLst>
              <a:ext uri="{FF2B5EF4-FFF2-40B4-BE49-F238E27FC236}">
                <a16:creationId xmlns:a16="http://schemas.microsoft.com/office/drawing/2014/main" id="{3A5B319E-26A4-A8A7-AD1C-FAE20BEEB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413" y="2925763"/>
            <a:ext cx="40179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505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Статические (</a:t>
            </a:r>
            <a:r>
              <a:rPr lang="en-US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фотографии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0489" name="AutoShape 8">
            <a:extLst>
              <a:ext uri="{FF2B5EF4-FFF2-40B4-BE49-F238E27FC236}">
                <a16:creationId xmlns:a16="http://schemas.microsoft.com/office/drawing/2014/main" id="{24E52D90-CAC9-8231-03F6-19D2DAE4670C}"/>
              </a:ext>
            </a:extLst>
          </p:cNvPr>
          <p:cNvSpPr>
            <a:spLocks noChangeArrowheads="1"/>
          </p:cNvSpPr>
          <p:nvPr/>
        </p:nvSpPr>
        <p:spPr bwMode="auto">
          <a:xfrm rot="2342481">
            <a:off x="4017963" y="4581525"/>
            <a:ext cx="701675" cy="360363"/>
          </a:xfrm>
          <a:prstGeom prst="rightArrow">
            <a:avLst>
              <a:gd name="adj1" fmla="val 50000"/>
              <a:gd name="adj2" fmla="val 486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800">
              <a:solidFill>
                <a:schemeClr val="tx1"/>
              </a:solidFill>
            </a:endParaRPr>
          </a:p>
        </p:txBody>
      </p:sp>
      <p:sp>
        <p:nvSpPr>
          <p:cNvPr id="20490" name="Text Box 9">
            <a:extLst>
              <a:ext uri="{FF2B5EF4-FFF2-40B4-BE49-F238E27FC236}">
                <a16:creationId xmlns:a16="http://schemas.microsoft.com/office/drawing/2014/main" id="{0F3AABD5-7FC0-3EC3-D55B-4DE5636FA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925763"/>
            <a:ext cx="40179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505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Динамические (</a:t>
            </a:r>
            <a:r>
              <a:rPr lang="en-US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видео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0491" name="Line 10">
            <a:extLst>
              <a:ext uri="{FF2B5EF4-FFF2-40B4-BE49-F238E27FC236}">
                <a16:creationId xmlns:a16="http://schemas.microsoft.com/office/drawing/2014/main" id="{B310348B-0267-71EE-A227-54AAAF369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463" y="3968750"/>
            <a:ext cx="8775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2" name="Text Box 11">
            <a:extLst>
              <a:ext uri="{FF2B5EF4-FFF2-40B4-BE49-F238E27FC236}">
                <a16:creationId xmlns:a16="http://schemas.microsoft.com/office/drawing/2014/main" id="{FD1F8136-2932-65B3-FBD0-FFE8A6F7C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725" y="4076700"/>
            <a:ext cx="4017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505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Изображения</a:t>
            </a:r>
          </a:p>
        </p:txBody>
      </p:sp>
      <p:sp>
        <p:nvSpPr>
          <p:cNvPr id="20493" name="AutoShape 12">
            <a:extLst>
              <a:ext uri="{FF2B5EF4-FFF2-40B4-BE49-F238E27FC236}">
                <a16:creationId xmlns:a16="http://schemas.microsoft.com/office/drawing/2014/main" id="{79984AF9-6226-F196-9A29-550935C0A3F7}"/>
              </a:ext>
            </a:extLst>
          </p:cNvPr>
          <p:cNvSpPr>
            <a:spLocks noChangeArrowheads="1"/>
          </p:cNvSpPr>
          <p:nvPr/>
        </p:nvSpPr>
        <p:spPr bwMode="auto">
          <a:xfrm rot="8370892">
            <a:off x="2263775" y="4594225"/>
            <a:ext cx="701675" cy="360363"/>
          </a:xfrm>
          <a:prstGeom prst="rightArrow">
            <a:avLst>
              <a:gd name="adj1" fmla="val 50000"/>
              <a:gd name="adj2" fmla="val 486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800">
              <a:solidFill>
                <a:schemeClr val="tx1"/>
              </a:solidFill>
            </a:endParaRPr>
          </a:p>
        </p:txBody>
      </p:sp>
      <p:sp>
        <p:nvSpPr>
          <p:cNvPr id="20494" name="Text Box 13">
            <a:extLst>
              <a:ext uri="{FF2B5EF4-FFF2-40B4-BE49-F238E27FC236}">
                <a16:creationId xmlns:a16="http://schemas.microsoft.com/office/drawing/2014/main" id="{13598A58-EE6C-BDD8-67F0-51195F8AB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50" y="5013325"/>
            <a:ext cx="312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505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Несжатые</a:t>
            </a:r>
          </a:p>
        </p:txBody>
      </p:sp>
      <p:sp>
        <p:nvSpPr>
          <p:cNvPr id="20495" name="Text Box 14">
            <a:extLst>
              <a:ext uri="{FF2B5EF4-FFF2-40B4-BE49-F238E27FC236}">
                <a16:creationId xmlns:a16="http://schemas.microsoft.com/office/drawing/2014/main" id="{2EFD9C58-1385-9E79-E5F6-3535EF396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2488" y="5013325"/>
            <a:ext cx="378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505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Сжатые (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compressed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0496" name="AutoShape 15">
            <a:extLst>
              <a:ext uri="{FF2B5EF4-FFF2-40B4-BE49-F238E27FC236}">
                <a16:creationId xmlns:a16="http://schemas.microsoft.com/office/drawing/2014/main" id="{E945CE08-AA53-34CF-E909-42EED3BBD1AE}"/>
              </a:ext>
            </a:extLst>
          </p:cNvPr>
          <p:cNvSpPr>
            <a:spLocks noChangeArrowheads="1"/>
          </p:cNvSpPr>
          <p:nvPr/>
        </p:nvSpPr>
        <p:spPr bwMode="auto">
          <a:xfrm rot="8370892">
            <a:off x="3276600" y="5624513"/>
            <a:ext cx="701675" cy="360362"/>
          </a:xfrm>
          <a:prstGeom prst="rightArrow">
            <a:avLst>
              <a:gd name="adj1" fmla="val 50000"/>
              <a:gd name="adj2" fmla="val 486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800">
              <a:solidFill>
                <a:schemeClr val="tx1"/>
              </a:solidFill>
            </a:endParaRPr>
          </a:p>
        </p:txBody>
      </p:sp>
      <p:sp>
        <p:nvSpPr>
          <p:cNvPr id="20497" name="AutoShape 16">
            <a:extLst>
              <a:ext uri="{FF2B5EF4-FFF2-40B4-BE49-F238E27FC236}">
                <a16:creationId xmlns:a16="http://schemas.microsoft.com/office/drawing/2014/main" id="{D0751610-7686-66B3-C6DF-A52C1291C1E2}"/>
              </a:ext>
            </a:extLst>
          </p:cNvPr>
          <p:cNvSpPr>
            <a:spLocks noChangeArrowheads="1"/>
          </p:cNvSpPr>
          <p:nvPr/>
        </p:nvSpPr>
        <p:spPr bwMode="auto">
          <a:xfrm rot="2342481">
            <a:off x="6396038" y="5589588"/>
            <a:ext cx="701675" cy="360362"/>
          </a:xfrm>
          <a:prstGeom prst="rightArrow">
            <a:avLst>
              <a:gd name="adj1" fmla="val 50000"/>
              <a:gd name="adj2" fmla="val 486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800">
              <a:solidFill>
                <a:schemeClr val="tx1"/>
              </a:solidFill>
            </a:endParaRPr>
          </a:p>
        </p:txBody>
      </p:sp>
      <p:sp>
        <p:nvSpPr>
          <p:cNvPr id="20498" name="Text Box 17">
            <a:extLst>
              <a:ext uri="{FF2B5EF4-FFF2-40B4-BE49-F238E27FC236}">
                <a16:creationId xmlns:a16="http://schemas.microsoft.com/office/drawing/2014/main" id="{D3C42B8B-9FB2-A0FB-04B1-6F4E6B375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984875"/>
            <a:ext cx="378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505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 потерь (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lossless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0499" name="Text Box 18">
            <a:extLst>
              <a:ext uri="{FF2B5EF4-FFF2-40B4-BE49-F238E27FC236}">
                <a16:creationId xmlns:a16="http://schemas.microsoft.com/office/drawing/2014/main" id="{D9391AA4-7284-5371-56AC-18774C517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0" y="5984875"/>
            <a:ext cx="3783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505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потерями (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у)</a:t>
            </a:r>
          </a:p>
        </p:txBody>
      </p:sp>
      <p:sp>
        <p:nvSpPr>
          <p:cNvPr id="20500" name="AutoShape 19">
            <a:extLst>
              <a:ext uri="{FF2B5EF4-FFF2-40B4-BE49-F238E27FC236}">
                <a16:creationId xmlns:a16="http://schemas.microsoft.com/office/drawing/2014/main" id="{92493940-7B4D-5D21-BE4B-507825753B8F}"/>
              </a:ext>
            </a:extLst>
          </p:cNvPr>
          <p:cNvSpPr>
            <a:spLocks noChangeArrowheads="1"/>
          </p:cNvSpPr>
          <p:nvPr/>
        </p:nvSpPr>
        <p:spPr bwMode="auto">
          <a:xfrm rot="2193245">
            <a:off x="5421313" y="2420938"/>
            <a:ext cx="1014412" cy="360362"/>
          </a:xfrm>
          <a:prstGeom prst="rightArrow">
            <a:avLst>
              <a:gd name="adj1" fmla="val 50000"/>
              <a:gd name="adj2" fmla="val 703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68DBB193-C41B-EAC3-FE50-53BB73C52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EF1A88-A263-4FCC-8252-4A1EE66F6CD7}" type="slidenum">
              <a:rPr lang="en-US" altLang="ru-RU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ru-RU" sz="1400">
              <a:solidFill>
                <a:schemeClr val="tx1"/>
              </a:solidFill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F5AC6B7F-66E0-6F98-51A7-E5BAC4AA4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304800"/>
            <a:ext cx="8420100" cy="365125"/>
          </a:xfrm>
          <a:noFill/>
        </p:spPr>
        <p:txBody>
          <a:bodyPr/>
          <a:lstStyle/>
          <a:p>
            <a:pPr eaLnBrk="1" hangingPunct="1"/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Хранение изображений в памяти </a:t>
            </a:r>
            <a:endParaRPr lang="en-US" alt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8" name="Text Box 5">
            <a:extLst>
              <a:ext uri="{FF2B5EF4-FFF2-40B4-BE49-F238E27FC236}">
                <a16:creationId xmlns:a16="http://schemas.microsoft.com/office/drawing/2014/main" id="{643DA709-7767-BC59-20EE-9480EA249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873125"/>
            <a:ext cx="88153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505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несколько вариантов хранения изображений в памяти.  </a:t>
            </a:r>
            <a:endParaRPr lang="ru-RU" alt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509" name="Picture 6">
            <a:extLst>
              <a:ext uri="{FF2B5EF4-FFF2-40B4-BE49-F238E27FC236}">
                <a16:creationId xmlns:a16="http://schemas.microsoft.com/office/drawing/2014/main" id="{96073390-9B40-0A10-071E-4690FF356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565400"/>
            <a:ext cx="2690812" cy="196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0" name="Picture 7">
            <a:extLst>
              <a:ext uri="{FF2B5EF4-FFF2-40B4-BE49-F238E27FC236}">
                <a16:creationId xmlns:a16="http://schemas.microsoft.com/office/drawing/2014/main" id="{3EFBF0F5-99F6-7FDD-E0B6-E88C7E2B1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08050"/>
            <a:ext cx="2495550" cy="198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11" name="Text Box 8">
            <a:extLst>
              <a:ext uri="{FF2B5EF4-FFF2-40B4-BE49-F238E27FC236}">
                <a16:creationId xmlns:a16="http://schemas.microsoft.com/office/drawing/2014/main" id="{ECFDD251-CE4A-3AA8-A045-1B0F126AE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913" y="1233488"/>
            <a:ext cx="62388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505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троки пикселов в памяти расположены друг за другом подряд без промежутков. Пикселы в строке идут слева направо, строки сверху вниз.</a:t>
            </a:r>
            <a:endParaRPr lang="ru-RU" alt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2" name="Text Box 9">
            <a:extLst>
              <a:ext uri="{FF2B5EF4-FFF2-40B4-BE49-F238E27FC236}">
                <a16:creationId xmlns:a16="http://schemas.microsoft.com/office/drawing/2014/main" id="{D6A6662C-2102-23E2-4141-4ED36C242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913" y="2283917"/>
            <a:ext cx="62388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505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повышения эффективности обработки адрес каждой строки изображения может быть выровнен на 4, или 8, или 16, или 32, или 64 байта. Это достигается путем дополнения каждой строки (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необходимым количеством незначащих (часто нулевых) байтов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3" name="Text Box 10">
            <a:extLst>
              <a:ext uri="{FF2B5EF4-FFF2-40B4-BE49-F238E27FC236}">
                <a16:creationId xmlns:a16="http://schemas.microsoft.com/office/drawing/2014/main" id="{245074B0-E236-CAEA-F4A5-1CA8A8968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4437063"/>
            <a:ext cx="901065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505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хранении цветных изображений компоненты цвета пиксела часто располагают в соседних ячейках памяти, изображение хранят в формате 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RGBRGB…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BGRBGR…</a:t>
            </a:r>
            <a:r>
              <a:rPr lang="ru-RU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(тройками или триплетами). Для повышения эффективности работы с памятью каждый пиксел может занимать 32 или 64 бита. Дополнительные биты используют для служебных целей или не используют и обозначают каналом </a:t>
            </a:r>
            <a:r>
              <a:rPr lang="ru-RU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Изображение тогда хранится в 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формате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четверками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1514" name="Line 11">
            <a:extLst>
              <a:ext uri="{FF2B5EF4-FFF2-40B4-BE49-F238E27FC236}">
                <a16:creationId xmlns:a16="http://schemas.microsoft.com/office/drawing/2014/main" id="{0F932F2F-D23D-5601-0333-DC2A068EE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4700" y="2312988"/>
            <a:ext cx="6046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15" name="Line 12">
            <a:extLst>
              <a:ext uri="{FF2B5EF4-FFF2-40B4-BE49-F238E27FC236}">
                <a16:creationId xmlns:a16="http://schemas.microsoft.com/office/drawing/2014/main" id="{087F7F68-6553-0A58-2AAE-4756E3C517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4700" y="4257675"/>
            <a:ext cx="6046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4D4B25E9-77FF-1B04-BE64-0FB69226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A10458-040B-45EC-81B5-30AD02216C4B}" type="slidenum">
              <a:rPr lang="en-US" altLang="ru-RU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ru-RU" sz="1400">
              <a:solidFill>
                <a:schemeClr val="tx1"/>
              </a:solidFill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E43CEED1-7F0E-FE93-8677-4F998A0C2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304800"/>
            <a:ext cx="8420100" cy="365125"/>
          </a:xfrm>
          <a:noFill/>
        </p:spPr>
        <p:txBody>
          <a:bodyPr/>
          <a:lstStyle/>
          <a:p>
            <a:pPr eaLnBrk="1" hangingPunct="1"/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Обращение к пикселам изображения </a:t>
            </a:r>
            <a:endParaRPr lang="en-US" alt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F13BCA9B-D049-E508-6146-D2EDEB00F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908050"/>
            <a:ext cx="858043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505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Несмотря на то, что изображение является по крайней мере двумерным массивом, с точки зрения программной реализации на С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/C++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целесообразно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работать с ним как с массивом одномерным.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примера рассмотрим функцию вычисления средней яркости для полутонового изображения 8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bpp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строки выровнены, и каждая занимает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iWidthBytes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байт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3" name="Rectangle 7">
            <a:extLst>
              <a:ext uri="{FF2B5EF4-FFF2-40B4-BE49-F238E27FC236}">
                <a16:creationId xmlns:a16="http://schemas.microsoft.com/office/drawing/2014/main" id="{D2ED3834-F391-BDBB-D0F9-2E017D171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2734370"/>
            <a:ext cx="9117136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int AverageBrightness4Gray8bpp(const unsigned char* </a:t>
            </a:r>
            <a:r>
              <a:rPr lang="en-US" altLang="ru-RU" sz="1600" dirty="0" err="1">
                <a:latin typeface="Courier New" panose="02070309020205020404" pitchFamily="49" charset="0"/>
              </a:rPr>
              <a:t>pbImg</a:t>
            </a:r>
            <a:r>
              <a:rPr lang="en-US" altLang="ru-RU" sz="1600" dirty="0">
                <a:latin typeface="Courier New" panose="02070309020205020404" pitchFamily="49" charset="0"/>
              </a:rPr>
              <a:t>, int </a:t>
            </a:r>
            <a:r>
              <a:rPr lang="en-US" altLang="ru-RU" sz="1600" dirty="0" err="1">
                <a:latin typeface="Courier New" panose="02070309020205020404" pitchFamily="49" charset="0"/>
              </a:rPr>
              <a:t>iHeight</a:t>
            </a:r>
            <a:r>
              <a:rPr lang="en-US" altLang="ru-RU" sz="1600" dirty="0">
                <a:latin typeface="Courier New" panose="02070309020205020404" pitchFamily="49" charset="0"/>
              </a:rPr>
              <a:t>, </a:t>
            </a:r>
            <a:endParaRPr lang="ru-RU" altLang="ru-RU" sz="16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600" dirty="0">
                <a:latin typeface="Courier New" panose="02070309020205020404" pitchFamily="49" charset="0"/>
              </a:rPr>
              <a:t>				</a:t>
            </a:r>
            <a:r>
              <a:rPr lang="en-US" altLang="ru-RU" sz="1600" dirty="0">
                <a:latin typeface="Courier New" panose="02070309020205020404" pitchFamily="49" charset="0"/>
              </a:rPr>
              <a:t>int </a:t>
            </a:r>
            <a:r>
              <a:rPr lang="en-US" altLang="ru-RU" sz="1600" dirty="0" err="1">
                <a:latin typeface="Courier New" panose="02070309020205020404" pitchFamily="49" charset="0"/>
              </a:rPr>
              <a:t>iWidth</a:t>
            </a:r>
            <a:r>
              <a:rPr lang="en-US" altLang="ru-RU" sz="1600" dirty="0">
                <a:latin typeface="Courier New" panose="02070309020205020404" pitchFamily="49" charset="0"/>
              </a:rPr>
              <a:t>, int </a:t>
            </a:r>
            <a:r>
              <a:rPr lang="en-US" altLang="ru-RU" sz="1600" dirty="0" err="1">
                <a:latin typeface="Courier New" panose="02070309020205020404" pitchFamily="49" charset="0"/>
              </a:rPr>
              <a:t>iWidthBytes</a:t>
            </a:r>
            <a:r>
              <a:rPr lang="en-US" altLang="ru-RU" sz="16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    unsigned long </a:t>
            </a:r>
            <a:r>
              <a:rPr lang="en-US" altLang="ru-RU" sz="1600" dirty="0" err="1">
                <a:latin typeface="Courier New" panose="02070309020205020404" pitchFamily="49" charset="0"/>
              </a:rPr>
              <a:t>ulSum</a:t>
            </a:r>
            <a:r>
              <a:rPr lang="en-US" altLang="ru-RU" sz="1600" dirty="0">
                <a:latin typeface="Courier New" panose="02070309020205020404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600" dirty="0">
                <a:latin typeface="Courier New" panose="02070309020205020404" pitchFamily="49" charset="0"/>
              </a:rPr>
              <a:t>    </a:t>
            </a:r>
            <a:r>
              <a:rPr lang="en-US" altLang="ru-RU" sz="1600" dirty="0">
                <a:latin typeface="Courier New" panose="02070309020205020404" pitchFamily="49" charset="0"/>
              </a:rPr>
              <a:t>for (int y = 0; y &lt; </a:t>
            </a:r>
            <a:r>
              <a:rPr lang="en-US" altLang="ru-RU" sz="1600" dirty="0" err="1">
                <a:latin typeface="Courier New" panose="02070309020205020404" pitchFamily="49" charset="0"/>
              </a:rPr>
              <a:t>iHeight</a:t>
            </a:r>
            <a:r>
              <a:rPr lang="en-US" altLang="ru-RU" sz="1600" dirty="0">
                <a:latin typeface="Courier New" panose="02070309020205020404" pitchFamily="49" charset="0"/>
              </a:rPr>
              <a:t>; ++y)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  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        for (int x = 0; x &lt; </a:t>
            </a:r>
            <a:r>
              <a:rPr lang="en-US" altLang="ru-RU" sz="1600" dirty="0" err="1">
                <a:latin typeface="Courier New" panose="02070309020205020404" pitchFamily="49" charset="0"/>
              </a:rPr>
              <a:t>iWidth</a:t>
            </a:r>
            <a:r>
              <a:rPr lang="en-US" altLang="ru-RU" sz="1600" dirty="0">
                <a:latin typeface="Courier New" panose="02070309020205020404" pitchFamily="49" charset="0"/>
              </a:rPr>
              <a:t>; ++x)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      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             </a:t>
            </a:r>
            <a:r>
              <a:rPr lang="en-US" altLang="ru-RU" sz="1600" dirty="0" err="1">
                <a:latin typeface="Courier New" panose="02070309020205020404" pitchFamily="49" charset="0"/>
              </a:rPr>
              <a:t>ulSum</a:t>
            </a:r>
            <a:r>
              <a:rPr lang="en-US" altLang="ru-RU" sz="1600" dirty="0">
                <a:latin typeface="Courier New" panose="02070309020205020404" pitchFamily="49" charset="0"/>
              </a:rPr>
              <a:t> += </a:t>
            </a:r>
            <a:r>
              <a:rPr lang="en-US" altLang="ru-RU" sz="1600" dirty="0" err="1">
                <a:latin typeface="Courier New" panose="02070309020205020404" pitchFamily="49" charset="0"/>
              </a:rPr>
              <a:t>pbImg</a:t>
            </a:r>
            <a:r>
              <a:rPr lang="en-US" altLang="ru-RU" sz="1600" dirty="0">
                <a:latin typeface="Courier New" panose="02070309020205020404" pitchFamily="49" charset="0"/>
              </a:rPr>
              <a:t>[y*</a:t>
            </a:r>
            <a:r>
              <a:rPr lang="en-US" altLang="ru-RU" sz="1600" dirty="0" err="1">
                <a:latin typeface="Courier New" panose="02070309020205020404" pitchFamily="49" charset="0"/>
              </a:rPr>
              <a:t>iWidthBytes</a:t>
            </a:r>
            <a:r>
              <a:rPr lang="en-US" altLang="ru-RU" sz="1600" dirty="0">
                <a:latin typeface="Courier New" panose="02070309020205020404" pitchFamily="49" charset="0"/>
              </a:rPr>
              <a:t> + x];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    return (int)(</a:t>
            </a:r>
            <a:r>
              <a:rPr lang="en-US" altLang="ru-RU" sz="1600" dirty="0" err="1">
                <a:latin typeface="Courier New" panose="02070309020205020404" pitchFamily="49" charset="0"/>
              </a:rPr>
              <a:t>ulSum</a:t>
            </a:r>
            <a:r>
              <a:rPr lang="en-US" altLang="ru-RU" sz="1600" dirty="0">
                <a:latin typeface="Courier New" panose="02070309020205020404" pitchFamily="49" charset="0"/>
              </a:rPr>
              <a:t>/(</a:t>
            </a:r>
            <a:r>
              <a:rPr lang="en-US" altLang="ru-RU" sz="1600" dirty="0" err="1">
                <a:latin typeface="Courier New" panose="02070309020205020404" pitchFamily="49" charset="0"/>
              </a:rPr>
              <a:t>iHeight</a:t>
            </a:r>
            <a:r>
              <a:rPr lang="en-US" altLang="ru-RU" sz="1600" dirty="0">
                <a:latin typeface="Courier New" panose="02070309020205020404" pitchFamily="49" charset="0"/>
              </a:rPr>
              <a:t>*</a:t>
            </a:r>
            <a:r>
              <a:rPr lang="en-US" altLang="ru-RU" sz="1600" dirty="0" err="1">
                <a:latin typeface="Courier New" panose="02070309020205020404" pitchFamily="49" charset="0"/>
              </a:rPr>
              <a:t>iWidth</a:t>
            </a:r>
            <a:r>
              <a:rPr lang="en-US" altLang="ru-RU" sz="1600" dirty="0">
                <a:latin typeface="Courier New" panose="02070309020205020404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48933DC2-EE3F-8F23-E57A-5655A5DB9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CD5D0C-9B59-48C6-B356-BAD90B8C01D4}" type="slidenum">
              <a:rPr lang="en-US" altLang="ru-RU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ru-RU" sz="1400">
              <a:solidFill>
                <a:schemeClr val="tx1"/>
              </a:solidFill>
            </a:endParaRPr>
          </a:p>
        </p:txBody>
      </p:sp>
      <p:sp>
        <p:nvSpPr>
          <p:cNvPr id="7171" name="Rectangle 11">
            <a:extLst>
              <a:ext uri="{FF2B5EF4-FFF2-40B4-BE49-F238E27FC236}">
                <a16:creationId xmlns:a16="http://schemas.microsoft.com/office/drawing/2014/main" id="{716ED60D-7C30-8D9A-86AB-82249C3131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304800"/>
            <a:ext cx="8420100" cy="365125"/>
          </a:xfrm>
          <a:noFill/>
        </p:spPr>
        <p:txBody>
          <a:bodyPr/>
          <a:lstStyle/>
          <a:p>
            <a:pPr eaLnBrk="1" hangingPunct="1"/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и содержание курса</a:t>
            </a:r>
            <a:endParaRPr lang="en-US" alt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Text Box 12">
            <a:extLst>
              <a:ext uri="{FF2B5EF4-FFF2-40B4-BE49-F238E27FC236}">
                <a16:creationId xmlns:a16="http://schemas.microsoft.com/office/drawing/2014/main" id="{8D9780DD-F40E-9E20-8D3A-07A9062E2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00" y="914023"/>
            <a:ext cx="9325036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ru-RU" altLang="ru-RU" sz="2800" dirty="0"/>
              <a:t>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Лекции</a:t>
            </a:r>
          </a:p>
          <a:p>
            <a:pPr marL="800100" lvl="1" indent="-342900" eaLnBrk="1" hangingPunct="1">
              <a:spcBef>
                <a:spcPct val="0"/>
              </a:spcBef>
              <a:buClrTx/>
              <a:buSzTx/>
              <a:buFont typeface="+mj-lt"/>
              <a:buAutoNum type="arabicPeriod"/>
            </a:pPr>
            <a:r>
              <a:rPr lang="ru-RU" altLang="ru-RU" sz="2000" dirty="0">
                <a:solidFill>
                  <a:srgbClr val="0505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SLB Sans Book" panose="02000503040000020004" pitchFamily="50" charset="0"/>
              </a:rPr>
              <a:t>Основные понятия. Дискретизация и квантование. Типы сигналов и изображений.</a:t>
            </a:r>
            <a:endParaRPr lang="ru-RU" altLang="ru-RU" sz="2000" dirty="0">
              <a:solidFill>
                <a:srgbClr val="05050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spcBef>
                <a:spcPct val="0"/>
              </a:spcBef>
              <a:buClrTx/>
              <a:buSzTx/>
              <a:buFont typeface="+mj-lt"/>
              <a:buAutoNum type="arabicPeriod"/>
            </a:pPr>
            <a:r>
              <a:rPr lang="ru-RU" altLang="ru-RU" sz="2000" dirty="0">
                <a:solidFill>
                  <a:srgbClr val="0505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SLB Sans Book" panose="02000503040000020004" pitchFamily="50" charset="0"/>
              </a:rPr>
              <a:t>Построение спектров сигналов и изображений. Алгоритмы БПФ. </a:t>
            </a:r>
            <a:r>
              <a:rPr lang="ru-RU" sz="20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SLB Sans Book" panose="02000503040000020004" pitchFamily="50" charset="0"/>
              </a:rPr>
              <a:t>Кепстр</a:t>
            </a:r>
            <a:r>
              <a:rPr lang="ru-RU" sz="2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SLB Sans Book" panose="02000503040000020004" pitchFamily="50" charset="0"/>
              </a:rPr>
              <a:t>.</a:t>
            </a:r>
            <a:r>
              <a:rPr lang="ru-RU" altLang="ru-RU" sz="2000" dirty="0">
                <a:solidFill>
                  <a:srgbClr val="0505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 eaLnBrk="1" hangingPunct="1">
              <a:spcBef>
                <a:spcPct val="0"/>
              </a:spcBef>
              <a:buClrTx/>
              <a:buSzTx/>
              <a:buFont typeface="+mj-lt"/>
              <a:buAutoNum type="arabicPeriod"/>
            </a:pPr>
            <a:r>
              <a:rPr lang="ru-RU" altLang="ru-RU" sz="2000" dirty="0">
                <a:solidFill>
                  <a:srgbClr val="0505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SLB Sans Book" panose="02000503040000020004" pitchFamily="50" charset="0"/>
              </a:rPr>
              <a:t>Типы шумов. Построение гистограмм. Статистические характеристики одномерных и многомерных сигналов.</a:t>
            </a:r>
            <a:endParaRPr lang="ru-RU" altLang="ru-RU" sz="2000" dirty="0">
              <a:solidFill>
                <a:srgbClr val="05050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spcBef>
                <a:spcPct val="0"/>
              </a:spcBef>
              <a:buClrTx/>
              <a:buSzTx/>
              <a:buFont typeface="+mj-lt"/>
              <a:buAutoNum type="arabicPeriod"/>
            </a:pPr>
            <a:r>
              <a:rPr lang="ru-RU" altLang="ru-RU" sz="2000" dirty="0">
                <a:solidFill>
                  <a:srgbClr val="0505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SLB Sans Book" panose="02000503040000020004" pitchFamily="50" charset="0"/>
              </a:rPr>
              <a:t>Классификация фильтров. АЧХ ФНЧ и ФВЧ. Свертка во временной/ пространственной и частотной областях.</a:t>
            </a:r>
            <a:endParaRPr lang="ru-RU" altLang="ru-RU" sz="2000" dirty="0">
              <a:solidFill>
                <a:srgbClr val="05050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spcBef>
                <a:spcPct val="0"/>
              </a:spcBef>
              <a:buClrTx/>
              <a:buSzTx/>
              <a:buFont typeface="+mj-lt"/>
              <a:buAutoNum type="arabicPeriod"/>
            </a:pPr>
            <a:r>
              <a:rPr lang="ru-RU" altLang="ru-RU" sz="2000" dirty="0">
                <a:solidFill>
                  <a:srgbClr val="0505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SLB Sans Book" panose="02000503040000020004" pitchFamily="50" charset="0"/>
              </a:rPr>
              <a:t>Интерполяция сигналов и изображений. Корреляционный анализ. Автокорреляция.</a:t>
            </a:r>
            <a:endParaRPr lang="ru-RU" altLang="ru-RU" sz="2000" dirty="0">
              <a:solidFill>
                <a:srgbClr val="05050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spcBef>
                <a:spcPct val="0"/>
              </a:spcBef>
              <a:buClrTx/>
              <a:buSzTx/>
              <a:buFont typeface="+mj-lt"/>
              <a:buAutoNum type="arabicPeriod"/>
            </a:pPr>
            <a:r>
              <a:rPr lang="ru-RU" altLang="ru-RU" sz="2000" dirty="0">
                <a:solidFill>
                  <a:srgbClr val="0505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SLB Sans Book" panose="02000503040000020004" pitchFamily="50" charset="0"/>
              </a:rPr>
              <a:t>Нелинейные фильтры подавления шумов.</a:t>
            </a:r>
            <a:endParaRPr lang="ru-RU" altLang="ru-RU" sz="2000" dirty="0">
              <a:solidFill>
                <a:srgbClr val="05050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spcBef>
                <a:spcPct val="0"/>
              </a:spcBef>
              <a:buClrTx/>
              <a:buSzTx/>
              <a:buFont typeface="+mj-lt"/>
              <a:buAutoNum type="arabicPeriod"/>
            </a:pPr>
            <a:r>
              <a:rPr lang="ru-RU" altLang="ru-RU" sz="2000" dirty="0">
                <a:solidFill>
                  <a:srgbClr val="0505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SLB Sans Book" panose="02000503040000020004" pitchFamily="50" charset="0"/>
              </a:rPr>
              <a:t>Сегментация изображений. Соседство и связность. Разметка областей.</a:t>
            </a:r>
            <a:endParaRPr lang="ru-RU" altLang="ru-RU" sz="2000" dirty="0">
              <a:solidFill>
                <a:srgbClr val="05050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spcBef>
                <a:spcPct val="0"/>
              </a:spcBef>
              <a:buClrTx/>
              <a:buSzTx/>
              <a:buFont typeface="+mj-lt"/>
              <a:buAutoNum type="arabicPeriod"/>
            </a:pPr>
            <a:r>
              <a:rPr lang="ru-RU" altLang="ru-RU" sz="2000" dirty="0">
                <a:solidFill>
                  <a:srgbClr val="0505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SLB Sans Book" panose="02000503040000020004" pitchFamily="50" charset="0"/>
              </a:rPr>
              <a:t>Операции математической морфологии.</a:t>
            </a:r>
            <a:endParaRPr lang="ru-RU" altLang="ru-RU" sz="2000" dirty="0">
              <a:solidFill>
                <a:srgbClr val="05050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Практические работы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(программирование задач обработки сигналов и изображений на С++)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Зачет</a:t>
            </a:r>
            <a:endParaRPr lang="en-US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09246B6E-D80A-D4BF-E68B-593FF1EE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7F8A93-3455-46E4-9D4D-FE4032B127F5}" type="slidenum">
              <a:rPr lang="en-US" altLang="ru-RU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ru-RU" sz="1400">
              <a:solidFill>
                <a:schemeClr val="tx1"/>
              </a:solidFill>
            </a:endParaRPr>
          </a:p>
        </p:txBody>
      </p:sp>
      <p:sp>
        <p:nvSpPr>
          <p:cNvPr id="8195" name="Rectangle 16">
            <a:extLst>
              <a:ext uri="{FF2B5EF4-FFF2-40B4-BE49-F238E27FC236}">
                <a16:creationId xmlns:a16="http://schemas.microsoft.com/office/drawing/2014/main" id="{54821931-D489-BE73-4204-704289FD34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304800"/>
            <a:ext cx="8420100" cy="365125"/>
          </a:xfrm>
          <a:noFill/>
        </p:spPr>
        <p:txBody>
          <a:bodyPr/>
          <a:lstStyle/>
          <a:p>
            <a:pPr eaLnBrk="1" hangingPunct="1"/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Рекомендуемая литература</a:t>
            </a:r>
            <a:endParaRPr lang="en-US" alt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6" name="Text Box 17">
            <a:extLst>
              <a:ext uri="{FF2B5EF4-FFF2-40B4-BE49-F238E27FC236}">
                <a16:creationId xmlns:a16="http://schemas.microsoft.com/office/drawing/2014/main" id="{FB99D290-BE26-243A-E069-F45FF9428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1052513"/>
            <a:ext cx="885348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14400" indent="-4572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371600" indent="-4572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828800" indent="-4572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286000" indent="-4572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100000"/>
              </a:spcBef>
              <a:buFontTx/>
              <a:buAutoNum type="arabicPeriod"/>
            </a:pPr>
            <a:r>
              <a:rPr lang="ru-RU" altLang="ru-RU" sz="2400" dirty="0">
                <a:solidFill>
                  <a:srgbClr val="0505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А.Б. Сергиенко </a:t>
            </a:r>
            <a:r>
              <a:rPr lang="en-US" altLang="ru-RU" sz="2400" dirty="0">
                <a:solidFill>
                  <a:srgbClr val="0505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altLang="ru-RU" sz="2400" dirty="0">
                <a:solidFill>
                  <a:srgbClr val="0505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Цифровая обработка сигналов</a:t>
            </a:r>
            <a:r>
              <a:rPr lang="en-US" altLang="ru-RU" sz="2400" dirty="0">
                <a:solidFill>
                  <a:srgbClr val="0505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altLang="ru-RU" sz="2400" dirty="0">
                <a:solidFill>
                  <a:srgbClr val="0505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БХВ-Петербург, 2011.</a:t>
            </a:r>
          </a:p>
          <a:p>
            <a:pPr>
              <a:spcBef>
                <a:spcPct val="100000"/>
              </a:spcBef>
              <a:buFontTx/>
              <a:buAutoNum type="arabicPeriod"/>
            </a:pPr>
            <a:r>
              <a:rPr lang="ru-RU" altLang="ru-RU" sz="2400" dirty="0">
                <a:solidFill>
                  <a:srgbClr val="0505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С. Смит </a:t>
            </a:r>
            <a:r>
              <a:rPr lang="en-US" altLang="ru-RU" sz="2400" dirty="0">
                <a:solidFill>
                  <a:srgbClr val="0505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altLang="ru-RU" sz="2400" dirty="0">
                <a:solidFill>
                  <a:srgbClr val="0505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Цифровая обработка сигналов. Практическое руководство для инженеров и научных работников</a:t>
            </a:r>
            <a:r>
              <a:rPr lang="en-US" altLang="ru-RU" sz="2400" dirty="0">
                <a:solidFill>
                  <a:srgbClr val="0505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ru-RU" altLang="ru-RU" sz="2400" dirty="0">
                <a:solidFill>
                  <a:srgbClr val="0505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ДМК-Пресс, 2018.</a:t>
            </a:r>
          </a:p>
          <a:p>
            <a:pPr>
              <a:spcBef>
                <a:spcPct val="100000"/>
              </a:spcBef>
              <a:buFontTx/>
              <a:buAutoNum type="arabicPeriod"/>
            </a:pPr>
            <a:r>
              <a:rPr lang="ru-RU" altLang="ru-RU" sz="2400" dirty="0">
                <a:solidFill>
                  <a:srgbClr val="0505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Р. Гонсалес, Р. Вудс “Цифровая обработка изображений”, Техносфера, 2012.</a:t>
            </a:r>
          </a:p>
          <a:p>
            <a:pPr>
              <a:spcBef>
                <a:spcPct val="100000"/>
              </a:spcBef>
              <a:buFontTx/>
              <a:buAutoNum type="arabicPeriod"/>
            </a:pPr>
            <a:r>
              <a:rPr lang="ru-RU" altLang="ru-RU" sz="2400" dirty="0">
                <a:solidFill>
                  <a:srgbClr val="0505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У. </a:t>
            </a:r>
            <a:r>
              <a:rPr lang="ru-RU" altLang="ru-RU" sz="2400" dirty="0" err="1">
                <a:solidFill>
                  <a:srgbClr val="0505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Прэтт</a:t>
            </a:r>
            <a:r>
              <a:rPr lang="ru-RU" altLang="ru-RU" sz="2400" dirty="0">
                <a:solidFill>
                  <a:srgbClr val="0505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"Цифровая обработка изображений" в 2-х книгах, Мир, 1982.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8F7E4DBF-D939-CA9C-E9A3-224FFD55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D4DB0D-8B99-480D-B4FD-87DD75566D0E}" type="slidenum">
              <a:rPr lang="en-US" altLang="ru-RU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ru-RU" sz="14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BBC27195-F80B-D32D-CF75-9AE72DD31C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304800"/>
            <a:ext cx="8420100" cy="365125"/>
          </a:xfrm>
          <a:noFill/>
        </p:spPr>
        <p:txBody>
          <a:bodyPr/>
          <a:lstStyle/>
          <a:p>
            <a:pPr eaLnBrk="1" hangingPunct="1"/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Замечание о терминах</a:t>
            </a:r>
            <a:endParaRPr lang="en-US" alt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1" name="Text Box 5">
            <a:extLst>
              <a:ext uri="{FF2B5EF4-FFF2-40B4-BE49-F238E27FC236}">
                <a16:creationId xmlns:a16="http://schemas.microsoft.com/office/drawing/2014/main" id="{A71BD5E6-2717-4D01-5393-63820E88E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540" y="1127470"/>
            <a:ext cx="8820980" cy="4688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505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время нет устоявшихся русскоязычных названий для целого ряда терминов, причем не только новых, но и существующих уже десятки лет.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</a:t>
            </a:r>
            <a:r>
              <a:rPr lang="ru-RU" alt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co-occurrence</a:t>
            </a:r>
            <a:r>
              <a:rPr lang="ru-RU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Павлидис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1986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Клетте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2019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 матрицей совместной встречаемости, в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Прэтт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1982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гистограммой второго порядка, в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Шапиро и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Стокман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2006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матрицей вхождений.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для многих терминов в лекциях также приводятся англоязычные названия.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7519AA8C-5E10-3C08-C057-2906CD10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1DB9EE-2BA8-4CDF-A4E7-3CA301B824CC}" type="slidenum">
              <a:rPr lang="en-US" altLang="ru-RU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ru-RU" sz="1400" dirty="0">
              <a:solidFill>
                <a:schemeClr val="tx1"/>
              </a:solidFill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033C6FA7-1D31-BAAF-2109-9569E82DD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304800"/>
            <a:ext cx="8420100" cy="365125"/>
          </a:xfrm>
          <a:noFill/>
        </p:spPr>
        <p:txBody>
          <a:bodyPr/>
          <a:lstStyle/>
          <a:p>
            <a:pPr eaLnBrk="1" hangingPunct="1"/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Аналого-цифровое преобразование</a:t>
            </a:r>
            <a:endParaRPr lang="en-US" alt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10">
            <a:extLst>
              <a:ext uri="{FF2B5EF4-FFF2-40B4-BE49-F238E27FC236}">
                <a16:creationId xmlns:a16="http://schemas.microsoft.com/office/drawing/2014/main" id="{3ECD6433-3267-D002-AF71-D6AD810EF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1599" y="1028100"/>
            <a:ext cx="529258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505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аналоговом сигнале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его амплитуда 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значение которой принадлежит непрерывному диапазону значений, непрерывно изменяется во времени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68F82E4E-259F-5C2F-04B7-849E3C9C4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2353" y="2574044"/>
            <a:ext cx="553440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505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дискретном сигнале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его амплитуда 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значение которой принадлежит непрерывному диапазону значений, изменяется в дискретные моменты времени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берутся с шагом дискретизации  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∆t</a:t>
            </a:r>
            <a:r>
              <a:rPr lang="ru-RU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Частота дискретизации 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F=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∆t.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513801D-633D-593B-5DCB-0917DCAB4D8E}"/>
              </a:ext>
            </a:extLst>
          </p:cNvPr>
          <p:cNvGrpSpPr/>
          <p:nvPr/>
        </p:nvGrpSpPr>
        <p:grpSpPr>
          <a:xfrm>
            <a:off x="812540" y="1028100"/>
            <a:ext cx="3708408" cy="5615032"/>
            <a:chOff x="812540" y="1028100"/>
            <a:chExt cx="3708408" cy="561503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ECD5AB5-0A10-E107-7D6D-AD1E03B52562}"/>
                </a:ext>
              </a:extLst>
            </p:cNvPr>
            <p:cNvGrpSpPr/>
            <p:nvPr/>
          </p:nvGrpSpPr>
          <p:grpSpPr>
            <a:xfrm>
              <a:off x="812540" y="1028100"/>
              <a:ext cx="3708408" cy="5615032"/>
              <a:chOff x="812540" y="1028100"/>
              <a:chExt cx="3708408" cy="5615032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4B58D14-38D0-8033-4BBE-713BA47653A1}"/>
                  </a:ext>
                </a:extLst>
              </p:cNvPr>
              <p:cNvGrpSpPr/>
              <p:nvPr/>
            </p:nvGrpSpPr>
            <p:grpSpPr>
              <a:xfrm>
                <a:off x="812540" y="1028100"/>
                <a:ext cx="3708408" cy="5615032"/>
                <a:chOff x="812540" y="1028100"/>
                <a:chExt cx="3708408" cy="5615032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273DA091-7C6E-FA18-6AF9-3FC9E9A4A629}"/>
                    </a:ext>
                  </a:extLst>
                </p:cNvPr>
                <p:cNvGrpSpPr/>
                <p:nvPr/>
              </p:nvGrpSpPr>
              <p:grpSpPr>
                <a:xfrm>
                  <a:off x="812540" y="1028100"/>
                  <a:ext cx="3547863" cy="5615032"/>
                  <a:chOff x="848544" y="1143980"/>
                  <a:chExt cx="3547863" cy="5615032"/>
                </a:xfrm>
              </p:grpSpPr>
              <p:pic>
                <p:nvPicPr>
                  <p:cNvPr id="3" name="Picture 2">
                    <a:extLst>
                      <a:ext uri="{FF2B5EF4-FFF2-40B4-BE49-F238E27FC236}">
                        <a16:creationId xmlns:a16="http://schemas.microsoft.com/office/drawing/2014/main" id="{3CA0DBCC-2C11-7ED1-9421-2EFD40F84C6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848544" y="1143980"/>
                    <a:ext cx="3544449" cy="5409220"/>
                  </a:xfrm>
                  <a:prstGeom prst="rect">
                    <a:avLst/>
                  </a:prstGeom>
                </p:spPr>
              </p:pic>
              <p:sp>
                <p:nvSpPr>
                  <p:cNvPr id="5" name="Text Box 10">
                    <a:extLst>
                      <a:ext uri="{FF2B5EF4-FFF2-40B4-BE49-F238E27FC236}">
                        <a16:creationId xmlns:a16="http://schemas.microsoft.com/office/drawing/2014/main" id="{C357E590-36D8-5AA5-A70F-951950A6EA2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0572" y="1232756"/>
                    <a:ext cx="39642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5050B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110000"/>
                      <a:buFont typeface="Wingdings" panose="05000000000000000000" pitchFamily="2" charset="2"/>
                      <a:defRPr sz="3200">
                        <a:solidFill>
                          <a:srgbClr val="05050B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6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95000"/>
                      <a:buFont typeface="Wingdings" panose="05000000000000000000" pitchFamily="2" charset="2"/>
                      <a:buChar char="w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ru-RU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ru-RU" altLang="ru-RU" sz="18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" name="Text Box 10">
                    <a:extLst>
                      <a:ext uri="{FF2B5EF4-FFF2-40B4-BE49-F238E27FC236}">
                        <a16:creationId xmlns:a16="http://schemas.microsoft.com/office/drawing/2014/main" id="{B2B24B33-E795-B6A2-87D9-EBF5205DFAA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0572" y="2986420"/>
                    <a:ext cx="39642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5050B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110000"/>
                      <a:buFont typeface="Wingdings" panose="05000000000000000000" pitchFamily="2" charset="2"/>
                      <a:defRPr sz="3200">
                        <a:solidFill>
                          <a:srgbClr val="05050B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6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95000"/>
                      <a:buFont typeface="Wingdings" panose="05000000000000000000" pitchFamily="2" charset="2"/>
                      <a:buChar char="w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ru-RU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ru-RU" altLang="ru-RU" sz="18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" name="Text Box 10">
                    <a:extLst>
                      <a:ext uri="{FF2B5EF4-FFF2-40B4-BE49-F238E27FC236}">
                        <a16:creationId xmlns:a16="http://schemas.microsoft.com/office/drawing/2014/main" id="{6A96BF3E-4CEA-F2F7-EB98-14F8F143768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0572" y="4833156"/>
                    <a:ext cx="39642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5050B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110000"/>
                      <a:buFont typeface="Wingdings" panose="05000000000000000000" pitchFamily="2" charset="2"/>
                      <a:defRPr sz="3200">
                        <a:solidFill>
                          <a:srgbClr val="05050B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6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95000"/>
                      <a:buFont typeface="Wingdings" panose="05000000000000000000" pitchFamily="2" charset="2"/>
                      <a:buChar char="w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ru-RU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ru-RU" altLang="ru-RU" sz="18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" name="Text Box 10">
                    <a:extLst>
                      <a:ext uri="{FF2B5EF4-FFF2-40B4-BE49-F238E27FC236}">
                        <a16:creationId xmlns:a16="http://schemas.microsoft.com/office/drawing/2014/main" id="{3C62AB82-FC54-1030-2AD4-714FF98A11A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99979" y="2801754"/>
                    <a:ext cx="39642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5050B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110000"/>
                      <a:buFont typeface="Wingdings" panose="05000000000000000000" pitchFamily="2" charset="2"/>
                      <a:defRPr sz="3200">
                        <a:solidFill>
                          <a:srgbClr val="05050B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6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95000"/>
                      <a:buFont typeface="Wingdings" panose="05000000000000000000" pitchFamily="2" charset="2"/>
                      <a:buChar char="w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ru-RU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</a:t>
                    </a:r>
                    <a:endParaRPr lang="ru-RU" altLang="ru-RU" sz="18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" name="Text Box 10">
                    <a:extLst>
                      <a:ext uri="{FF2B5EF4-FFF2-40B4-BE49-F238E27FC236}">
                        <a16:creationId xmlns:a16="http://schemas.microsoft.com/office/drawing/2014/main" id="{5D1E2B51-1085-89CB-A81E-061D3843262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57132" y="6389680"/>
                    <a:ext cx="39642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5050B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110000"/>
                      <a:buFont typeface="Wingdings" panose="05000000000000000000" pitchFamily="2" charset="2"/>
                      <a:defRPr sz="3200">
                        <a:solidFill>
                          <a:srgbClr val="05050B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6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95000"/>
                      <a:buFont typeface="Wingdings" panose="05000000000000000000" pitchFamily="2" charset="2"/>
                      <a:buChar char="w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ru-RU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∆t</a:t>
                    </a:r>
                    <a:endParaRPr lang="ru-RU" altLang="ru-RU" sz="18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" name="Text Box 10">
                    <a:extLst>
                      <a:ext uri="{FF2B5EF4-FFF2-40B4-BE49-F238E27FC236}">
                        <a16:creationId xmlns:a16="http://schemas.microsoft.com/office/drawing/2014/main" id="{F64C9F2A-1A33-EAF5-2A94-1950C28913B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95522" y="6301968"/>
                    <a:ext cx="39642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5050B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110000"/>
                      <a:buFont typeface="Wingdings" panose="05000000000000000000" pitchFamily="2" charset="2"/>
                      <a:defRPr sz="3200">
                        <a:solidFill>
                          <a:srgbClr val="05050B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6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95000"/>
                      <a:buFont typeface="Wingdings" panose="05000000000000000000" pitchFamily="2" charset="2"/>
                      <a:buChar char="w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ru-RU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</a:t>
                    </a:r>
                    <a:endParaRPr lang="ru-RU" altLang="ru-RU" sz="18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D7CC7127-17F8-64ED-352D-6845A6E12787}"/>
                    </a:ext>
                  </a:extLst>
                </p:cNvPr>
                <p:cNvCxnSpPr/>
                <p:nvPr/>
              </p:nvCxnSpPr>
              <p:spPr bwMode="auto">
                <a:xfrm>
                  <a:off x="2288704" y="6273800"/>
                  <a:ext cx="45827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rgbClr val="05050B"/>
                  </a:solidFill>
                  <a:prstDash val="solid"/>
                  <a:round/>
                  <a:headEnd type="triangle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9B1BC536-3AAE-C5AF-8F0D-EE6A35F8435A}"/>
                    </a:ext>
                  </a:extLst>
                </p:cNvPr>
                <p:cNvCxnSpPr/>
                <p:nvPr/>
              </p:nvCxnSpPr>
              <p:spPr bwMode="auto">
                <a:xfrm>
                  <a:off x="4026678" y="5301208"/>
                  <a:ext cx="0" cy="288032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rgbClr val="05050B"/>
                  </a:solidFill>
                  <a:prstDash val="solid"/>
                  <a:round/>
                  <a:headEnd type="triangle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9" name="Text Box 10">
                  <a:extLst>
                    <a:ext uri="{FF2B5EF4-FFF2-40B4-BE49-F238E27FC236}">
                      <a16:creationId xmlns:a16="http://schemas.microsoft.com/office/drawing/2014/main" id="{40DE4363-ACB1-5547-7A3E-4C0AE6609A0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26677" y="5233026"/>
                  <a:ext cx="494271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5050B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defRPr sz="3200">
                      <a:solidFill>
                        <a:srgbClr val="05050B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ru-RU" sz="18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∆q</a:t>
                  </a:r>
                  <a:endParaRPr lang="ru-RU" altLang="ru-RU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" name="Text Box 10">
                <a:extLst>
                  <a:ext uri="{FF2B5EF4-FFF2-40B4-BE49-F238E27FC236}">
                    <a16:creationId xmlns:a16="http://schemas.microsoft.com/office/drawing/2014/main" id="{2BEBDBBB-0811-A641-38D5-0D6DAADDCE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3288" y="4343648"/>
                <a:ext cx="39642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5050B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defRPr sz="3200">
                    <a:solidFill>
                      <a:srgbClr val="05050B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ru-RU" altLang="ru-RU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4" name="Text Box 10">
              <a:extLst>
                <a:ext uri="{FF2B5EF4-FFF2-40B4-BE49-F238E27FC236}">
                  <a16:creationId xmlns:a16="http://schemas.microsoft.com/office/drawing/2014/main" id="{324B2B5D-65E4-401D-605F-DE50D674F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0910" y="4463824"/>
              <a:ext cx="3964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5050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defRPr sz="3200">
                  <a:solidFill>
                    <a:srgbClr val="05050B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∆t</a:t>
              </a:r>
              <a:endParaRPr lang="ru-RU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E412B7D-5809-DFFE-160F-F86D63D32BA9}"/>
                </a:ext>
              </a:extLst>
            </p:cNvPr>
            <p:cNvCxnSpPr/>
            <p:nvPr/>
          </p:nvCxnSpPr>
          <p:spPr bwMode="auto">
            <a:xfrm>
              <a:off x="2298486" y="4463824"/>
              <a:ext cx="45827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05050B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Text Box 10">
            <a:extLst>
              <a:ext uri="{FF2B5EF4-FFF2-40B4-BE49-F238E27FC236}">
                <a16:creationId xmlns:a16="http://schemas.microsoft.com/office/drawing/2014/main" id="{6FD741D9-F995-3645-CC2B-F702DD56C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1598" y="4748248"/>
            <a:ext cx="5534402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505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цифровом сигнале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помимо дискретизации по времени 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выполняется квантование амплитуды </a:t>
            </a:r>
            <a:r>
              <a:rPr lang="ru-RU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шагом 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∆q</a:t>
            </a:r>
            <a:r>
              <a:rPr lang="ru-RU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Количество уровней квантования равно 2 в степени числа бит для хранения одного </a:t>
            </a:r>
            <a:r>
              <a:rPr lang="ru-RU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отсчёта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цифрового сигнала.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960F40FF-C1A9-07D5-06C2-57645574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B08A74-DF89-40EE-B37C-A8A1F4A5F35D}" type="slidenum">
              <a:rPr lang="en-US" altLang="ru-RU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ru-RU" sz="1400">
              <a:solidFill>
                <a:schemeClr val="tx1"/>
              </a:solidFill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710E4972-B817-1CF0-7425-80F992F1CF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304800"/>
            <a:ext cx="8420100" cy="365125"/>
          </a:xfrm>
          <a:noFill/>
        </p:spPr>
        <p:txBody>
          <a:bodyPr/>
          <a:lstStyle/>
          <a:p>
            <a:pPr eaLnBrk="1" hangingPunct="1"/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одномерных сигналов</a:t>
            </a:r>
            <a:endParaRPr lang="en-US" alt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AABF3-E6CE-41CC-DB1E-96D054D198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26"/>
          <a:stretch/>
        </p:blipFill>
        <p:spPr>
          <a:xfrm>
            <a:off x="1316596" y="644667"/>
            <a:ext cx="7691896" cy="621333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960F40FF-C1A9-07D5-06C2-57645574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B08A74-DF89-40EE-B37C-A8A1F4A5F35D}" type="slidenum">
              <a:rPr lang="en-US" altLang="ru-RU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ru-RU" sz="1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AECBE7-5B91-0A68-DB91-5F88D3FE5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304800"/>
            <a:ext cx="84201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505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5050B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5050B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5050B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5050B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5050B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5050B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5050B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5050B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Детерминированный сигнал</a:t>
            </a:r>
            <a:endParaRPr lang="en-US" alt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10">
            <a:extLst>
              <a:ext uri="{FF2B5EF4-FFF2-40B4-BE49-F238E27FC236}">
                <a16:creationId xmlns:a16="http://schemas.microsoft.com/office/drawing/2014/main" id="{51F5E157-7120-CBC6-A362-097A1B9D4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533" y="965496"/>
            <a:ext cx="878497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505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 детерминированного сигнала в любой момент времени известны.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Элементарные детерминированные сигналы подразделяются на </a:t>
            </a:r>
            <a:r>
              <a:rPr lang="ru-RU" altLang="ru-RU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периодические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alt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непериодические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0B58C1-16F1-EA22-8686-62EBC501A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49" y="2357804"/>
            <a:ext cx="3528392" cy="2367340"/>
          </a:xfrm>
          <a:prstGeom prst="rect">
            <a:avLst/>
          </a:prstGeom>
        </p:spPr>
      </p:pic>
      <p:sp>
        <p:nvSpPr>
          <p:cNvPr id="7" name="Text Box 10">
            <a:extLst>
              <a:ext uri="{FF2B5EF4-FFF2-40B4-BE49-F238E27FC236}">
                <a16:creationId xmlns:a16="http://schemas.microsoft.com/office/drawing/2014/main" id="{B34BDAE4-37F5-9213-4FE4-C5D0FC1EA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998" y="1991368"/>
            <a:ext cx="31448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505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Синусоидальный сигнал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8ECCF2-8220-ED97-4A96-A3D6A9A89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243" y="2558249"/>
            <a:ext cx="3672408" cy="2166895"/>
          </a:xfrm>
          <a:prstGeom prst="rect">
            <a:avLst/>
          </a:prstGeom>
        </p:spPr>
      </p:pic>
      <p:sp>
        <p:nvSpPr>
          <p:cNvPr id="10" name="Text Box 10">
            <a:extLst>
              <a:ext uri="{FF2B5EF4-FFF2-40B4-BE49-F238E27FC236}">
                <a16:creationId xmlns:a16="http://schemas.microsoft.com/office/drawing/2014/main" id="{8EBC9B65-98E5-E894-F3CF-B1287D6AA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242" y="1991368"/>
            <a:ext cx="42842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505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Единичный прямоугольный импульс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5A1636-6DA1-9131-D7CB-8A97DBCB1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514" y="5123756"/>
            <a:ext cx="3528392" cy="1726120"/>
          </a:xfrm>
          <a:prstGeom prst="rect">
            <a:avLst/>
          </a:prstGeom>
        </p:spPr>
      </p:pic>
      <p:sp>
        <p:nvSpPr>
          <p:cNvPr id="13" name="Text Box 10">
            <a:extLst>
              <a:ext uri="{FF2B5EF4-FFF2-40B4-BE49-F238E27FC236}">
                <a16:creationId xmlns:a16="http://schemas.microsoft.com/office/drawing/2014/main" id="{0408A5C4-6CB0-E752-9D5D-8B20CAA71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701" y="4840769"/>
            <a:ext cx="49693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505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Периодические прямоугольные импульсы</a:t>
            </a: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0AB6832E-0838-3F6E-AEB5-804E3FE00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477" y="4840769"/>
            <a:ext cx="49693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505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Периодические треугольные импульсы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BEF21F-E880-8DCC-AD3A-F1BF3D4657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094" y="5240285"/>
            <a:ext cx="3284488" cy="149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0224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960F40FF-C1A9-07D5-06C2-57645574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B08A74-DF89-40EE-B37C-A8A1F4A5F35D}" type="slidenum">
              <a:rPr lang="en-US" altLang="ru-RU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ru-RU" sz="1400">
              <a:solidFill>
                <a:schemeClr val="tx1"/>
              </a:solidFill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710E4972-B817-1CF0-7425-80F992F1CF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304800"/>
            <a:ext cx="8420100" cy="365125"/>
          </a:xfrm>
          <a:noFill/>
        </p:spPr>
        <p:txBody>
          <a:bodyPr/>
          <a:lstStyle/>
          <a:p>
            <a:pPr eaLnBrk="1" hangingPunct="1"/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Случайные сигналы</a:t>
            </a:r>
            <a:endParaRPr lang="en-US" alt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10">
            <a:extLst>
              <a:ext uri="{FF2B5EF4-FFF2-40B4-BE49-F238E27FC236}">
                <a16:creationId xmlns:a16="http://schemas.microsoft.com/office/drawing/2014/main" id="{4EBF224C-DA50-ED78-B8CC-C51EEEB44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881" y="904735"/>
            <a:ext cx="924489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505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3200">
                <a:solidFill>
                  <a:srgbClr val="05050B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Случайными (стохастическими)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называются сигналы, конкретную форму протекания которых предсказать заранее невозможно. Можно лишь с определенными вероятностями предсказать диапазоны, в которых эти сигналы будут находиться в определенные моменты времени. Все характеристики таких сигналов являются статистическими.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стационарных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сигналов статистические характеристики не изменяются во времени.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стационарный сигнал называется </a:t>
            </a: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эргодическим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каждая его реализация, достаточно протяженная по времени, несет в себе полную информацию о всем ансамбле реализаций.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ABBF45-9D9A-2BE6-59D2-2393C686B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772" y="4675986"/>
            <a:ext cx="3699892" cy="216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7383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ru-RU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ru-RU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03e2fe1-4846-4393-8cf2-1bc71a04fd88}" enabled="1" method="Privileged" siteId="{41ff26dc-250f-4b13-8981-739be8610c2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10512</TotalTime>
  <Words>2116</Words>
  <Application>Microsoft Office PowerPoint</Application>
  <PresentationFormat>A4 Paper (210x297 mm)</PresentationFormat>
  <Paragraphs>222</Paragraphs>
  <Slides>22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Courier New</vt:lpstr>
      <vt:lpstr>Tahoma</vt:lpstr>
      <vt:lpstr>Times New Roman</vt:lpstr>
      <vt:lpstr>Wingdings</vt:lpstr>
      <vt:lpstr>Blueprint</vt:lpstr>
      <vt:lpstr>Picture</vt:lpstr>
      <vt:lpstr>PowerPoint Presentation</vt:lpstr>
      <vt:lpstr>Цель курса</vt:lpstr>
      <vt:lpstr>Структура и содержание курса</vt:lpstr>
      <vt:lpstr>Рекомендуемая литература</vt:lpstr>
      <vt:lpstr>Замечание о терминах</vt:lpstr>
      <vt:lpstr>Аналого-цифровое преобразование</vt:lpstr>
      <vt:lpstr>Типы одномерных сигналов</vt:lpstr>
      <vt:lpstr>PowerPoint Presentation</vt:lpstr>
      <vt:lpstr>Случайные сигналы</vt:lpstr>
      <vt:lpstr>Хранение одномерных сигналов в памяти </vt:lpstr>
      <vt:lpstr>Размерность и число каналов</vt:lpstr>
      <vt:lpstr>Цифровые изображения</vt:lpstr>
      <vt:lpstr>Размер и глубина цвета</vt:lpstr>
      <vt:lpstr>Разрешение</vt:lpstr>
      <vt:lpstr>Типы изображений</vt:lpstr>
      <vt:lpstr>Бинарные изображения</vt:lpstr>
      <vt:lpstr>Полутоновые изображения</vt:lpstr>
      <vt:lpstr>Палитровые изображения</vt:lpstr>
      <vt:lpstr>Цветные изображения</vt:lpstr>
      <vt:lpstr>Иные способы разбиения изображений на типы</vt:lpstr>
      <vt:lpstr>Хранение изображений в памяти </vt:lpstr>
      <vt:lpstr>Обращение к пикселам изображения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</dc:title>
  <dc:creator>Dr. I.V.Safonov</dc:creator>
  <cp:lastModifiedBy>Anton Kornilov</cp:lastModifiedBy>
  <cp:revision>3130</cp:revision>
  <cp:lastPrinted>2004-05-05T16:54:43Z</cp:lastPrinted>
  <dcterms:created xsi:type="dcterms:W3CDTF">2001-05-10T09:29:16Z</dcterms:created>
  <dcterms:modified xsi:type="dcterms:W3CDTF">2023-09-05T11:08:12Z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03e2fe1-4846-4393-8cf2-1bc71a04fd88_Enabled">
    <vt:lpwstr>true</vt:lpwstr>
  </property>
  <property fmtid="{D5CDD505-2E9C-101B-9397-08002B2CF9AE}" pid="3" name="MSIP_Label_703e2fe1-4846-4393-8cf2-1bc71a04fd88_SetDate">
    <vt:lpwstr>2023-02-10T07:16:18Z</vt:lpwstr>
  </property>
  <property fmtid="{D5CDD505-2E9C-101B-9397-08002B2CF9AE}" pid="4" name="MSIP_Label_703e2fe1-4846-4393-8cf2-1bc71a04fd88_Method">
    <vt:lpwstr>Privileged</vt:lpwstr>
  </property>
  <property fmtid="{D5CDD505-2E9C-101B-9397-08002B2CF9AE}" pid="5" name="MSIP_Label_703e2fe1-4846-4393-8cf2-1bc71a04fd88_Name">
    <vt:lpwstr>703e2fe1-4846-4393-8cf2-1bc71a04fd88</vt:lpwstr>
  </property>
  <property fmtid="{D5CDD505-2E9C-101B-9397-08002B2CF9AE}" pid="6" name="MSIP_Label_703e2fe1-4846-4393-8cf2-1bc71a04fd88_SiteId">
    <vt:lpwstr>41ff26dc-250f-4b13-8981-739be8610c21</vt:lpwstr>
  </property>
  <property fmtid="{D5CDD505-2E9C-101B-9397-08002B2CF9AE}" pid="7" name="MSIP_Label_703e2fe1-4846-4393-8cf2-1bc71a04fd88_ActionId">
    <vt:lpwstr>bef5f9b3-76c7-4832-b921-ccb502c10567</vt:lpwstr>
  </property>
  <property fmtid="{D5CDD505-2E9C-101B-9397-08002B2CF9AE}" pid="8" name="MSIP_Label_703e2fe1-4846-4393-8cf2-1bc71a04fd88_ContentBits">
    <vt:lpwstr>0</vt:lpwstr>
  </property>
  <property fmtid="{D5CDD505-2E9C-101B-9397-08002B2CF9AE}" pid="9" name="ClassificationContentMarkingFooterText">
    <vt:lpwstr>SLB-Private</vt:lpwstr>
  </property>
</Properties>
</file>