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530" r:id="rId5"/>
    <p:sldId id="531" r:id="rId6"/>
    <p:sldId id="533" r:id="rId7"/>
    <p:sldId id="559" r:id="rId8"/>
    <p:sldId id="564" r:id="rId9"/>
    <p:sldId id="581" r:id="rId10"/>
    <p:sldId id="558" r:id="rId11"/>
    <p:sldId id="582" r:id="rId12"/>
    <p:sldId id="552" r:id="rId13"/>
    <p:sldId id="555" r:id="rId14"/>
    <p:sldId id="575" r:id="rId15"/>
    <p:sldId id="576" r:id="rId16"/>
    <p:sldId id="577" r:id="rId17"/>
    <p:sldId id="567" r:id="rId18"/>
    <p:sldId id="563" r:id="rId19"/>
    <p:sldId id="566" r:id="rId20"/>
    <p:sldId id="543" r:id="rId21"/>
    <p:sldId id="54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85306" autoAdjust="0"/>
  </p:normalViewPr>
  <p:slideViewPr>
    <p:cSldViewPr snapToGrid="0">
      <p:cViewPr varScale="1">
        <p:scale>
          <a:sx n="56" d="100"/>
          <a:sy n="56" d="100"/>
        </p:scale>
        <p:origin x="9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7/23/2024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1</a:t>
            </a:fld>
            <a:endParaRPr lang="en-US" dirty="0"/>
          </a:p>
        </p:txBody>
      </p:sp>
    </p:spTree>
    <p:extLst>
      <p:ext uri="{BB962C8B-B14F-4D97-AF65-F5344CB8AC3E}">
        <p14:creationId xmlns:p14="http://schemas.microsoft.com/office/powerpoint/2010/main" val="2072808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distribution plot shows frequency of summaries in each cluster. We can see that summaries in cluster 0,1,2 are important as they have high occurrence.</a:t>
            </a:r>
          </a:p>
          <a:p>
            <a:r>
              <a:rPr lang="en-IN" dirty="0"/>
              <a:t>We can see that a large number of summaries are in cluster numb 0,1,2 denoting that those clusters are important.</a:t>
            </a:r>
          </a:p>
        </p:txBody>
      </p:sp>
      <p:sp>
        <p:nvSpPr>
          <p:cNvPr id="4" name="Slide Number Placeholder 3"/>
          <p:cNvSpPr>
            <a:spLocks noGrp="1"/>
          </p:cNvSpPr>
          <p:nvPr>
            <p:ph type="sldNum" sz="quarter" idx="5"/>
          </p:nvPr>
        </p:nvSpPr>
        <p:spPr/>
        <p:txBody>
          <a:bodyPr/>
          <a:lstStyle/>
          <a:p>
            <a:fld id="{23C058E0-0852-DB43-83D6-BD76659FF1D8}" type="slidenum">
              <a:rPr lang="en-US" smtClean="0"/>
              <a:t>10</a:t>
            </a:fld>
            <a:endParaRPr lang="en-US" dirty="0"/>
          </a:p>
        </p:txBody>
      </p:sp>
    </p:spTree>
    <p:extLst>
      <p:ext uri="{BB962C8B-B14F-4D97-AF65-F5344CB8AC3E}">
        <p14:creationId xmlns:p14="http://schemas.microsoft.com/office/powerpoint/2010/main" val="2268080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can see that the summaries the model grouped into a cluster are actually similar. For cluster 0, the summaries have words like contamination, sterile etc. mainly focusing on contamination in drugs.</a:t>
            </a:r>
          </a:p>
          <a:p>
            <a:r>
              <a:rPr lang="en-IN" dirty="0"/>
              <a:t>Lets look at summaries the model grouped together in cluster 0. We can see these are inspections related to </a:t>
            </a:r>
            <a:r>
              <a:rPr lang="en-IN" dirty="0" err="1"/>
              <a:t>contaminamination</a:t>
            </a:r>
            <a:r>
              <a:rPr lang="en-IN" dirty="0"/>
              <a:t> in products.</a:t>
            </a:r>
          </a:p>
          <a:p>
            <a:r>
              <a:rPr lang="en-IN" dirty="0"/>
              <a:t>The model is doing a pretty good job in </a:t>
            </a:r>
            <a:r>
              <a:rPr lang="en-IN" dirty="0" err="1"/>
              <a:t>groupin</a:t>
            </a:r>
            <a:r>
              <a:rPr lang="en-IN" dirty="0"/>
              <a:t> the summaries together.</a:t>
            </a:r>
          </a:p>
        </p:txBody>
      </p:sp>
      <p:sp>
        <p:nvSpPr>
          <p:cNvPr id="4" name="Slide Number Placeholder 3"/>
          <p:cNvSpPr>
            <a:spLocks noGrp="1"/>
          </p:cNvSpPr>
          <p:nvPr>
            <p:ph type="sldNum" sz="quarter" idx="5"/>
          </p:nvPr>
        </p:nvSpPr>
        <p:spPr/>
        <p:txBody>
          <a:bodyPr/>
          <a:lstStyle/>
          <a:p>
            <a:fld id="{23C058E0-0852-DB43-83D6-BD76659FF1D8}" type="slidenum">
              <a:rPr lang="en-US" smtClean="0"/>
              <a:t>11</a:t>
            </a:fld>
            <a:endParaRPr lang="en-US" dirty="0"/>
          </a:p>
        </p:txBody>
      </p:sp>
    </p:spTree>
    <p:extLst>
      <p:ext uri="{BB962C8B-B14F-4D97-AF65-F5344CB8AC3E}">
        <p14:creationId xmlns:p14="http://schemas.microsoft.com/office/powerpoint/2010/main" val="2428632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Similarly in cluster 1 focuses on quality control procedures</a:t>
            </a:r>
          </a:p>
          <a:p>
            <a:r>
              <a:rPr lang="en-IN" dirty="0"/>
              <a:t>Simi the </a:t>
            </a:r>
            <a:r>
              <a:rPr lang="en-IN" dirty="0" err="1"/>
              <a:t>summms</a:t>
            </a:r>
            <a:r>
              <a:rPr lang="en-IN" dirty="0"/>
              <a:t> in </a:t>
            </a:r>
            <a:r>
              <a:rPr lang="en-IN" dirty="0" err="1"/>
              <a:t>clust</a:t>
            </a:r>
            <a:r>
              <a:rPr lang="en-IN" dirty="0"/>
              <a:t> 1 highlight that there are flaws in quality and document control procedures.</a:t>
            </a:r>
          </a:p>
        </p:txBody>
      </p:sp>
      <p:sp>
        <p:nvSpPr>
          <p:cNvPr id="4" name="Slide Number Placeholder 3"/>
          <p:cNvSpPr>
            <a:spLocks noGrp="1"/>
          </p:cNvSpPr>
          <p:nvPr>
            <p:ph type="sldNum" sz="quarter" idx="5"/>
          </p:nvPr>
        </p:nvSpPr>
        <p:spPr/>
        <p:txBody>
          <a:bodyPr/>
          <a:lstStyle/>
          <a:p>
            <a:fld id="{23C058E0-0852-DB43-83D6-BD76659FF1D8}" type="slidenum">
              <a:rPr lang="en-US" smtClean="0"/>
              <a:t>12</a:t>
            </a:fld>
            <a:endParaRPr lang="en-US" dirty="0"/>
          </a:p>
        </p:txBody>
      </p:sp>
    </p:spTree>
    <p:extLst>
      <p:ext uri="{BB962C8B-B14F-4D97-AF65-F5344CB8AC3E}">
        <p14:creationId xmlns:p14="http://schemas.microsoft.com/office/powerpoint/2010/main" val="946897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Cluster 2 summaries focuses on protocols of maintenance and cleaning of </a:t>
            </a:r>
            <a:r>
              <a:rPr lang="en-IN" dirty="0" err="1"/>
              <a:t>equipments</a:t>
            </a:r>
            <a:r>
              <a:rPr lang="en-IN" dirty="0"/>
              <a:t>.</a:t>
            </a:r>
          </a:p>
        </p:txBody>
      </p:sp>
      <p:sp>
        <p:nvSpPr>
          <p:cNvPr id="4" name="Slide Number Placeholder 3"/>
          <p:cNvSpPr>
            <a:spLocks noGrp="1"/>
          </p:cNvSpPr>
          <p:nvPr>
            <p:ph type="sldNum" sz="quarter" idx="5"/>
          </p:nvPr>
        </p:nvSpPr>
        <p:spPr/>
        <p:txBody>
          <a:bodyPr/>
          <a:lstStyle/>
          <a:p>
            <a:fld id="{23C058E0-0852-DB43-83D6-BD76659FF1D8}" type="slidenum">
              <a:rPr lang="en-US" smtClean="0"/>
              <a:t>13</a:t>
            </a:fld>
            <a:endParaRPr lang="en-US" dirty="0"/>
          </a:p>
        </p:txBody>
      </p:sp>
    </p:spTree>
    <p:extLst>
      <p:ext uri="{BB962C8B-B14F-4D97-AF65-F5344CB8AC3E}">
        <p14:creationId xmlns:p14="http://schemas.microsoft.com/office/powerpoint/2010/main" val="3421591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These images represent what is known as word cloud. The bigger the font size of certain word the more frequent it has occurred in the cluster. </a:t>
            </a:r>
          </a:p>
          <a:p>
            <a:r>
              <a:rPr lang="en-IN" dirty="0"/>
              <a:t>These images show what words have occurred more frequently in the sample of input.</a:t>
            </a:r>
          </a:p>
          <a:p>
            <a:r>
              <a:rPr lang="en-IN" dirty="0"/>
              <a:t>So we can see the summaries in cluster 0 focuses mostly on aspects like contamination and sterile products. Cluster 1 focuses on quality Unit details, and document control procedure. Cluster 2 focuses on cleaning </a:t>
            </a:r>
            <a:r>
              <a:rPr lang="en-IN" dirty="0" err="1"/>
              <a:t>equipments</a:t>
            </a:r>
            <a:r>
              <a:rPr lang="en-IN" dirty="0"/>
              <a:t> and maintenance.</a:t>
            </a:r>
          </a:p>
        </p:txBody>
      </p:sp>
      <p:sp>
        <p:nvSpPr>
          <p:cNvPr id="4" name="Slide Number Placeholder 3"/>
          <p:cNvSpPr>
            <a:spLocks noGrp="1"/>
          </p:cNvSpPr>
          <p:nvPr>
            <p:ph type="sldNum" sz="quarter" idx="5"/>
          </p:nvPr>
        </p:nvSpPr>
        <p:spPr/>
        <p:txBody>
          <a:bodyPr/>
          <a:lstStyle/>
          <a:p>
            <a:fld id="{23C058E0-0852-DB43-83D6-BD76659FF1D8}" type="slidenum">
              <a:rPr lang="en-US" smtClean="0"/>
              <a:t>14</a:t>
            </a:fld>
            <a:endParaRPr lang="en-US" dirty="0"/>
          </a:p>
        </p:txBody>
      </p:sp>
    </p:spTree>
    <p:extLst>
      <p:ext uri="{BB962C8B-B14F-4D97-AF65-F5344CB8AC3E}">
        <p14:creationId xmlns:p14="http://schemas.microsoft.com/office/powerpoint/2010/main" val="3916801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source of data is not good for text extraction. As we can see there are shaded regions which causes improper text extractions from these records.</a:t>
            </a:r>
          </a:p>
          <a:p>
            <a:r>
              <a:rPr lang="en-IN" dirty="0"/>
              <a:t>This affects the quality of data to be processed impacting the overall result. If we get a better source of data, the outputs will surely be better. A human review of these extracted text is needed for getting good output</a:t>
            </a:r>
          </a:p>
        </p:txBody>
      </p:sp>
      <p:sp>
        <p:nvSpPr>
          <p:cNvPr id="4" name="Slide Number Placeholder 3"/>
          <p:cNvSpPr>
            <a:spLocks noGrp="1"/>
          </p:cNvSpPr>
          <p:nvPr>
            <p:ph type="sldNum" sz="quarter" idx="5"/>
          </p:nvPr>
        </p:nvSpPr>
        <p:spPr/>
        <p:txBody>
          <a:bodyPr/>
          <a:lstStyle/>
          <a:p>
            <a:fld id="{23C058E0-0852-DB43-83D6-BD76659FF1D8}" type="slidenum">
              <a:rPr lang="en-US" smtClean="0"/>
              <a:t>15</a:t>
            </a:fld>
            <a:endParaRPr lang="en-US" dirty="0"/>
          </a:p>
        </p:txBody>
      </p:sp>
    </p:spTree>
    <p:extLst>
      <p:ext uri="{BB962C8B-B14F-4D97-AF65-F5344CB8AC3E}">
        <p14:creationId xmlns:p14="http://schemas.microsoft.com/office/powerpoint/2010/main" val="689862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16</a:t>
            </a:fld>
            <a:endParaRPr lang="en-US" dirty="0"/>
          </a:p>
        </p:txBody>
      </p:sp>
    </p:spTree>
    <p:extLst>
      <p:ext uri="{BB962C8B-B14F-4D97-AF65-F5344CB8AC3E}">
        <p14:creationId xmlns:p14="http://schemas.microsoft.com/office/powerpoint/2010/main" val="2115590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project optimizes the task of handling USFDA </a:t>
            </a:r>
            <a:r>
              <a:rPr lang="en-IN" dirty="0" err="1"/>
              <a:t>obs</a:t>
            </a:r>
            <a:r>
              <a:rPr lang="en-IN" dirty="0"/>
              <a:t> and also gives better insights on quality management and regulatory compliance</a:t>
            </a:r>
          </a:p>
        </p:txBody>
      </p:sp>
      <p:sp>
        <p:nvSpPr>
          <p:cNvPr id="4" name="Slide Number Placeholder 3"/>
          <p:cNvSpPr>
            <a:spLocks noGrp="1"/>
          </p:cNvSpPr>
          <p:nvPr>
            <p:ph type="sldNum" sz="quarter" idx="5"/>
          </p:nvPr>
        </p:nvSpPr>
        <p:spPr/>
        <p:txBody>
          <a:bodyPr/>
          <a:lstStyle/>
          <a:p>
            <a:fld id="{23C058E0-0852-DB43-83D6-BD76659FF1D8}" type="slidenum">
              <a:rPr lang="en-US" smtClean="0"/>
              <a:t>17</a:t>
            </a:fld>
            <a:endParaRPr lang="en-US" dirty="0"/>
          </a:p>
        </p:txBody>
      </p:sp>
    </p:spTree>
    <p:extLst>
      <p:ext uri="{BB962C8B-B14F-4D97-AF65-F5344CB8AC3E}">
        <p14:creationId xmlns:p14="http://schemas.microsoft.com/office/powerpoint/2010/main" val="1574584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2</a:t>
            </a:fld>
            <a:endParaRPr lang="en-US" dirty="0"/>
          </a:p>
        </p:txBody>
      </p:sp>
    </p:spTree>
    <p:extLst>
      <p:ext uri="{BB962C8B-B14F-4D97-AF65-F5344CB8AC3E}">
        <p14:creationId xmlns:p14="http://schemas.microsoft.com/office/powerpoint/2010/main" val="458793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India has 3000+ pharmaceutical companies, with the USA being the biggest </a:t>
            </a:r>
            <a:r>
              <a:rPr lang="en-US" dirty="0" err="1"/>
              <a:t>consumer.The</a:t>
            </a:r>
            <a:r>
              <a:rPr lang="en-US" dirty="0"/>
              <a:t> USFDA conducts regular audits to ensure compliance with safety and quality </a:t>
            </a:r>
            <a:r>
              <a:rPr lang="en-US" dirty="0" err="1"/>
              <a:t>standards.when</a:t>
            </a:r>
            <a:r>
              <a:rPr lang="en-US" dirty="0"/>
              <a:t> violations are found Form 483 is issued to maintain public safety and adherence to regulations. SO our main focus will be on summarizing the observations into different categories.</a:t>
            </a:r>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3</a:t>
            </a:fld>
            <a:endParaRPr lang="en-US" dirty="0"/>
          </a:p>
        </p:txBody>
      </p:sp>
    </p:spTree>
    <p:extLst>
      <p:ext uri="{BB962C8B-B14F-4D97-AF65-F5344CB8AC3E}">
        <p14:creationId xmlns:p14="http://schemas.microsoft.com/office/powerpoint/2010/main" val="219081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Automating Data Processing:</a:t>
            </a:r>
            <a:r>
              <a:rPr lang="en-US" dirty="0"/>
              <a:t> Eliminate manual searching and downloading by automating the </a:t>
            </a:r>
            <a:r>
              <a:rPr lang="en-US" dirty="0" err="1"/>
              <a:t>process.</a:t>
            </a:r>
            <a:r>
              <a:rPr lang="en-US" b="1" dirty="0" err="1"/>
              <a:t>Leveraging</a:t>
            </a:r>
            <a:r>
              <a:rPr lang="en-US" b="1" dirty="0"/>
              <a:t> Machine Learning:</a:t>
            </a:r>
            <a:r>
              <a:rPr lang="en-US" dirty="0"/>
              <a:t> Extract insights from data using ML for a comprehensive </a:t>
            </a:r>
            <a:r>
              <a:rPr lang="en-US" dirty="0" err="1"/>
              <a:t>understanding.</a:t>
            </a:r>
            <a:r>
              <a:rPr lang="en-US" b="1" dirty="0" err="1"/>
              <a:t>Centralized</a:t>
            </a:r>
            <a:r>
              <a:rPr lang="en-US" b="1" dirty="0"/>
              <a:t> and Categorized View:</a:t>
            </a:r>
            <a:r>
              <a:rPr lang="en-US" dirty="0"/>
              <a:t> Summarized and categorized observations by company.</a:t>
            </a:r>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4</a:t>
            </a:fld>
            <a:endParaRPr lang="en-US" dirty="0"/>
          </a:p>
        </p:txBody>
      </p:sp>
    </p:spTree>
    <p:extLst>
      <p:ext uri="{BB962C8B-B14F-4D97-AF65-F5344CB8AC3E}">
        <p14:creationId xmlns:p14="http://schemas.microsoft.com/office/powerpoint/2010/main" val="1709223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Save time and effort by automating manual </a:t>
            </a:r>
            <a:r>
              <a:rPr lang="en-US" dirty="0" err="1"/>
              <a:t>tasks.Ensure</a:t>
            </a:r>
            <a:r>
              <a:rPr lang="en-US" dirty="0"/>
              <a:t> consistent and accurate data collection and </a:t>
            </a:r>
            <a:r>
              <a:rPr lang="en-US" dirty="0" err="1"/>
              <a:t>categorization.Gain</a:t>
            </a:r>
            <a:r>
              <a:rPr lang="en-US" dirty="0"/>
              <a:t> valuable insights for better decision-</a:t>
            </a:r>
            <a:r>
              <a:rPr lang="en-US" dirty="0" err="1"/>
              <a:t>making.Digitized</a:t>
            </a:r>
            <a:r>
              <a:rPr lang="en-US" dirty="0"/>
              <a:t> format for further training and quality compliance improvement.</a:t>
            </a:r>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5</a:t>
            </a:fld>
            <a:endParaRPr lang="en-US" dirty="0"/>
          </a:p>
        </p:txBody>
      </p:sp>
    </p:spTree>
    <p:extLst>
      <p:ext uri="{BB962C8B-B14F-4D97-AF65-F5344CB8AC3E}">
        <p14:creationId xmlns:p14="http://schemas.microsoft.com/office/powerpoint/2010/main" val="780169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to show you how time consuming the data processing part can be here are 2 examples of 483 observation. It would take a lot of time and effort for a human to manually go through them.</a:t>
            </a:r>
          </a:p>
          <a:p>
            <a:r>
              <a:rPr lang="en-IN" dirty="0"/>
              <a:t>So  here are Examples of 2 </a:t>
            </a:r>
            <a:r>
              <a:rPr lang="en-IN" dirty="0" err="1"/>
              <a:t>observs</a:t>
            </a:r>
            <a:r>
              <a:rPr lang="en-IN" dirty="0"/>
              <a:t> in 483 records to illustrate how big they are and how much time and effort it would take for a human to review them</a:t>
            </a:r>
          </a:p>
        </p:txBody>
      </p:sp>
      <p:sp>
        <p:nvSpPr>
          <p:cNvPr id="4" name="Slide Number Placeholder 3"/>
          <p:cNvSpPr>
            <a:spLocks noGrp="1"/>
          </p:cNvSpPr>
          <p:nvPr>
            <p:ph type="sldNum" sz="quarter" idx="5"/>
          </p:nvPr>
        </p:nvSpPr>
        <p:spPr/>
        <p:txBody>
          <a:bodyPr/>
          <a:lstStyle/>
          <a:p>
            <a:fld id="{23C058E0-0852-DB43-83D6-BD76659FF1D8}" type="slidenum">
              <a:rPr lang="en-US" smtClean="0"/>
              <a:t>6</a:t>
            </a:fld>
            <a:endParaRPr lang="en-US" dirty="0"/>
          </a:p>
        </p:txBody>
      </p:sp>
    </p:spTree>
    <p:extLst>
      <p:ext uri="{BB962C8B-B14F-4D97-AF65-F5344CB8AC3E}">
        <p14:creationId xmlns:p14="http://schemas.microsoft.com/office/powerpoint/2010/main" val="2772927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data is collected from the official website of FDA which has links to form 483 of companies all across the world. The data is then filtered for Indian companies and the observations are extracted. The observations from these records is extracted using </a:t>
            </a:r>
            <a:r>
              <a:rPr lang="en-IN" dirty="0" err="1"/>
              <a:t>pypdf</a:t>
            </a:r>
            <a:r>
              <a:rPr lang="en-IN" dirty="0"/>
              <a:t>. The extracted data is cleaned to improve </a:t>
            </a:r>
            <a:r>
              <a:rPr lang="en-IN" dirty="0" err="1"/>
              <a:t>qualitt</a:t>
            </a:r>
            <a:r>
              <a:rPr lang="en-IN" dirty="0"/>
              <a:t> that is removal of irrelevant characters. The next step involves generating summaries out of these observations to extract important phrases. The sum</a:t>
            </a:r>
          </a:p>
          <a:p>
            <a:endParaRPr lang="en-IN" dirty="0"/>
          </a:p>
          <a:p>
            <a:r>
              <a:rPr lang="en-IN" dirty="0"/>
              <a:t>If we have a better source definitely the outputs would be better. Not everything can be solved by machines, human interventions at some places is not a bad idea.</a:t>
            </a:r>
          </a:p>
        </p:txBody>
      </p:sp>
      <p:sp>
        <p:nvSpPr>
          <p:cNvPr id="4" name="Slide Number Placeholder 3"/>
          <p:cNvSpPr>
            <a:spLocks noGrp="1"/>
          </p:cNvSpPr>
          <p:nvPr>
            <p:ph type="sldNum" sz="quarter" idx="5"/>
          </p:nvPr>
        </p:nvSpPr>
        <p:spPr/>
        <p:txBody>
          <a:bodyPr/>
          <a:lstStyle/>
          <a:p>
            <a:fld id="{23C058E0-0852-DB43-83D6-BD76659FF1D8}" type="slidenum">
              <a:rPr lang="en-US" smtClean="0"/>
              <a:t>7</a:t>
            </a:fld>
            <a:endParaRPr lang="en-US" dirty="0"/>
          </a:p>
        </p:txBody>
      </p:sp>
    </p:spTree>
    <p:extLst>
      <p:ext uri="{BB962C8B-B14F-4D97-AF65-F5344CB8AC3E}">
        <p14:creationId xmlns:p14="http://schemas.microsoft.com/office/powerpoint/2010/main" val="3170075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Bidirectional autoregressive transformer is a type of neural network </a:t>
            </a:r>
            <a:r>
              <a:rPr lang="en-IN" dirty="0" err="1"/>
              <a:t>architechture</a:t>
            </a:r>
            <a:r>
              <a:rPr lang="en-IN" dirty="0"/>
              <a:t> developed by </a:t>
            </a:r>
            <a:r>
              <a:rPr lang="en-IN" dirty="0" err="1"/>
              <a:t>facebook</a:t>
            </a:r>
            <a:r>
              <a:rPr lang="en-IN" dirty="0"/>
              <a:t> which has been trained on huge data like </a:t>
            </a:r>
            <a:r>
              <a:rPr lang="en-IN" dirty="0" err="1"/>
              <a:t>wikipidea</a:t>
            </a:r>
            <a:r>
              <a:rPr lang="en-IN" dirty="0"/>
              <a:t>, books, journals etc. for performing various </a:t>
            </a:r>
            <a:r>
              <a:rPr lang="en-IN" dirty="0" err="1"/>
              <a:t>nlp</a:t>
            </a:r>
            <a:r>
              <a:rPr lang="en-IN" dirty="0"/>
              <a:t> task like translation, </a:t>
            </a:r>
            <a:r>
              <a:rPr lang="en-IN" dirty="0" err="1"/>
              <a:t>comprehension,removing</a:t>
            </a:r>
            <a:r>
              <a:rPr lang="en-IN" dirty="0"/>
              <a:t> noise in </a:t>
            </a:r>
            <a:r>
              <a:rPr lang="en-IN"/>
              <a:t>sequence translation. </a:t>
            </a:r>
            <a:r>
              <a:rPr lang="en-IN" dirty="0"/>
              <a:t>For our project it is used for summarization task.</a:t>
            </a:r>
          </a:p>
        </p:txBody>
      </p:sp>
      <p:sp>
        <p:nvSpPr>
          <p:cNvPr id="4" name="Slide Number Placeholder 3"/>
          <p:cNvSpPr>
            <a:spLocks noGrp="1"/>
          </p:cNvSpPr>
          <p:nvPr>
            <p:ph type="sldNum" sz="quarter" idx="5"/>
          </p:nvPr>
        </p:nvSpPr>
        <p:spPr/>
        <p:txBody>
          <a:bodyPr/>
          <a:lstStyle/>
          <a:p>
            <a:fld id="{23C058E0-0852-DB43-83D6-BD76659FF1D8}" type="slidenum">
              <a:rPr lang="en-US" smtClean="0"/>
              <a:t>8</a:t>
            </a:fld>
            <a:endParaRPr lang="en-US" dirty="0"/>
          </a:p>
        </p:txBody>
      </p:sp>
    </p:spTree>
    <p:extLst>
      <p:ext uri="{BB962C8B-B14F-4D97-AF65-F5344CB8AC3E}">
        <p14:creationId xmlns:p14="http://schemas.microsoft.com/office/powerpoint/2010/main" val="4219419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Clustering is a way to group similar data together and there are various methods to achieve this. I have implemented K-Means model which is most commonly used unsupervised algo for small data. How it works? First k centroids are assigned randomly. The Euclidian distance of each data point is calculated from each of these centroids. For a particular data point, the cluster group is decided by the centroid closest to it. After all points have been assigned to a cluster, the centroids of each cluster is recalculated with the points in that group. The process repeats until there is no change in the cluster group points.</a:t>
            </a:r>
          </a:p>
        </p:txBody>
      </p:sp>
      <p:sp>
        <p:nvSpPr>
          <p:cNvPr id="4" name="Slide Number Placeholder 3"/>
          <p:cNvSpPr>
            <a:spLocks noGrp="1"/>
          </p:cNvSpPr>
          <p:nvPr>
            <p:ph type="sldNum" sz="quarter" idx="5"/>
          </p:nvPr>
        </p:nvSpPr>
        <p:spPr/>
        <p:txBody>
          <a:bodyPr/>
          <a:lstStyle/>
          <a:p>
            <a:fld id="{23C058E0-0852-DB43-83D6-BD76659FF1D8}" type="slidenum">
              <a:rPr lang="en-US" smtClean="0"/>
              <a:t>9</a:t>
            </a:fld>
            <a:endParaRPr lang="en-US" dirty="0"/>
          </a:p>
        </p:txBody>
      </p:sp>
    </p:spTree>
    <p:extLst>
      <p:ext uri="{BB962C8B-B14F-4D97-AF65-F5344CB8AC3E}">
        <p14:creationId xmlns:p14="http://schemas.microsoft.com/office/powerpoint/2010/main" val="2229432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USFDA 483 records </a:t>
            </a:r>
            <a:br>
              <a:rPr lang="en-US" dirty="0"/>
            </a:br>
            <a:r>
              <a:rPr lang="en-US" dirty="0"/>
              <a:t>observation analysis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0320" y="4261103"/>
            <a:ext cx="7068312" cy="1030087"/>
          </a:xfrm>
        </p:spPr>
        <p:txBody>
          <a:bodyPr/>
          <a:lstStyle/>
          <a:p>
            <a:r>
              <a:rPr lang="en-US" dirty="0"/>
              <a:t>-Satyadev Subudhi</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6D4A5-DD8A-5784-170F-130B2DA118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681FFF-2D33-CC9F-BD22-DA1B52964BE9}"/>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B2D9A79B-956D-6B17-6DBF-E822B707C51C}"/>
              </a:ext>
            </a:extLst>
          </p:cNvPr>
          <p:cNvSpPr>
            <a:spLocks noGrp="1"/>
          </p:cNvSpPr>
          <p:nvPr>
            <p:ph type="sldNum" sz="quarter" idx="11"/>
          </p:nvPr>
        </p:nvSpPr>
        <p:spPr/>
        <p:txBody>
          <a:bodyPr/>
          <a:lstStyle/>
          <a:p>
            <a:fld id="{294A09A9-5501-47C1-A89A-A340965A2BE2}" type="slidenum">
              <a:rPr lang="en-US" smtClean="0"/>
              <a:pPr/>
              <a:t>10</a:t>
            </a:fld>
            <a:endParaRPr lang="en-US" dirty="0"/>
          </a:p>
        </p:txBody>
      </p:sp>
      <p:pic>
        <p:nvPicPr>
          <p:cNvPr id="6" name="Picture 5">
            <a:extLst>
              <a:ext uri="{FF2B5EF4-FFF2-40B4-BE49-F238E27FC236}">
                <a16:creationId xmlns:a16="http://schemas.microsoft.com/office/drawing/2014/main" id="{CE517BF7-DB22-A8DE-1126-528643BE462F}"/>
              </a:ext>
            </a:extLst>
          </p:cNvPr>
          <p:cNvPicPr>
            <a:picLocks noChangeAspect="1"/>
          </p:cNvPicPr>
          <p:nvPr/>
        </p:nvPicPr>
        <p:blipFill>
          <a:blip r:embed="rId3"/>
          <a:stretch>
            <a:fillRect/>
          </a:stretch>
        </p:blipFill>
        <p:spPr>
          <a:xfrm>
            <a:off x="408781" y="318653"/>
            <a:ext cx="11374437" cy="6220693"/>
          </a:xfrm>
          <a:prstGeom prst="rect">
            <a:avLst/>
          </a:prstGeom>
        </p:spPr>
      </p:pic>
    </p:spTree>
    <p:extLst>
      <p:ext uri="{BB962C8B-B14F-4D97-AF65-F5344CB8AC3E}">
        <p14:creationId xmlns:p14="http://schemas.microsoft.com/office/powerpoint/2010/main" val="1018739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07CB-60BF-D247-B903-909A8A99AE1F}"/>
              </a:ext>
            </a:extLst>
          </p:cNvPr>
          <p:cNvSpPr>
            <a:spLocks noGrp="1"/>
          </p:cNvSpPr>
          <p:nvPr>
            <p:ph type="title"/>
          </p:nvPr>
        </p:nvSpPr>
        <p:spPr>
          <a:xfrm>
            <a:off x="850392" y="595901"/>
            <a:ext cx="10881360" cy="811659"/>
          </a:xfrm>
        </p:spPr>
        <p:txBody>
          <a:bodyPr/>
          <a:lstStyle/>
          <a:p>
            <a:r>
              <a:rPr lang="en-IN" dirty="0"/>
              <a:t>Cluster 0</a:t>
            </a:r>
          </a:p>
        </p:txBody>
      </p:sp>
      <p:graphicFrame>
        <p:nvGraphicFramePr>
          <p:cNvPr id="6" name="Content Placeholder 5">
            <a:extLst>
              <a:ext uri="{FF2B5EF4-FFF2-40B4-BE49-F238E27FC236}">
                <a16:creationId xmlns:a16="http://schemas.microsoft.com/office/drawing/2014/main" id="{1BFCD16C-D9EB-B127-433F-2007E0801588}"/>
              </a:ext>
            </a:extLst>
          </p:cNvPr>
          <p:cNvGraphicFramePr>
            <a:graphicFrameLocks noGrp="1"/>
          </p:cNvGraphicFramePr>
          <p:nvPr>
            <p:ph idx="1"/>
            <p:extLst>
              <p:ext uri="{D42A27DB-BD31-4B8C-83A1-F6EECF244321}">
                <p14:modId xmlns:p14="http://schemas.microsoft.com/office/powerpoint/2010/main" val="273424598"/>
              </p:ext>
            </p:extLst>
          </p:nvPr>
        </p:nvGraphicFramePr>
        <p:xfrm>
          <a:off x="1178800" y="1650851"/>
          <a:ext cx="10194693" cy="4458227"/>
        </p:xfrm>
        <a:graphic>
          <a:graphicData uri="http://schemas.openxmlformats.org/drawingml/2006/table">
            <a:tbl>
              <a:tblPr firstRow="1" bandRow="1">
                <a:tableStyleId>{5C22544A-7EE6-4342-B048-85BDC9FD1C3A}</a:tableStyleId>
              </a:tblPr>
              <a:tblGrid>
                <a:gridCol w="7061074">
                  <a:extLst>
                    <a:ext uri="{9D8B030D-6E8A-4147-A177-3AD203B41FA5}">
                      <a16:colId xmlns:a16="http://schemas.microsoft.com/office/drawing/2014/main" val="2331949703"/>
                    </a:ext>
                  </a:extLst>
                </a:gridCol>
                <a:gridCol w="1592495">
                  <a:extLst>
                    <a:ext uri="{9D8B030D-6E8A-4147-A177-3AD203B41FA5}">
                      <a16:colId xmlns:a16="http://schemas.microsoft.com/office/drawing/2014/main" val="821767876"/>
                    </a:ext>
                  </a:extLst>
                </a:gridCol>
                <a:gridCol w="1541124">
                  <a:extLst>
                    <a:ext uri="{9D8B030D-6E8A-4147-A177-3AD203B41FA5}">
                      <a16:colId xmlns:a16="http://schemas.microsoft.com/office/drawing/2014/main" val="44248775"/>
                    </a:ext>
                  </a:extLst>
                </a:gridCol>
              </a:tblGrid>
              <a:tr h="511093">
                <a:tc>
                  <a:txBody>
                    <a:bodyPr/>
                    <a:lstStyle/>
                    <a:p>
                      <a:pPr algn="ctr" fontAlgn="b"/>
                      <a:r>
                        <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Summary</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Company_name</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a:t>
                      </a:r>
                    </a:p>
                  </a:txBody>
                  <a:tcPr marL="6350" marR="6350" marT="6350" marB="0" anchor="ctr"/>
                </a:tc>
                <a:extLst>
                  <a:ext uri="{0D108BD9-81ED-4DB2-BD59-A6C34878D82A}">
                    <a16:rowId xmlns:a16="http://schemas.microsoft.com/office/drawing/2014/main" val="3863377531"/>
                  </a:ext>
                </a:extLst>
              </a:tr>
              <a:tr h="701878">
                <a:tc>
                  <a:txBody>
                    <a:bodyPr/>
                    <a:lstStyle/>
                    <a:p>
                      <a:pPr algn="ctr" fontAlgn="b"/>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inflow study conducted on In Protocol Document 00315 00 effective June 05 2021 under dynamic conditions did not demonstrate inflow during I b C intervention. Procedures designed to prevent </a:t>
                      </a:r>
                      <a:r>
                        <a:rPr lang="en-US" sz="15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contamination of mug products</a:t>
                      </a:r>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importing </a:t>
                      </a:r>
                      <a:r>
                        <a:rPr lang="en-US" sz="15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be sterile </a:t>
                      </a:r>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did not include adequate variation of the aseptic process.</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Zydus Lifesciences Limited</a:t>
                      </a:r>
                    </a:p>
                  </a:txBody>
                  <a:tcPr marL="6350" marR="6350" marT="6350" marB="0" anchor="ctr"/>
                </a:tc>
                <a:tc>
                  <a:txBody>
                    <a:bodyPr/>
                    <a:lstStyle/>
                    <a:p>
                      <a:pPr algn="ctr" fontAlgn="b"/>
                      <a:r>
                        <a:rPr lang="en-IN" sz="15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0</a:t>
                      </a:r>
                    </a:p>
                  </a:txBody>
                  <a:tcPr marL="6350" marR="6350" marT="6350" marB="0" anchor="ctr"/>
                </a:tc>
                <a:extLst>
                  <a:ext uri="{0D108BD9-81ED-4DB2-BD59-A6C34878D82A}">
                    <a16:rowId xmlns:a16="http://schemas.microsoft.com/office/drawing/2014/main" val="2182760681"/>
                  </a:ext>
                </a:extLst>
              </a:tr>
              <a:tr h="701878">
                <a:tc>
                  <a:txBody>
                    <a:bodyPr/>
                    <a:lstStyle/>
                    <a:p>
                      <a:pPr algn="ctr" fontAlgn="b"/>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Each lot of Controlled Reserve Retain samples of dig products is not examined at least once a year for the evidence of and </a:t>
                      </a:r>
                      <a:r>
                        <a:rPr lang="en-US" sz="15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physical defects</a:t>
                      </a:r>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limited number selected for the annual </a:t>
                      </a:r>
                      <a:r>
                        <a:rPr lang="en-US" sz="15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purification</a:t>
                      </a:r>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are the only ones that are verified throughout the products shelf life.</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Sun Pharmaceutical Industries Limited</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0</a:t>
                      </a:r>
                    </a:p>
                  </a:txBody>
                  <a:tcPr marL="6350" marR="6350" marT="6350" marB="0" anchor="ctr"/>
                </a:tc>
                <a:extLst>
                  <a:ext uri="{0D108BD9-81ED-4DB2-BD59-A6C34878D82A}">
                    <a16:rowId xmlns:a16="http://schemas.microsoft.com/office/drawing/2014/main" val="1581686809"/>
                  </a:ext>
                </a:extLst>
              </a:tr>
              <a:tr h="701878">
                <a:tc>
                  <a:txBody>
                    <a:bodyPr/>
                    <a:lstStyle/>
                    <a:p>
                      <a:pPr algn="ctr" fontAlgn="b"/>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Procedures designed to prevent </a:t>
                      </a:r>
                      <a:r>
                        <a:rPr lang="en-US" sz="15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contamination of mug products importing to be sterile </a:t>
                      </a:r>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are not established and followed. Effectiveness of disinfectant solutions was also not evacuated on material noted as all which is the . Of h b </a:t>
                      </a:r>
                      <a:r>
                        <a:rPr lang="en-US" sz="15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ll</a:t>
                      </a:r>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 old . 1 h by 4 eaten.</a:t>
                      </a:r>
                    </a:p>
                  </a:txBody>
                  <a:tcPr marL="6350" marR="6350" marT="6350" marB="0" anchor="ctr"/>
                </a:tc>
                <a:tc>
                  <a:txBody>
                    <a:bodyPr/>
                    <a:lstStyle/>
                    <a:p>
                      <a:pPr algn="ctr" fontAlgn="b"/>
                      <a:r>
                        <a:rPr lang="en-IN" sz="15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Eugia Steriles Private Limited</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0</a:t>
                      </a:r>
                    </a:p>
                  </a:txBody>
                  <a:tcPr marL="6350" marR="6350" marT="6350" marB="0" anchor="ctr"/>
                </a:tc>
                <a:extLst>
                  <a:ext uri="{0D108BD9-81ED-4DB2-BD59-A6C34878D82A}">
                    <a16:rowId xmlns:a16="http://schemas.microsoft.com/office/drawing/2014/main" val="576991695"/>
                  </a:ext>
                </a:extLst>
              </a:tr>
              <a:tr h="701878">
                <a:tc>
                  <a:txBody>
                    <a:bodyPr/>
                    <a:lstStyle/>
                    <a:p>
                      <a:pPr algn="ctr" fontAlgn="b"/>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During set up and aseptic filling of Injection batch of market on January 20 2024 the following was observed. Procedures designed to prevent </a:t>
                      </a:r>
                      <a:r>
                        <a:rPr lang="en-US" sz="15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contamination</a:t>
                      </a:r>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 mug products importing to be sterile are not established and followed. The operator did not first their hands before entering the filling barrier.</a:t>
                      </a:r>
                    </a:p>
                  </a:txBody>
                  <a:tcPr marL="6350" marR="6350" marT="6350" marB="0" anchor="ctr"/>
                </a:tc>
                <a:tc>
                  <a:txBody>
                    <a:bodyPr/>
                    <a:lstStyle/>
                    <a:p>
                      <a:pPr algn="ctr" fontAlgn="b"/>
                      <a:r>
                        <a:rPr lang="en-IN" sz="15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Eugia</a:t>
                      </a:r>
                      <a:r>
                        <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Pharma Specialities Limited</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0</a:t>
                      </a:r>
                    </a:p>
                  </a:txBody>
                  <a:tcPr marL="6350" marR="6350" marT="6350" marB="0" anchor="ctr"/>
                </a:tc>
                <a:extLst>
                  <a:ext uri="{0D108BD9-81ED-4DB2-BD59-A6C34878D82A}">
                    <a16:rowId xmlns:a16="http://schemas.microsoft.com/office/drawing/2014/main" val="3606422510"/>
                  </a:ext>
                </a:extLst>
              </a:tr>
              <a:tr h="701878">
                <a:tc>
                  <a:txBody>
                    <a:bodyPr/>
                    <a:lstStyle/>
                    <a:p>
                      <a:pPr algn="ctr" fontAlgn="b"/>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Procedures designed to prevent </a:t>
                      </a:r>
                      <a:r>
                        <a:rPr lang="en-US" sz="15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contamination of drug products </a:t>
                      </a:r>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supporting to be sterile are not established. For example during batch the time between smiling and the end of was approximately 11 hour ere is no smiling data from the holding tank.</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Baxter Pharmaceuticals India Pvt Ltd</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0</a:t>
                      </a:r>
                    </a:p>
                  </a:txBody>
                  <a:tcPr marL="6350" marR="6350" marT="6350" marB="0" anchor="ctr"/>
                </a:tc>
                <a:extLst>
                  <a:ext uri="{0D108BD9-81ED-4DB2-BD59-A6C34878D82A}">
                    <a16:rowId xmlns:a16="http://schemas.microsoft.com/office/drawing/2014/main" val="202210008"/>
                  </a:ext>
                </a:extLst>
              </a:tr>
            </a:tbl>
          </a:graphicData>
        </a:graphic>
      </p:graphicFrame>
      <p:sp>
        <p:nvSpPr>
          <p:cNvPr id="4" name="Slide Number Placeholder 3">
            <a:extLst>
              <a:ext uri="{FF2B5EF4-FFF2-40B4-BE49-F238E27FC236}">
                <a16:creationId xmlns:a16="http://schemas.microsoft.com/office/drawing/2014/main" id="{FB2621E5-40F0-A67F-D209-ACE9A076E01A}"/>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92691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07CB-60BF-D247-B903-909A8A99AE1F}"/>
              </a:ext>
            </a:extLst>
          </p:cNvPr>
          <p:cNvSpPr>
            <a:spLocks noGrp="1"/>
          </p:cNvSpPr>
          <p:nvPr>
            <p:ph type="title"/>
          </p:nvPr>
        </p:nvSpPr>
        <p:spPr>
          <a:xfrm>
            <a:off x="850392" y="595901"/>
            <a:ext cx="10881360" cy="595901"/>
          </a:xfrm>
        </p:spPr>
        <p:txBody>
          <a:bodyPr/>
          <a:lstStyle/>
          <a:p>
            <a:r>
              <a:rPr lang="en-IN" dirty="0"/>
              <a:t>Cluster 1</a:t>
            </a:r>
          </a:p>
        </p:txBody>
      </p:sp>
      <p:graphicFrame>
        <p:nvGraphicFramePr>
          <p:cNvPr id="6" name="Content Placeholder 5">
            <a:extLst>
              <a:ext uri="{FF2B5EF4-FFF2-40B4-BE49-F238E27FC236}">
                <a16:creationId xmlns:a16="http://schemas.microsoft.com/office/drawing/2014/main" id="{1BFCD16C-D9EB-B127-433F-2007E0801588}"/>
              </a:ext>
            </a:extLst>
          </p:cNvPr>
          <p:cNvGraphicFramePr>
            <a:graphicFrameLocks noGrp="1"/>
          </p:cNvGraphicFramePr>
          <p:nvPr>
            <p:ph idx="1"/>
            <p:extLst>
              <p:ext uri="{D42A27DB-BD31-4B8C-83A1-F6EECF244321}">
                <p14:modId xmlns:p14="http://schemas.microsoft.com/office/powerpoint/2010/main" val="1697233840"/>
              </p:ext>
            </p:extLst>
          </p:nvPr>
        </p:nvGraphicFramePr>
        <p:xfrm>
          <a:off x="990636" y="1407560"/>
          <a:ext cx="10600871" cy="5264057"/>
        </p:xfrm>
        <a:graphic>
          <a:graphicData uri="http://schemas.openxmlformats.org/drawingml/2006/table">
            <a:tbl>
              <a:tblPr firstRow="1" bandRow="1">
                <a:tableStyleId>{5C22544A-7EE6-4342-B048-85BDC9FD1C3A}</a:tableStyleId>
              </a:tblPr>
              <a:tblGrid>
                <a:gridCol w="7844527">
                  <a:extLst>
                    <a:ext uri="{9D8B030D-6E8A-4147-A177-3AD203B41FA5}">
                      <a16:colId xmlns:a16="http://schemas.microsoft.com/office/drawing/2014/main" val="2331949703"/>
                    </a:ext>
                  </a:extLst>
                </a:gridCol>
                <a:gridCol w="1687831">
                  <a:extLst>
                    <a:ext uri="{9D8B030D-6E8A-4147-A177-3AD203B41FA5}">
                      <a16:colId xmlns:a16="http://schemas.microsoft.com/office/drawing/2014/main" val="821767876"/>
                    </a:ext>
                  </a:extLst>
                </a:gridCol>
                <a:gridCol w="1068513">
                  <a:extLst>
                    <a:ext uri="{9D8B030D-6E8A-4147-A177-3AD203B41FA5}">
                      <a16:colId xmlns:a16="http://schemas.microsoft.com/office/drawing/2014/main" val="44248775"/>
                    </a:ext>
                  </a:extLst>
                </a:gridCol>
              </a:tblGrid>
              <a:tr h="569866">
                <a:tc>
                  <a:txBody>
                    <a:bodyPr/>
                    <a:lstStyle/>
                    <a:p>
                      <a:pPr algn="ctr" fontAlgn="b"/>
                      <a:r>
                        <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Summary</a:t>
                      </a:r>
                    </a:p>
                  </a:txBody>
                  <a:tcPr marL="6350" marR="6350" marT="6350" marB="0" anchor="ctr"/>
                </a:tc>
                <a:tc>
                  <a:txBody>
                    <a:bodyPr/>
                    <a:lstStyle/>
                    <a:p>
                      <a:pPr algn="ctr" fontAlgn="b"/>
                      <a:r>
                        <a:rPr lang="en-IN" sz="15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Company_name</a:t>
                      </a:r>
                    </a:p>
                  </a:txBody>
                  <a:tcPr marL="6350" marR="6350" marT="6350" marB="0" anchor="ctr"/>
                </a:tc>
                <a:tc>
                  <a:txBody>
                    <a:bodyPr/>
                    <a:lstStyle/>
                    <a:p>
                      <a:pPr algn="ctr" fontAlgn="b"/>
                      <a:r>
                        <a:rPr lang="en-IN" sz="15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a:t>
                      </a:r>
                    </a:p>
                  </a:txBody>
                  <a:tcPr marL="6350" marR="6350" marT="6350" marB="0" anchor="ctr"/>
                </a:tc>
                <a:extLst>
                  <a:ext uri="{0D108BD9-81ED-4DB2-BD59-A6C34878D82A}">
                    <a16:rowId xmlns:a16="http://schemas.microsoft.com/office/drawing/2014/main" val="3863377531"/>
                  </a:ext>
                </a:extLst>
              </a:tr>
              <a:tr h="782591">
                <a:tc>
                  <a:txBody>
                    <a:bodyPr/>
                    <a:lstStyle/>
                    <a:p>
                      <a:pPr algn="ctr" fontAlgn="b"/>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responsibilities and procedures applicable to the </a:t>
                      </a:r>
                      <a:r>
                        <a:rPr lang="en-US" sz="15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quality control</a:t>
                      </a:r>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unit are not fully followed. Your firm </a:t>
                      </a:r>
                      <a:r>
                        <a:rPr lang="en-US" sz="15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failed to follow document control procedures</a:t>
                      </a:r>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 example during the walk through of the stability chambers drug substances located in the by l the warehouse Knit e observed an uncontrolled SAMPLE LOCATION CHART.</a:t>
                      </a:r>
                    </a:p>
                  </a:txBody>
                  <a:tcPr marL="6350" marR="6350" marT="6350" marB="0" anchor="ctr"/>
                </a:tc>
                <a:tc>
                  <a:txBody>
                    <a:bodyPr/>
                    <a:lstStyle/>
                    <a:p>
                      <a:pPr algn="ctr" fontAlgn="b"/>
                      <a:r>
                        <a:rPr lang="en-IN" sz="15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Cipla, Ltd.</a:t>
                      </a:r>
                    </a:p>
                  </a:txBody>
                  <a:tcPr marL="6350" marR="6350" marT="6350" marB="0" anchor="ctr"/>
                </a:tc>
                <a:tc>
                  <a:txBody>
                    <a:bodyPr/>
                    <a:lstStyle/>
                    <a:p>
                      <a:pPr algn="ctr" fontAlgn="b"/>
                      <a:r>
                        <a:rPr lang="en-IN" sz="15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1</a:t>
                      </a:r>
                    </a:p>
                  </a:txBody>
                  <a:tcPr marL="6350" marR="6350" marT="6350" marB="0" anchor="ctr"/>
                </a:tc>
                <a:extLst>
                  <a:ext uri="{0D108BD9-81ED-4DB2-BD59-A6C34878D82A}">
                    <a16:rowId xmlns:a16="http://schemas.microsoft.com/office/drawing/2014/main" val="2182760681"/>
                  </a:ext>
                </a:extLst>
              </a:tr>
              <a:tr h="782591">
                <a:tc>
                  <a:txBody>
                    <a:bodyPr/>
                    <a:lstStyle/>
                    <a:p>
                      <a:pPr algn="ctr" fontAlgn="b"/>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responsibilities and procedures applicable to the </a:t>
                      </a:r>
                      <a:r>
                        <a:rPr lang="en-US" sz="15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quality control unit </a:t>
                      </a:r>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are not in writing and fully followed. </a:t>
                      </a:r>
                      <a:r>
                        <a:rPr lang="en-US" sz="15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Quality Knit </a:t>
                      </a:r>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has given an access to employees across the site to all documents on which allows employees of other departments to print controlled documents unrelated to their respective departure it. The lack of an issued violates the film s of 018075 for form issuance.</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Sun Pharmaceutical Industries Limited</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1</a:t>
                      </a:r>
                    </a:p>
                  </a:txBody>
                  <a:tcPr marL="6350" marR="6350" marT="6350" marB="0" anchor="ctr"/>
                </a:tc>
                <a:extLst>
                  <a:ext uri="{0D108BD9-81ED-4DB2-BD59-A6C34878D82A}">
                    <a16:rowId xmlns:a16="http://schemas.microsoft.com/office/drawing/2014/main" val="3606422510"/>
                  </a:ext>
                </a:extLst>
              </a:tr>
              <a:tr h="782591">
                <a:tc>
                  <a:txBody>
                    <a:bodyPr/>
                    <a:lstStyle/>
                    <a:p>
                      <a:pPr algn="ctr" fontAlgn="b"/>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Quality Knit </a:t>
                      </a:r>
                      <a:r>
                        <a:rPr lang="en-US" sz="15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has failed to investigate Product Quality Complaints thoroughly</a:t>
                      </a:r>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Procedures describing the </a:t>
                      </a:r>
                      <a:r>
                        <a:rPr lang="en-US" sz="15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handling of written and oral complaints </a:t>
                      </a:r>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related to drug products are efficiently written or followed. For example t user Of . Your nm restricted s trend evaluation for a period of b only while you marked drug products into the of.</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Sun Pharmaceutical Industries Limited</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1</a:t>
                      </a:r>
                    </a:p>
                  </a:txBody>
                  <a:tcPr marL="6350" marR="6350" marT="6350" marB="0" anchor="ctr"/>
                </a:tc>
                <a:extLst>
                  <a:ext uri="{0D108BD9-81ED-4DB2-BD59-A6C34878D82A}">
                    <a16:rowId xmlns:a16="http://schemas.microsoft.com/office/drawing/2014/main" val="202210008"/>
                  </a:ext>
                </a:extLst>
              </a:tr>
              <a:tr h="782591">
                <a:tc>
                  <a:txBody>
                    <a:bodyPr/>
                    <a:lstStyle/>
                    <a:p>
                      <a:pPr algn="ctr" fontAlgn="b"/>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Your firm failed to establish adequate </a:t>
                      </a:r>
                      <a:r>
                        <a:rPr lang="en-US" sz="15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written or procedures for production and process controls</a:t>
                      </a:r>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Review of completed visual inspection records found more units were inspected in the document time periods than would have been reasonably possible if the procedure had been followed. The acceptance criterion for light intensity during visual inspection was changed from to not less than </a:t>
                      </a:r>
                      <a:r>
                        <a:rPr lang="en-US" sz="15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klux</a:t>
                      </a:r>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 all products.</a:t>
                      </a:r>
                    </a:p>
                  </a:txBody>
                  <a:tcPr marL="6350" marR="6350" marT="6350" marB="0" anchor="ctr"/>
                </a:tc>
                <a:tc>
                  <a:txBody>
                    <a:bodyPr/>
                    <a:lstStyle/>
                    <a:p>
                      <a:pPr algn="ctr" fontAlgn="b"/>
                      <a:r>
                        <a:rPr lang="en-IN" sz="15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Baxter Pharmaceuticals India Pvt Ltd</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1</a:t>
                      </a:r>
                    </a:p>
                  </a:txBody>
                  <a:tcPr marL="6350" marR="6350" marT="6350" marB="0" anchor="ctr"/>
                </a:tc>
                <a:extLst>
                  <a:ext uri="{0D108BD9-81ED-4DB2-BD59-A6C34878D82A}">
                    <a16:rowId xmlns:a16="http://schemas.microsoft.com/office/drawing/2014/main" val="504709311"/>
                  </a:ext>
                </a:extLst>
              </a:tr>
              <a:tr h="782591">
                <a:tc>
                  <a:txBody>
                    <a:bodyPr/>
                    <a:lstStyle/>
                    <a:p>
                      <a:pPr algn="ctr" fontAlgn="b"/>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responsibilities and procedures applicable to the </a:t>
                      </a:r>
                      <a:r>
                        <a:rPr lang="en-US" sz="15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quality control unit are not in writing and fully followed</a:t>
                      </a:r>
                      <a:r>
                        <a:rPr lang="en-US"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One or more of your laboratory instruments do not have adequate control. For example your analytical balances neither have audit trail capabilities nor measured weights 4 . ted.</a:t>
                      </a:r>
                    </a:p>
                  </a:txBody>
                  <a:tcPr marL="6350" marR="6350" marT="6350" marB="0" anchor="ctr"/>
                </a:tc>
                <a:tc>
                  <a:txBody>
                    <a:bodyPr/>
                    <a:lstStyle/>
                    <a:p>
                      <a:pPr algn="ctr" fontAlgn="b"/>
                      <a:r>
                        <a:rPr lang="en-IN" sz="15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Jubilant Generics Limited</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 1</a:t>
                      </a:r>
                    </a:p>
                  </a:txBody>
                  <a:tcPr marL="6350" marR="6350" marT="6350" marB="0" anchor="ctr"/>
                </a:tc>
                <a:extLst>
                  <a:ext uri="{0D108BD9-81ED-4DB2-BD59-A6C34878D82A}">
                    <a16:rowId xmlns:a16="http://schemas.microsoft.com/office/drawing/2014/main" val="929142522"/>
                  </a:ext>
                </a:extLst>
              </a:tr>
            </a:tbl>
          </a:graphicData>
        </a:graphic>
      </p:graphicFrame>
      <p:sp>
        <p:nvSpPr>
          <p:cNvPr id="4" name="Slide Number Placeholder 3">
            <a:extLst>
              <a:ext uri="{FF2B5EF4-FFF2-40B4-BE49-F238E27FC236}">
                <a16:creationId xmlns:a16="http://schemas.microsoft.com/office/drawing/2014/main" id="{FB2621E5-40F0-A67F-D209-ACE9A076E01A}"/>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3479297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07CB-60BF-D247-B903-909A8A99AE1F}"/>
              </a:ext>
            </a:extLst>
          </p:cNvPr>
          <p:cNvSpPr>
            <a:spLocks noGrp="1"/>
          </p:cNvSpPr>
          <p:nvPr>
            <p:ph type="title"/>
          </p:nvPr>
        </p:nvSpPr>
        <p:spPr>
          <a:xfrm>
            <a:off x="850392" y="595901"/>
            <a:ext cx="10881360" cy="708917"/>
          </a:xfrm>
        </p:spPr>
        <p:txBody>
          <a:bodyPr/>
          <a:lstStyle/>
          <a:p>
            <a:r>
              <a:rPr lang="en-IN" dirty="0"/>
              <a:t>Cluster 2</a:t>
            </a:r>
          </a:p>
        </p:txBody>
      </p:sp>
      <p:graphicFrame>
        <p:nvGraphicFramePr>
          <p:cNvPr id="6" name="Content Placeholder 5">
            <a:extLst>
              <a:ext uri="{FF2B5EF4-FFF2-40B4-BE49-F238E27FC236}">
                <a16:creationId xmlns:a16="http://schemas.microsoft.com/office/drawing/2014/main" id="{1BFCD16C-D9EB-B127-433F-2007E0801588}"/>
              </a:ext>
            </a:extLst>
          </p:cNvPr>
          <p:cNvGraphicFramePr>
            <a:graphicFrameLocks noGrp="1"/>
          </p:cNvGraphicFramePr>
          <p:nvPr>
            <p:ph idx="1"/>
            <p:extLst>
              <p:ext uri="{D42A27DB-BD31-4B8C-83A1-F6EECF244321}">
                <p14:modId xmlns:p14="http://schemas.microsoft.com/office/powerpoint/2010/main" val="2738050500"/>
              </p:ext>
            </p:extLst>
          </p:nvPr>
        </p:nvGraphicFramePr>
        <p:xfrm>
          <a:off x="1230171" y="1589206"/>
          <a:ext cx="10194693" cy="4816566"/>
        </p:xfrm>
        <a:graphic>
          <a:graphicData uri="http://schemas.openxmlformats.org/drawingml/2006/table">
            <a:tbl>
              <a:tblPr firstRow="1" bandRow="1">
                <a:tableStyleId>{5C22544A-7EE6-4342-B048-85BDC9FD1C3A}</a:tableStyleId>
              </a:tblPr>
              <a:tblGrid>
                <a:gridCol w="6783672">
                  <a:extLst>
                    <a:ext uri="{9D8B030D-6E8A-4147-A177-3AD203B41FA5}">
                      <a16:colId xmlns:a16="http://schemas.microsoft.com/office/drawing/2014/main" val="2331949703"/>
                    </a:ext>
                  </a:extLst>
                </a:gridCol>
                <a:gridCol w="1869154">
                  <a:extLst>
                    <a:ext uri="{9D8B030D-6E8A-4147-A177-3AD203B41FA5}">
                      <a16:colId xmlns:a16="http://schemas.microsoft.com/office/drawing/2014/main" val="821767876"/>
                    </a:ext>
                  </a:extLst>
                </a:gridCol>
                <a:gridCol w="1541867">
                  <a:extLst>
                    <a:ext uri="{9D8B030D-6E8A-4147-A177-3AD203B41FA5}">
                      <a16:colId xmlns:a16="http://schemas.microsoft.com/office/drawing/2014/main" val="44248775"/>
                    </a:ext>
                  </a:extLst>
                </a:gridCol>
              </a:tblGrid>
              <a:tr h="650560">
                <a:tc>
                  <a:txBody>
                    <a:bodyPr/>
                    <a:lstStyle/>
                    <a:p>
                      <a:pPr algn="ctr" fontAlgn="b"/>
                      <a:r>
                        <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Summary</a:t>
                      </a:r>
                    </a:p>
                  </a:txBody>
                  <a:tcPr marL="6350" marR="6350" marT="6350" marB="0" anchor="ctr"/>
                </a:tc>
                <a:tc>
                  <a:txBody>
                    <a:bodyPr/>
                    <a:lstStyle/>
                    <a:p>
                      <a:pPr algn="ctr" fontAlgn="b"/>
                      <a:r>
                        <a:rPr lang="en-IN" sz="15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Company_name</a:t>
                      </a:r>
                      <a:endParaRPr lang="en-IN" sz="1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algn="ctr" fontAlgn="b"/>
                      <a:r>
                        <a:rPr lang="en-IN" sz="15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Cluster</a:t>
                      </a:r>
                    </a:p>
                  </a:txBody>
                  <a:tcPr marL="6350" marR="6350" marT="6350" marB="0" anchor="ctr"/>
                </a:tc>
                <a:extLst>
                  <a:ext uri="{0D108BD9-81ED-4DB2-BD59-A6C34878D82A}">
                    <a16:rowId xmlns:a16="http://schemas.microsoft.com/office/drawing/2014/main" val="3863377531"/>
                  </a:ext>
                </a:extLst>
              </a:tr>
              <a:tr h="701878">
                <a:tc>
                  <a:txBody>
                    <a:bodyPr/>
                    <a:lstStyle/>
                    <a:p>
                      <a:pPr algn="ctr" fontAlgn="b"/>
                      <a:r>
                        <a:rPr lang="en-US" sz="1500" b="1" i="0" u="none" strike="noStrike" dirty="0">
                          <a:solidFill>
                            <a:srgbClr val="000000"/>
                          </a:solidFill>
                          <a:effectLst/>
                          <a:latin typeface="Calibri" panose="020F0502020204030204" pitchFamily="34" charset="0"/>
                        </a:rPr>
                        <a:t>Clean room and aseptic </a:t>
                      </a:r>
                      <a:r>
                        <a:rPr lang="en-US" sz="1500" b="1" i="0" u="none" strike="noStrike" dirty="0" err="1">
                          <a:solidFill>
                            <a:srgbClr val="000000"/>
                          </a:solidFill>
                          <a:effectLst/>
                          <a:latin typeface="Calibri" panose="020F0502020204030204" pitchFamily="34" charset="0"/>
                        </a:rPr>
                        <a:t>behaviour</a:t>
                      </a:r>
                      <a:r>
                        <a:rPr lang="en-US" sz="1500" b="1" i="0" u="none" strike="noStrike" dirty="0">
                          <a:solidFill>
                            <a:srgbClr val="000000"/>
                          </a:solidFill>
                          <a:effectLst/>
                          <a:latin typeface="Calibri" panose="020F0502020204030204" pitchFamily="34" charset="0"/>
                        </a:rPr>
                        <a:t> not followed </a:t>
                      </a:r>
                      <a:r>
                        <a:rPr lang="en-US" sz="1500" b="0" i="0" u="none" strike="noStrike" dirty="0">
                          <a:solidFill>
                            <a:srgbClr val="000000"/>
                          </a:solidFill>
                          <a:effectLst/>
                          <a:latin typeface="Calibri" panose="020F0502020204030204" pitchFamily="34" charset="0"/>
                        </a:rPr>
                        <a:t>to ensure </a:t>
                      </a:r>
                      <a:r>
                        <a:rPr lang="en-US" sz="1500" b="0" i="0" u="none" strike="noStrike" dirty="0" err="1">
                          <a:solidFill>
                            <a:srgbClr val="000000"/>
                          </a:solidFill>
                          <a:effectLst/>
                          <a:latin typeface="Calibri" panose="020F0502020204030204" pitchFamily="34" charset="0"/>
                        </a:rPr>
                        <a:t>sterilised</a:t>
                      </a:r>
                      <a:r>
                        <a:rPr lang="en-US" sz="1500" b="0" i="0" u="none" strike="noStrike" dirty="0">
                          <a:solidFill>
                            <a:srgbClr val="000000"/>
                          </a:solidFill>
                          <a:effectLst/>
                          <a:latin typeface="Calibri" panose="020F0502020204030204" pitchFamily="34" charset="0"/>
                        </a:rPr>
                        <a:t> components are only contracted with sterile forceps. Aseptic manipulations are performed from the side so as not to dismay the lamina air flow.</a:t>
                      </a:r>
                    </a:p>
                  </a:txBody>
                  <a:tcPr marL="6350" marR="6350" marT="6350" marB="0" anchor="ctr"/>
                </a:tc>
                <a:tc>
                  <a:txBody>
                    <a:bodyPr/>
                    <a:lstStyle/>
                    <a:p>
                      <a:pPr algn="ctr" fontAlgn="b"/>
                      <a:r>
                        <a:rPr lang="en-IN" sz="1500" b="0" i="0" u="none" strike="noStrike">
                          <a:solidFill>
                            <a:srgbClr val="000000"/>
                          </a:solidFill>
                          <a:effectLst/>
                          <a:latin typeface="Calibri" panose="020F0502020204030204" pitchFamily="34" charset="0"/>
                        </a:rPr>
                        <a:t>Zydus Lifesciences Limited</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rPr>
                        <a:t>Cluster 2</a:t>
                      </a:r>
                    </a:p>
                  </a:txBody>
                  <a:tcPr marL="6350" marR="6350" marT="6350" marB="0" anchor="ctr"/>
                </a:tc>
                <a:extLst>
                  <a:ext uri="{0D108BD9-81ED-4DB2-BD59-A6C34878D82A}">
                    <a16:rowId xmlns:a16="http://schemas.microsoft.com/office/drawing/2014/main" val="434791753"/>
                  </a:ext>
                </a:extLst>
              </a:tr>
              <a:tr h="701878">
                <a:tc>
                  <a:txBody>
                    <a:bodyPr/>
                    <a:lstStyle/>
                    <a:p>
                      <a:pPr algn="ctr" fontAlgn="b"/>
                      <a:r>
                        <a:rPr lang="en-US" sz="1500" b="1" i="0" u="none" strike="noStrike" dirty="0">
                          <a:solidFill>
                            <a:srgbClr val="000000"/>
                          </a:solidFill>
                          <a:effectLst/>
                          <a:latin typeface="Calibri" panose="020F0502020204030204" pitchFamily="34" charset="0"/>
                        </a:rPr>
                        <a:t> equipment and utensils are not cleaned and maintained </a:t>
                      </a:r>
                      <a:r>
                        <a:rPr lang="en-US" sz="1500" b="0" i="0" u="none" strike="noStrike" dirty="0">
                          <a:solidFill>
                            <a:srgbClr val="000000"/>
                          </a:solidFill>
                          <a:effectLst/>
                          <a:latin typeface="Calibri" panose="020F0502020204030204" pitchFamily="34" charset="0"/>
                        </a:rPr>
                        <a:t>at appropriate intervals to prevent contamination n that would alter the safety identity strength or purity of the drug product. 1 by ill on line observed to have scratches rough surfaces and small pieces that were not fully attached during aseptic filling of cry j late </a:t>
                      </a:r>
                      <a:r>
                        <a:rPr lang="en-US" sz="1500" b="0" i="0" u="none" strike="noStrike" dirty="0" err="1">
                          <a:solidFill>
                            <a:srgbClr val="000000"/>
                          </a:solidFill>
                          <a:effectLst/>
                          <a:latin typeface="Calibri" panose="020F0502020204030204" pitchFamily="34" charset="0"/>
                        </a:rPr>
                        <a:t>lb</a:t>
                      </a:r>
                      <a:r>
                        <a:rPr lang="en-US" sz="1500" b="0" i="0" u="none" strike="noStrike" dirty="0">
                          <a:solidFill>
                            <a:srgbClr val="000000"/>
                          </a:solidFill>
                          <a:effectLst/>
                          <a:latin typeface="Calibri" panose="020F0502020204030204" pitchFamily="34" charset="0"/>
                        </a:rPr>
                        <a:t> April 19 2024.</a:t>
                      </a:r>
                    </a:p>
                  </a:txBody>
                  <a:tcPr marL="6350" marR="6350" marT="6350" marB="0" anchor="ctr"/>
                </a:tc>
                <a:tc>
                  <a:txBody>
                    <a:bodyPr/>
                    <a:lstStyle/>
                    <a:p>
                      <a:pPr algn="ctr" fontAlgn="b"/>
                      <a:r>
                        <a:rPr lang="en-IN" sz="1500" b="0" i="0" u="none" strike="noStrike">
                          <a:solidFill>
                            <a:srgbClr val="000000"/>
                          </a:solidFill>
                          <a:effectLst/>
                          <a:latin typeface="Calibri" panose="020F0502020204030204" pitchFamily="34" charset="0"/>
                        </a:rPr>
                        <a:t>Zydus Lifesciences Limited</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rPr>
                        <a:t>Cluster 2</a:t>
                      </a:r>
                    </a:p>
                  </a:txBody>
                  <a:tcPr marL="6350" marR="6350" marT="6350" marB="0" anchor="ctr"/>
                </a:tc>
                <a:extLst>
                  <a:ext uri="{0D108BD9-81ED-4DB2-BD59-A6C34878D82A}">
                    <a16:rowId xmlns:a16="http://schemas.microsoft.com/office/drawing/2014/main" val="487994224"/>
                  </a:ext>
                </a:extLst>
              </a:tr>
              <a:tr h="701878">
                <a:tc>
                  <a:txBody>
                    <a:bodyPr/>
                    <a:lstStyle/>
                    <a:p>
                      <a:pPr algn="ctr" fontAlgn="b"/>
                      <a:r>
                        <a:rPr lang="en-US" sz="1500" b="1" i="0" u="none" strike="noStrike" dirty="0">
                          <a:solidFill>
                            <a:srgbClr val="000000"/>
                          </a:solidFill>
                          <a:effectLst/>
                          <a:latin typeface="Calibri" panose="020F0502020204030204" pitchFamily="34" charset="0"/>
                        </a:rPr>
                        <a:t> Equipment and utensils are not cleaned </a:t>
                      </a:r>
                      <a:r>
                        <a:rPr lang="en-US" sz="1500" b="0" i="0" u="none" strike="noStrike" dirty="0">
                          <a:solidFill>
                            <a:srgbClr val="000000"/>
                          </a:solidFill>
                          <a:effectLst/>
                          <a:latin typeface="Calibri" panose="020F0502020204030204" pitchFamily="34" charset="0"/>
                        </a:rPr>
                        <a:t>and maintained at appropriate intervals to prevent contamination that would alter the safety identity strength quality or purity of the dog product. The accumulation of stagnant liquid may have occurred after the last preventive maintenance of 13 Act 4 42023 due to leakage of water.</a:t>
                      </a:r>
                    </a:p>
                  </a:txBody>
                  <a:tcPr marL="6350" marR="6350" marT="6350" marB="0" anchor="ctr"/>
                </a:tc>
                <a:tc>
                  <a:txBody>
                    <a:bodyPr/>
                    <a:lstStyle/>
                    <a:p>
                      <a:pPr algn="ctr" fontAlgn="b"/>
                      <a:r>
                        <a:rPr lang="en-IN" sz="1500" b="0" i="0" u="none" strike="noStrike">
                          <a:solidFill>
                            <a:srgbClr val="000000"/>
                          </a:solidFill>
                          <a:effectLst/>
                          <a:latin typeface="Calibri" panose="020F0502020204030204" pitchFamily="34" charset="0"/>
                        </a:rPr>
                        <a:t>Sun Pharmaceutical Industries Limited</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rPr>
                        <a:t>Cluster 2</a:t>
                      </a:r>
                    </a:p>
                  </a:txBody>
                  <a:tcPr marL="6350" marR="6350" marT="6350" marB="0" anchor="ctr"/>
                </a:tc>
                <a:extLst>
                  <a:ext uri="{0D108BD9-81ED-4DB2-BD59-A6C34878D82A}">
                    <a16:rowId xmlns:a16="http://schemas.microsoft.com/office/drawing/2014/main" val="4737769"/>
                  </a:ext>
                </a:extLst>
              </a:tr>
              <a:tr h="701878">
                <a:tc>
                  <a:txBody>
                    <a:bodyPr/>
                    <a:lstStyle/>
                    <a:p>
                      <a:pPr algn="ctr" fontAlgn="b"/>
                      <a:r>
                        <a:rPr lang="en-US" sz="1500" b="1" i="0" u="none" strike="noStrike" dirty="0">
                          <a:solidFill>
                            <a:srgbClr val="000000"/>
                          </a:solidFill>
                          <a:effectLst/>
                          <a:latin typeface="Calibri" panose="020F0502020204030204" pitchFamily="34" charset="0"/>
                        </a:rPr>
                        <a:t> Equipment and utensils are not cleaned and maintaine</a:t>
                      </a:r>
                      <a:r>
                        <a:rPr lang="en-US" sz="1500" b="0" i="0" u="none" strike="noStrike" dirty="0">
                          <a:solidFill>
                            <a:srgbClr val="000000"/>
                          </a:solidFill>
                          <a:effectLst/>
                          <a:latin typeface="Calibri" panose="020F0502020204030204" pitchFamily="34" charset="0"/>
                        </a:rPr>
                        <a:t>d at appropriate intervals to prevent contains ton that would alter the safety identity strength quality or purity the drug product. The li is white in color . Add Continuation Age  </a:t>
                      </a:r>
                    </a:p>
                  </a:txBody>
                  <a:tcPr marL="6350" marR="6350" marT="6350" marB="0" anchor="ctr"/>
                </a:tc>
                <a:tc>
                  <a:txBody>
                    <a:bodyPr/>
                    <a:lstStyle/>
                    <a:p>
                      <a:pPr algn="ctr" fontAlgn="b"/>
                      <a:r>
                        <a:rPr lang="en-IN" sz="1500" b="0" i="0" u="none" strike="noStrike">
                          <a:solidFill>
                            <a:srgbClr val="000000"/>
                          </a:solidFill>
                          <a:effectLst/>
                          <a:latin typeface="Calibri" panose="020F0502020204030204" pitchFamily="34" charset="0"/>
                        </a:rPr>
                        <a:t>Cipla Limited</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rPr>
                        <a:t>Cluster 2</a:t>
                      </a:r>
                    </a:p>
                  </a:txBody>
                  <a:tcPr marL="6350" marR="6350" marT="6350" marB="0" anchor="ctr"/>
                </a:tc>
                <a:extLst>
                  <a:ext uri="{0D108BD9-81ED-4DB2-BD59-A6C34878D82A}">
                    <a16:rowId xmlns:a16="http://schemas.microsoft.com/office/drawing/2014/main" val="1024556645"/>
                  </a:ext>
                </a:extLst>
              </a:tr>
              <a:tr h="701878">
                <a:tc>
                  <a:txBody>
                    <a:bodyPr/>
                    <a:lstStyle/>
                    <a:p>
                      <a:pPr algn="ctr" fontAlgn="b"/>
                      <a:r>
                        <a:rPr lang="en-US" sz="1500" b="0" i="0" u="none" strike="noStrike" dirty="0">
                          <a:solidFill>
                            <a:srgbClr val="000000"/>
                          </a:solidFill>
                          <a:effectLst/>
                          <a:latin typeface="Calibri" panose="020F0502020204030204" pitchFamily="34" charset="0"/>
                        </a:rPr>
                        <a:t> Equipment used in the manufacture processing packing or holding of drug products is not of appropriate design to facilitate operations for its intended use and </a:t>
                      </a:r>
                      <a:r>
                        <a:rPr lang="en-US" sz="1500" b="1" i="0" u="none" strike="noStrike" dirty="0">
                          <a:solidFill>
                            <a:srgbClr val="000000"/>
                          </a:solidFill>
                          <a:effectLst/>
                          <a:latin typeface="Calibri" panose="020F0502020204030204" pitchFamily="34" charset="0"/>
                        </a:rPr>
                        <a:t>cleaning and maintenance</a:t>
                      </a:r>
                      <a:r>
                        <a:rPr lang="en-US" sz="1500" b="0" i="0" u="none" strike="noStrike" dirty="0">
                          <a:solidFill>
                            <a:srgbClr val="000000"/>
                          </a:solidFill>
                          <a:effectLst/>
                          <a:latin typeface="Calibri" panose="020F0502020204030204" pitchFamily="34" charset="0"/>
                        </a:rPr>
                        <a:t>. Filling rooms and tapping rooms for both the and filling lines used for of market product are not designed to permit operator s to move freely to required areas.</a:t>
                      </a:r>
                    </a:p>
                  </a:txBody>
                  <a:tcPr marL="6350" marR="6350" marT="6350" marB="0" anchor="ctr"/>
                </a:tc>
                <a:tc>
                  <a:txBody>
                    <a:bodyPr/>
                    <a:lstStyle/>
                    <a:p>
                      <a:pPr algn="ctr" fontAlgn="b"/>
                      <a:r>
                        <a:rPr lang="en-IN" sz="1500" b="0" i="0" u="none" strike="noStrike">
                          <a:solidFill>
                            <a:srgbClr val="000000"/>
                          </a:solidFill>
                          <a:effectLst/>
                          <a:latin typeface="Calibri" panose="020F0502020204030204" pitchFamily="34" charset="0"/>
                        </a:rPr>
                        <a:t>Baxter Pharmaceuticals India Pvt Ltd</a:t>
                      </a:r>
                    </a:p>
                  </a:txBody>
                  <a:tcPr marL="6350" marR="6350" marT="6350" marB="0" anchor="ctr"/>
                </a:tc>
                <a:tc>
                  <a:txBody>
                    <a:bodyPr/>
                    <a:lstStyle/>
                    <a:p>
                      <a:pPr algn="ctr" fontAlgn="b"/>
                      <a:r>
                        <a:rPr lang="en-IN" sz="1500" b="0" i="0" u="none" strike="noStrike" dirty="0">
                          <a:solidFill>
                            <a:srgbClr val="000000"/>
                          </a:solidFill>
                          <a:effectLst/>
                          <a:latin typeface="Calibri" panose="020F0502020204030204" pitchFamily="34" charset="0"/>
                        </a:rPr>
                        <a:t>Cluster 2</a:t>
                      </a:r>
                    </a:p>
                  </a:txBody>
                  <a:tcPr marL="6350" marR="6350" marT="6350" marB="0" anchor="ctr"/>
                </a:tc>
                <a:extLst>
                  <a:ext uri="{0D108BD9-81ED-4DB2-BD59-A6C34878D82A}">
                    <a16:rowId xmlns:a16="http://schemas.microsoft.com/office/drawing/2014/main" val="2652901397"/>
                  </a:ext>
                </a:extLst>
              </a:tr>
            </a:tbl>
          </a:graphicData>
        </a:graphic>
      </p:graphicFrame>
      <p:sp>
        <p:nvSpPr>
          <p:cNvPr id="4" name="Slide Number Placeholder 3">
            <a:extLst>
              <a:ext uri="{FF2B5EF4-FFF2-40B4-BE49-F238E27FC236}">
                <a16:creationId xmlns:a16="http://schemas.microsoft.com/office/drawing/2014/main" id="{FB2621E5-40F0-A67F-D209-ACE9A076E01A}"/>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5219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8419-B328-9557-71C8-CD8358D11744}"/>
              </a:ext>
            </a:extLst>
          </p:cNvPr>
          <p:cNvSpPr>
            <a:spLocks noGrp="1"/>
          </p:cNvSpPr>
          <p:nvPr>
            <p:ph type="title"/>
          </p:nvPr>
        </p:nvSpPr>
        <p:spPr>
          <a:xfrm>
            <a:off x="893568" y="636999"/>
            <a:ext cx="4603105" cy="2028142"/>
          </a:xfrm>
        </p:spPr>
        <p:txBody>
          <a:bodyPr/>
          <a:lstStyle/>
          <a:p>
            <a:r>
              <a:rPr lang="en-IN" dirty="0"/>
              <a:t>Word cloud of various clusters</a:t>
            </a:r>
          </a:p>
        </p:txBody>
      </p:sp>
      <p:pic>
        <p:nvPicPr>
          <p:cNvPr id="7" name="Content Placeholder 6">
            <a:extLst>
              <a:ext uri="{FF2B5EF4-FFF2-40B4-BE49-F238E27FC236}">
                <a16:creationId xmlns:a16="http://schemas.microsoft.com/office/drawing/2014/main" id="{711350D5-D630-26A5-0CFB-696B03C81F01}"/>
              </a:ext>
            </a:extLst>
          </p:cNvPr>
          <p:cNvPicPr>
            <a:picLocks noGrp="1" noChangeAspect="1"/>
          </p:cNvPicPr>
          <p:nvPr>
            <p:ph idx="1"/>
          </p:nvPr>
        </p:nvPicPr>
        <p:blipFill>
          <a:blip r:embed="rId3"/>
          <a:stretch>
            <a:fillRect/>
          </a:stretch>
        </p:blipFill>
        <p:spPr>
          <a:xfrm>
            <a:off x="5969285" y="368740"/>
            <a:ext cx="5551469" cy="2723782"/>
          </a:xfrm>
        </p:spPr>
      </p:pic>
      <p:sp>
        <p:nvSpPr>
          <p:cNvPr id="4" name="Slide Number Placeholder 3">
            <a:extLst>
              <a:ext uri="{FF2B5EF4-FFF2-40B4-BE49-F238E27FC236}">
                <a16:creationId xmlns:a16="http://schemas.microsoft.com/office/drawing/2014/main" id="{6D9B0306-72E6-2697-A1E7-21854FEDD3CE}"/>
              </a:ext>
            </a:extLst>
          </p:cNvPr>
          <p:cNvSpPr>
            <a:spLocks noGrp="1"/>
          </p:cNvSpPr>
          <p:nvPr>
            <p:ph type="sldNum" sz="quarter" idx="11"/>
          </p:nvPr>
        </p:nvSpPr>
        <p:spPr/>
        <p:txBody>
          <a:bodyPr/>
          <a:lstStyle/>
          <a:p>
            <a:fld id="{294A09A9-5501-47C1-A89A-A340965A2BE2}" type="slidenum">
              <a:rPr lang="en-US" smtClean="0"/>
              <a:pPr/>
              <a:t>14</a:t>
            </a:fld>
            <a:endParaRPr lang="en-US" dirty="0"/>
          </a:p>
        </p:txBody>
      </p:sp>
      <p:pic>
        <p:nvPicPr>
          <p:cNvPr id="3" name="Content Placeholder 8">
            <a:extLst>
              <a:ext uri="{FF2B5EF4-FFF2-40B4-BE49-F238E27FC236}">
                <a16:creationId xmlns:a16="http://schemas.microsoft.com/office/drawing/2014/main" id="{274DD478-22EE-983B-F34B-324F6B57B2C5}"/>
              </a:ext>
            </a:extLst>
          </p:cNvPr>
          <p:cNvPicPr>
            <a:picLocks noChangeAspect="1"/>
          </p:cNvPicPr>
          <p:nvPr/>
        </p:nvPicPr>
        <p:blipFill>
          <a:blip r:embed="rId4"/>
          <a:stretch>
            <a:fillRect/>
          </a:stretch>
        </p:blipFill>
        <p:spPr>
          <a:xfrm>
            <a:off x="773987" y="3256908"/>
            <a:ext cx="5294576" cy="3051425"/>
          </a:xfrm>
          <a:prstGeom prst="rect">
            <a:avLst/>
          </a:prstGeom>
        </p:spPr>
      </p:pic>
      <p:pic>
        <p:nvPicPr>
          <p:cNvPr id="5" name="Picture 4">
            <a:extLst>
              <a:ext uri="{FF2B5EF4-FFF2-40B4-BE49-F238E27FC236}">
                <a16:creationId xmlns:a16="http://schemas.microsoft.com/office/drawing/2014/main" id="{8C0D15C6-9DBE-D9E7-BFE2-B96631CEAA25}"/>
              </a:ext>
            </a:extLst>
          </p:cNvPr>
          <p:cNvPicPr>
            <a:picLocks noChangeAspect="1"/>
          </p:cNvPicPr>
          <p:nvPr/>
        </p:nvPicPr>
        <p:blipFill>
          <a:blip r:embed="rId5"/>
          <a:stretch>
            <a:fillRect/>
          </a:stretch>
        </p:blipFill>
        <p:spPr>
          <a:xfrm>
            <a:off x="6308333" y="3296693"/>
            <a:ext cx="5109680" cy="3011640"/>
          </a:xfrm>
          <a:prstGeom prst="rect">
            <a:avLst/>
          </a:prstGeom>
        </p:spPr>
      </p:pic>
    </p:spTree>
    <p:extLst>
      <p:ext uri="{BB962C8B-B14F-4D97-AF65-F5344CB8AC3E}">
        <p14:creationId xmlns:p14="http://schemas.microsoft.com/office/powerpoint/2010/main" val="226012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CAC8-2F29-2BC2-CD5C-6A1214AC162B}"/>
              </a:ext>
            </a:extLst>
          </p:cNvPr>
          <p:cNvSpPr>
            <a:spLocks noGrp="1"/>
          </p:cNvSpPr>
          <p:nvPr>
            <p:ph type="title"/>
          </p:nvPr>
        </p:nvSpPr>
        <p:spPr>
          <a:xfrm>
            <a:off x="768199" y="187452"/>
            <a:ext cx="10881360" cy="1069848"/>
          </a:xfrm>
        </p:spPr>
        <p:txBody>
          <a:bodyPr/>
          <a:lstStyle/>
          <a:p>
            <a:r>
              <a:rPr lang="en-IN" dirty="0"/>
              <a:t>Challenges that I faced</a:t>
            </a:r>
          </a:p>
        </p:txBody>
      </p:sp>
      <p:sp>
        <p:nvSpPr>
          <p:cNvPr id="4" name="Slide Number Placeholder 3">
            <a:extLst>
              <a:ext uri="{FF2B5EF4-FFF2-40B4-BE49-F238E27FC236}">
                <a16:creationId xmlns:a16="http://schemas.microsoft.com/office/drawing/2014/main" id="{EA0941FF-D692-88B9-33C8-80E15F398228}"/>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9" name="Content Placeholder 8">
            <a:extLst>
              <a:ext uri="{FF2B5EF4-FFF2-40B4-BE49-F238E27FC236}">
                <a16:creationId xmlns:a16="http://schemas.microsoft.com/office/drawing/2014/main" id="{6D2FA84A-CBF2-9D77-794A-2B3BE55736B9}"/>
              </a:ext>
            </a:extLst>
          </p:cNvPr>
          <p:cNvSpPr>
            <a:spLocks noGrp="1"/>
          </p:cNvSpPr>
          <p:nvPr>
            <p:ph idx="1"/>
          </p:nvPr>
        </p:nvSpPr>
        <p:spPr>
          <a:xfrm>
            <a:off x="1025258" y="2157573"/>
            <a:ext cx="3608387" cy="3516476"/>
          </a:xfrm>
        </p:spPr>
        <p:txBody>
          <a:bodyPr/>
          <a:lstStyle/>
          <a:p>
            <a:pPr marL="0" indent="0">
              <a:buNone/>
            </a:pPr>
            <a:r>
              <a:rPr lang="en-IN" sz="2400" dirty="0">
                <a:latin typeface="Aptos Display" panose="020B0004020202020204" pitchFamily="34" charset="0"/>
              </a:rPr>
              <a:t>	As u can see there are some highlighted areas in the observation records which</a:t>
            </a:r>
            <a:r>
              <a:rPr lang="en-US" sz="2400" dirty="0">
                <a:latin typeface="Aptos Display" panose="020B0004020202020204" pitchFamily="34" charset="0"/>
              </a:rPr>
              <a:t> causes text extraction using PyPDF to convert text inaccurately. We need a better way to completely eliminate this text as this will have its own different spacing.</a:t>
            </a:r>
            <a:endParaRPr lang="en-IN" sz="2400" dirty="0">
              <a:latin typeface="Aptos Display" panose="020B0004020202020204" pitchFamily="34" charset="0"/>
            </a:endParaRPr>
          </a:p>
        </p:txBody>
      </p:sp>
      <p:pic>
        <p:nvPicPr>
          <p:cNvPr id="3" name="Picture 2">
            <a:extLst>
              <a:ext uri="{FF2B5EF4-FFF2-40B4-BE49-F238E27FC236}">
                <a16:creationId xmlns:a16="http://schemas.microsoft.com/office/drawing/2014/main" id="{28231956-B0D2-28D8-1A03-F0D1785785E9}"/>
              </a:ext>
            </a:extLst>
          </p:cNvPr>
          <p:cNvPicPr>
            <a:picLocks noChangeAspect="1"/>
          </p:cNvPicPr>
          <p:nvPr/>
        </p:nvPicPr>
        <p:blipFill>
          <a:blip r:embed="rId3"/>
          <a:stretch>
            <a:fillRect/>
          </a:stretch>
        </p:blipFill>
        <p:spPr>
          <a:xfrm>
            <a:off x="5305087" y="1828800"/>
            <a:ext cx="6344472" cy="3845249"/>
          </a:xfrm>
          <a:prstGeom prst="rect">
            <a:avLst/>
          </a:prstGeom>
        </p:spPr>
      </p:pic>
    </p:spTree>
    <p:extLst>
      <p:ext uri="{BB962C8B-B14F-4D97-AF65-F5344CB8AC3E}">
        <p14:creationId xmlns:p14="http://schemas.microsoft.com/office/powerpoint/2010/main" val="1115393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2C56-396D-08E0-5A7B-F1AF2D1F42C9}"/>
              </a:ext>
            </a:extLst>
          </p:cNvPr>
          <p:cNvSpPr>
            <a:spLocks noGrp="1"/>
          </p:cNvSpPr>
          <p:nvPr>
            <p:ph type="title"/>
          </p:nvPr>
        </p:nvSpPr>
        <p:spPr>
          <a:xfrm>
            <a:off x="850392" y="832104"/>
            <a:ext cx="10881360" cy="873406"/>
          </a:xfrm>
        </p:spPr>
        <p:txBody>
          <a:bodyPr/>
          <a:lstStyle/>
          <a:p>
            <a:r>
              <a:rPr lang="en-IN" dirty="0"/>
              <a:t>What are the next steps</a:t>
            </a:r>
          </a:p>
        </p:txBody>
      </p:sp>
      <p:sp>
        <p:nvSpPr>
          <p:cNvPr id="3" name="Content Placeholder 2">
            <a:extLst>
              <a:ext uri="{FF2B5EF4-FFF2-40B4-BE49-F238E27FC236}">
                <a16:creationId xmlns:a16="http://schemas.microsoft.com/office/drawing/2014/main" id="{A09B8BFF-056B-8DDD-0D9F-6C16637B8F15}"/>
              </a:ext>
            </a:extLst>
          </p:cNvPr>
          <p:cNvSpPr>
            <a:spLocks noGrp="1"/>
          </p:cNvSpPr>
          <p:nvPr>
            <p:ph idx="1"/>
          </p:nvPr>
        </p:nvSpPr>
        <p:spPr/>
        <p:txBody>
          <a:bodyPr/>
          <a:lstStyle/>
          <a:p>
            <a:r>
              <a:rPr lang="en-US" sz="2400" dirty="0"/>
              <a:t>True potential can be delivered by developing an application around this data, where users can easily identify and compare categories or clusters as determined by both the system and human/SME input.</a:t>
            </a:r>
          </a:p>
          <a:p>
            <a:r>
              <a:rPr lang="en-US" sz="2400" dirty="0"/>
              <a:t>Use of different Un-supervised algorithms to group &amp; summarize actual content for better accuracy &amp; performance.</a:t>
            </a:r>
          </a:p>
          <a:p>
            <a:r>
              <a:rPr lang="en-US" sz="2400" dirty="0"/>
              <a:t>Use of multiple supervised clustering algorithm with labelled data will make prediction accurate. The same data can be used again for training/testing &amp; validating that clustering is working as per the human level.</a:t>
            </a:r>
            <a:endParaRPr lang="en-IN" sz="2400" dirty="0"/>
          </a:p>
        </p:txBody>
      </p:sp>
      <p:sp>
        <p:nvSpPr>
          <p:cNvPr id="4" name="Slide Number Placeholder 3">
            <a:extLst>
              <a:ext uri="{FF2B5EF4-FFF2-40B4-BE49-F238E27FC236}">
                <a16:creationId xmlns:a16="http://schemas.microsoft.com/office/drawing/2014/main" id="{0AD126FA-D59E-74BD-D8B2-B2C91F43EE03}"/>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749064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conclusion</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228088" y="3685031"/>
            <a:ext cx="7735824" cy="1575337"/>
          </a:xfrm>
        </p:spPr>
        <p:txBody>
          <a:bodyPr/>
          <a:lstStyle/>
          <a:p>
            <a:r>
              <a:rPr lang="en-US" dirty="0"/>
              <a:t>The project not only optimizes the process of handling USFDA observations but also empowers the company with actionable insights, leading to improved quality management and regulatory compliance.</a:t>
            </a:r>
          </a:p>
        </p:txBody>
      </p:sp>
    </p:spTree>
    <p:extLst>
      <p:ext uri="{BB962C8B-B14F-4D97-AF65-F5344CB8AC3E}">
        <p14:creationId xmlns:p14="http://schemas.microsoft.com/office/powerpoint/2010/main" val="1958759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2212848"/>
            <a:ext cx="6422136" cy="4033840"/>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Problems </a:t>
            </a:r>
            <a:r>
              <a:rPr lang="en-US" dirty="0">
                <a:latin typeface="Segoe UI Light" panose="020B0502040204020203" pitchFamily="34" charset="0"/>
                <a:cs typeface="Segoe UI Light" panose="020B0502040204020203" pitchFamily="34" charset="0"/>
              </a:rPr>
              <a:t>Solved</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Benefits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Methodology</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Top </a:t>
            </a:r>
            <a:r>
              <a:rPr lang="en-US" dirty="0">
                <a:latin typeface="Segoe UI Light" panose="020B0502040204020203" pitchFamily="34" charset="0"/>
                <a:cs typeface="Segoe UI Light" panose="020B0502040204020203" pitchFamily="34" charset="0"/>
              </a:rPr>
              <a:t>Summaries from each Cluster</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Future Work</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695647"/>
            <a:ext cx="7735824" cy="1069848"/>
          </a:xfrm>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572017"/>
            <a:ext cx="7735824" cy="2294528"/>
          </a:xfrm>
        </p:spPr>
        <p:txBody>
          <a:bodyPr/>
          <a:lstStyle/>
          <a:p>
            <a:pPr algn="just"/>
            <a:r>
              <a:rPr lang="en-US" sz="2000" dirty="0"/>
              <a:t>In India there are 3000+ pharma companies &amp; USA is the biggest consumer of Indian pharmaceuticals companies. The USFDA conducts regular audits of global companies to ensure compliance with safety and quality standards. When violations are found, they issue Form 483 to prompt corrective actions, maintain public safety, and ensure adherence to regulations.</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46A1-E28E-818D-12B1-C40989895ABC}"/>
              </a:ext>
            </a:extLst>
          </p:cNvPr>
          <p:cNvSpPr>
            <a:spLocks noGrp="1"/>
          </p:cNvSpPr>
          <p:nvPr>
            <p:ph type="title"/>
          </p:nvPr>
        </p:nvSpPr>
        <p:spPr>
          <a:xfrm>
            <a:off x="850392" y="832104"/>
            <a:ext cx="10881360" cy="811761"/>
          </a:xfrm>
        </p:spPr>
        <p:txBody>
          <a:bodyPr/>
          <a:lstStyle/>
          <a:p>
            <a:r>
              <a:rPr lang="en-IN" dirty="0"/>
              <a:t>What problems are we solving?</a:t>
            </a:r>
          </a:p>
        </p:txBody>
      </p:sp>
      <p:sp>
        <p:nvSpPr>
          <p:cNvPr id="3" name="Content Placeholder 2">
            <a:extLst>
              <a:ext uri="{FF2B5EF4-FFF2-40B4-BE49-F238E27FC236}">
                <a16:creationId xmlns:a16="http://schemas.microsoft.com/office/drawing/2014/main" id="{6ED8F9C3-8210-D17D-2E3D-86726A70FB1F}"/>
              </a:ext>
            </a:extLst>
          </p:cNvPr>
          <p:cNvSpPr>
            <a:spLocks noGrp="1"/>
          </p:cNvSpPr>
          <p:nvPr>
            <p:ph idx="1"/>
          </p:nvPr>
        </p:nvSpPr>
        <p:spPr>
          <a:xfrm>
            <a:off x="929640" y="2572443"/>
            <a:ext cx="10332720" cy="3273553"/>
          </a:xfrm>
        </p:spPr>
        <p:txBody>
          <a:bodyPr/>
          <a:lstStyle/>
          <a:p>
            <a:r>
              <a:rPr lang="en-US" b="1" dirty="0">
                <a:latin typeface="Aptos Display" panose="020B0004020202020204" pitchFamily="34" charset="0"/>
              </a:rPr>
              <a:t>Automating data processing</a:t>
            </a:r>
            <a:r>
              <a:rPr lang="en-US" dirty="0">
                <a:latin typeface="Aptos Display" panose="020B0004020202020204" pitchFamily="34" charset="0"/>
              </a:rPr>
              <a:t>: Eliminate the need for manual searching and downloading by automating the process </a:t>
            </a:r>
          </a:p>
          <a:p>
            <a:r>
              <a:rPr lang="en-US" b="1" dirty="0">
                <a:latin typeface="Aptos Display" panose="020B0004020202020204" pitchFamily="34" charset="0"/>
              </a:rPr>
              <a:t>Leveraging Machine Learning</a:t>
            </a:r>
            <a:r>
              <a:rPr lang="en-US" dirty="0">
                <a:latin typeface="Aptos Display" panose="020B0004020202020204" pitchFamily="34" charset="0"/>
              </a:rPr>
              <a:t>: Extract insights from the data using ML for a more comprehensive understanding.</a:t>
            </a:r>
          </a:p>
          <a:p>
            <a:r>
              <a:rPr lang="en-US" b="1" dirty="0">
                <a:latin typeface="Aptos Display" panose="020B0004020202020204" pitchFamily="34" charset="0"/>
              </a:rPr>
              <a:t>Centralized and categorized view</a:t>
            </a:r>
            <a:r>
              <a:rPr lang="en-US" dirty="0">
                <a:latin typeface="Aptos Display" panose="020B0004020202020204" pitchFamily="34" charset="0"/>
              </a:rPr>
              <a:t>: Provide a summarized and categorized view of observations by company, offering a clear picture of inspection findings.</a:t>
            </a:r>
            <a:endParaRPr lang="en-IN" dirty="0">
              <a:latin typeface="Aptos Display" panose="020B0004020202020204" pitchFamily="34" charset="0"/>
            </a:endParaRPr>
          </a:p>
        </p:txBody>
      </p:sp>
      <p:sp>
        <p:nvSpPr>
          <p:cNvPr id="4" name="Slide Number Placeholder 3">
            <a:extLst>
              <a:ext uri="{FF2B5EF4-FFF2-40B4-BE49-F238E27FC236}">
                <a16:creationId xmlns:a16="http://schemas.microsoft.com/office/drawing/2014/main" id="{89B38FE0-A1D8-1EEC-905A-1946EAA2687C}"/>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35929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213E-6744-461A-C56D-4D79E05FD989}"/>
              </a:ext>
            </a:extLst>
          </p:cNvPr>
          <p:cNvSpPr>
            <a:spLocks noGrp="1"/>
          </p:cNvSpPr>
          <p:nvPr>
            <p:ph type="title"/>
          </p:nvPr>
        </p:nvSpPr>
        <p:spPr>
          <a:xfrm>
            <a:off x="850392" y="832104"/>
            <a:ext cx="10881360" cy="852858"/>
          </a:xfrm>
        </p:spPr>
        <p:txBody>
          <a:bodyPr/>
          <a:lstStyle/>
          <a:p>
            <a:r>
              <a:rPr lang="en-IN" dirty="0"/>
              <a:t>Benefits</a:t>
            </a:r>
          </a:p>
        </p:txBody>
      </p:sp>
      <p:sp>
        <p:nvSpPr>
          <p:cNvPr id="3" name="Content Placeholder 2">
            <a:extLst>
              <a:ext uri="{FF2B5EF4-FFF2-40B4-BE49-F238E27FC236}">
                <a16:creationId xmlns:a16="http://schemas.microsoft.com/office/drawing/2014/main" id="{CC343A0F-F926-E525-4C8C-BE008991FE70}"/>
              </a:ext>
            </a:extLst>
          </p:cNvPr>
          <p:cNvSpPr>
            <a:spLocks noGrp="1"/>
          </p:cNvSpPr>
          <p:nvPr>
            <p:ph idx="1"/>
          </p:nvPr>
        </p:nvSpPr>
        <p:spPr/>
        <p:txBody>
          <a:bodyPr/>
          <a:lstStyle/>
          <a:p>
            <a:r>
              <a:rPr lang="en-US" b="1" dirty="0">
                <a:latin typeface="Aptos Narrow" panose="020B0004020202020204" pitchFamily="34" charset="0"/>
              </a:rPr>
              <a:t>Save time and effort:</a:t>
            </a:r>
            <a:r>
              <a:rPr lang="en-US" dirty="0">
                <a:latin typeface="Aptos Narrow" panose="020B0004020202020204" pitchFamily="34" charset="0"/>
              </a:rPr>
              <a:t> Free up valuable resources by automating manual tasks.</a:t>
            </a:r>
          </a:p>
          <a:p>
            <a:r>
              <a:rPr lang="en-US" b="1" dirty="0">
                <a:latin typeface="Aptos Narrow" panose="020B0004020202020204" pitchFamily="34" charset="0"/>
              </a:rPr>
              <a:t>Improved data quality:</a:t>
            </a:r>
            <a:r>
              <a:rPr lang="en-US" dirty="0">
                <a:latin typeface="Aptos Narrow" panose="020B0004020202020204" pitchFamily="34" charset="0"/>
              </a:rPr>
              <a:t> Ensure consistent and accurate data collection and categorization.</a:t>
            </a:r>
          </a:p>
          <a:p>
            <a:r>
              <a:rPr lang="en-US" b="1" dirty="0">
                <a:latin typeface="Aptos Narrow" panose="020B0004020202020204" pitchFamily="34" charset="0"/>
              </a:rPr>
              <a:t>Enhanced insights:</a:t>
            </a:r>
            <a:r>
              <a:rPr lang="en-US" dirty="0">
                <a:latin typeface="Aptos Narrow" panose="020B0004020202020204" pitchFamily="34" charset="0"/>
              </a:rPr>
              <a:t> Gain valuable insights from USFDA inspections for better decision-making.</a:t>
            </a:r>
          </a:p>
          <a:p>
            <a:r>
              <a:rPr lang="en-US" b="1" dirty="0">
                <a:latin typeface="Aptos Narrow" panose="020B0004020202020204" pitchFamily="34" charset="0"/>
              </a:rPr>
              <a:t>Digitized format:</a:t>
            </a:r>
            <a:r>
              <a:rPr lang="en-US" dirty="0">
                <a:latin typeface="Aptos Narrow" panose="020B0004020202020204" pitchFamily="34" charset="0"/>
              </a:rPr>
              <a:t> Facilitate further training and improve quality compliance across different areas.</a:t>
            </a:r>
            <a:endParaRPr lang="en-IN" dirty="0">
              <a:latin typeface="Aptos Narrow" panose="020B0004020202020204" pitchFamily="34" charset="0"/>
            </a:endParaRPr>
          </a:p>
        </p:txBody>
      </p:sp>
      <p:sp>
        <p:nvSpPr>
          <p:cNvPr id="4" name="Slide Number Placeholder 3">
            <a:extLst>
              <a:ext uri="{FF2B5EF4-FFF2-40B4-BE49-F238E27FC236}">
                <a16:creationId xmlns:a16="http://schemas.microsoft.com/office/drawing/2014/main" id="{322EA66D-BAE8-7B7B-2D2C-F380045CFE44}"/>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179845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6066-FD5B-47D8-BB3C-A3BF02F72144}"/>
              </a:ext>
            </a:extLst>
          </p:cNvPr>
          <p:cNvSpPr>
            <a:spLocks noGrp="1"/>
          </p:cNvSpPr>
          <p:nvPr>
            <p:ph type="title"/>
          </p:nvPr>
        </p:nvSpPr>
        <p:spPr/>
        <p:txBody>
          <a:bodyPr/>
          <a:lstStyle/>
          <a:p>
            <a:r>
              <a:rPr lang="en-US" dirty="0"/>
              <a:t>Two Observations FOR REFERENCE</a:t>
            </a:r>
            <a:endParaRPr lang="en-IN" dirty="0"/>
          </a:p>
        </p:txBody>
      </p:sp>
      <p:sp>
        <p:nvSpPr>
          <p:cNvPr id="6" name="Content Placeholder 5">
            <a:extLst>
              <a:ext uri="{FF2B5EF4-FFF2-40B4-BE49-F238E27FC236}">
                <a16:creationId xmlns:a16="http://schemas.microsoft.com/office/drawing/2014/main" id="{5C2B5A33-B0DE-4F89-AB01-9F453BCA0E04}"/>
              </a:ext>
            </a:extLst>
          </p:cNvPr>
          <p:cNvSpPr>
            <a:spLocks noGrp="1"/>
          </p:cNvSpPr>
          <p:nvPr>
            <p:ph sz="half" idx="1"/>
          </p:nvPr>
        </p:nvSpPr>
        <p:spPr/>
        <p:txBody>
          <a:bodyPr>
            <a:noAutofit/>
          </a:bodyPr>
          <a:lstStyle/>
          <a:p>
            <a:pPr marL="0" indent="0">
              <a:buNone/>
            </a:pPr>
            <a:r>
              <a:rPr lang="en-US" sz="1100" dirty="0"/>
              <a:t>The automatic visual inspection machine was used to usually inspect commercial patches for the of market for clear and amber </a:t>
            </a:r>
            <a:r>
              <a:rPr lang="en-US" sz="1100" dirty="0" err="1"/>
              <a:t>vilas</a:t>
            </a:r>
            <a:r>
              <a:rPr lang="en-US" sz="1100" dirty="0"/>
              <a:t> my to my in size for particles glass fragments </a:t>
            </a:r>
            <a:r>
              <a:rPr lang="en-US" sz="1100" dirty="0" err="1"/>
              <a:t>fibres</a:t>
            </a:r>
            <a:r>
              <a:rPr lang="en-US" sz="1100" dirty="0"/>
              <a:t> low high volume </a:t>
            </a:r>
            <a:r>
              <a:rPr lang="en-US" sz="1100" dirty="0" err="1"/>
              <a:t>discoloured</a:t>
            </a:r>
            <a:r>
              <a:rPr lang="en-US" sz="1100" dirty="0"/>
              <a:t> and empty vital s . Is part of a response to the May 2022 483 particles of known size were acquired to appropriately qualify the machine . During evaluation of the newly acquired known defect </a:t>
            </a:r>
            <a:r>
              <a:rPr lang="en-US" sz="1100" dirty="0" err="1"/>
              <a:t>vilas</a:t>
            </a:r>
            <a:r>
              <a:rPr lang="en-US" sz="1100" dirty="0"/>
              <a:t> on the automatic visual inspection machine the machine failed to reject all defective </a:t>
            </a:r>
            <a:r>
              <a:rPr lang="en-US" sz="1100" dirty="0" err="1"/>
              <a:t>vilas</a:t>
            </a:r>
            <a:r>
              <a:rPr lang="en-US" sz="1100" dirty="0"/>
              <a:t> using the existing commercial machine recipe . The existing machine recipe were found to be inadequate for further qualification work . There was no non investigation opened to evaluate the impact of this failure on previously released product within expire that used the deficient visual inspection process evaluate whether a field alert was necessary or evaluate the impact for the continuing use of the visual inspection equipment . Despite the failure of the existing recipe during challenge tests the same instrument recipe were used in continuing visual inspection until October 13 2022 for patches released to the of market . a . After the my amber </a:t>
            </a:r>
            <a:r>
              <a:rPr lang="en-US" sz="1100" dirty="0" err="1"/>
              <a:t>vilas</a:t>
            </a:r>
            <a:r>
              <a:rPr lang="en-US" sz="1100" dirty="0"/>
              <a:t> failed the challenge test using the commercial machine recipe rejecting and of the defective </a:t>
            </a:r>
            <a:r>
              <a:rPr lang="en-US" sz="1100" dirty="0" err="1"/>
              <a:t>vilas</a:t>
            </a:r>
            <a:r>
              <a:rPr lang="en-US" sz="1100" dirty="0"/>
              <a:t> on July 6 2022 the same deficient machine recipe continued to be used for visual inspection of Injection my patches that were shipped to the of market . b . After the my amber </a:t>
            </a:r>
            <a:r>
              <a:rPr lang="en-US" sz="1100" dirty="0" err="1"/>
              <a:t>vilas</a:t>
            </a:r>
            <a:r>
              <a:rPr lang="en-US" sz="1100" dirty="0"/>
              <a:t> failed the challenge test using the commercial machine recipe rejecting and of the defective </a:t>
            </a:r>
            <a:r>
              <a:rPr lang="en-US" sz="1100" dirty="0" err="1"/>
              <a:t>vilas</a:t>
            </a:r>
            <a:r>
              <a:rPr lang="en-US" sz="1100" dirty="0"/>
              <a:t> on July 12 2022 the same deficient machine recipe continued to be used for visual inspection of Injection my patches that were shipped to the of market . c . After the my clear </a:t>
            </a:r>
            <a:r>
              <a:rPr lang="en-US" sz="1100" dirty="0" err="1"/>
              <a:t>vilas</a:t>
            </a:r>
            <a:r>
              <a:rPr lang="en-US" sz="1100" dirty="0"/>
              <a:t> failed the challenge test using the commercial machine recipe rejecting and of the defective </a:t>
            </a:r>
            <a:r>
              <a:rPr lang="en-US" sz="1100" dirty="0" err="1"/>
              <a:t>vilas</a:t>
            </a:r>
            <a:r>
              <a:rPr lang="en-US" sz="1100" dirty="0"/>
              <a:t> on September 11 2022 the same deficient machine recipe continued to be used for vise al inspection of Injection my patches that were shipped to the of market . d . To challenge tests using the existing machine recipe were initiated for other vital configuration for of market products inspected with the including my fill in my clear </a:t>
            </a:r>
            <a:r>
              <a:rPr lang="en-US" sz="1100" dirty="0" err="1"/>
              <a:t>vilas</a:t>
            </a:r>
            <a:r>
              <a:rPr lang="en-US" sz="1100" dirty="0"/>
              <a:t> used for Injection my fill in my clear </a:t>
            </a:r>
            <a:r>
              <a:rPr lang="en-US" sz="1100" dirty="0" err="1"/>
              <a:t>vilas</a:t>
            </a:r>
            <a:r>
              <a:rPr lang="en-US" sz="1100" dirty="0"/>
              <a:t> for Injection and my fill in my clear </a:t>
            </a:r>
            <a:r>
              <a:rPr lang="en-US" sz="1100" dirty="0" err="1"/>
              <a:t>vilas</a:t>
            </a:r>
            <a:r>
              <a:rPr lang="en-US" sz="1100" dirty="0"/>
              <a:t> for Injection .</a:t>
            </a:r>
            <a:endParaRPr lang="en-IN" sz="1100" dirty="0"/>
          </a:p>
        </p:txBody>
      </p:sp>
      <p:sp>
        <p:nvSpPr>
          <p:cNvPr id="7" name="Content Placeholder 6">
            <a:extLst>
              <a:ext uri="{FF2B5EF4-FFF2-40B4-BE49-F238E27FC236}">
                <a16:creationId xmlns:a16="http://schemas.microsoft.com/office/drawing/2014/main" id="{6934F7E1-DA85-4286-9FF4-9F6E95CDB983}"/>
              </a:ext>
            </a:extLst>
          </p:cNvPr>
          <p:cNvSpPr>
            <a:spLocks noGrp="1"/>
          </p:cNvSpPr>
          <p:nvPr>
            <p:ph sz="half" idx="2"/>
          </p:nvPr>
        </p:nvSpPr>
        <p:spPr/>
        <p:txBody>
          <a:bodyPr>
            <a:normAutofit lnSpcReduction="10000"/>
          </a:bodyPr>
          <a:lstStyle/>
          <a:p>
            <a:pPr marL="0" indent="0">
              <a:buNone/>
            </a:pPr>
            <a:r>
              <a:rPr lang="en-US" sz="1000" dirty="0"/>
              <a:t>Equipment and utensils are not cleaned and maintained at appropriate intervals to prevent contamination that would alter the safety identity strength quality or purity of the drug product . 1 . He observed change parts for the filling and tapping lines were damaged in ways that may generate articulate or make them difficult to clean . Change parts were observed entrusted with black brown and color materials . The details are included as follows a . on Filling Machine His change part is installed on filling line . It was observed entrusted in parts with brown and black color spots cracked whipped scratch marks and rough surface due to damage to the on many areas while it was ragged in CLEANED status . Upon wiping areas of this change part using clean white color wiped we observed stains of black and color materials on the wiped . b . Filling machine These change parts are installed on filling line . These were observed entrusted in parts with brown and black color spots cracked whipped scratch marks and rough surface due to damage on the on many areas while it was ragged in CLEANED status . Upon wiping areas of this change parts using clean white color wiped we observed stains of black and colors materials on the wiped . c . Filling machine His change part is installed on filling line and used for carrying </a:t>
            </a:r>
            <a:r>
              <a:rPr lang="en-US" sz="1000" dirty="0" err="1"/>
              <a:t>vilas</a:t>
            </a:r>
            <a:r>
              <a:rPr lang="en-US" sz="1000" dirty="0"/>
              <a:t> town </a:t>
            </a:r>
            <a:r>
              <a:rPr lang="en-US" sz="1000" dirty="0" err="1"/>
              <a:t>rd</a:t>
            </a:r>
            <a:r>
              <a:rPr lang="en-US" sz="1000" dirty="0"/>
              <a:t> It was observed cracked whipped and entrusted in parts with brown and black color stains on many areas while ragged in CLEANED status . d . Tapping machine along with guide These change parts are installed on filling line . These were observed entrusted in parts with brown and black color spots scratch marks and rough surface due to damage of the on many areas while these were ragged in CLEANED status . e . towards tapping machine His change part is installed on filling line . It was observed entrusted in parts with brown and black color spots cracked whipped scratch marks and rough surface due to damage to the on many areas while it was ragged in CLEANED status . f . Filling machine and guide my These change parts are installed on filling line . These were observed entrusted in parts with brown and black color spots cracked whipped scar </a:t>
            </a:r>
            <a:r>
              <a:rPr lang="en-US" sz="1000" dirty="0" err="1"/>
              <a:t>th</a:t>
            </a:r>
            <a:r>
              <a:rPr lang="en-US" sz="1000" dirty="0"/>
              <a:t> marks and rough surface due to damage to the on many areas while these were ragged in CLEANED status . g . Filling machine His change part is installed on filling line . It was observed entrusted in parts </a:t>
            </a:r>
            <a:r>
              <a:rPr lang="en-US" sz="1000" dirty="0" err="1"/>
              <a:t>i</a:t>
            </a:r>
            <a:r>
              <a:rPr lang="en-US" sz="1000" dirty="0"/>
              <a:t> </a:t>
            </a:r>
            <a:r>
              <a:rPr lang="en-US" sz="1000" dirty="0" err="1"/>
              <a:t>th</a:t>
            </a:r>
            <a:r>
              <a:rPr lang="en-US" sz="1000" dirty="0"/>
              <a:t> brown and black color spots cracked whipped scratch marks and rough surface due to damage to the on many areas while it was ragged in CLEANED status . h . Filling machine His change part is installed on filling line . It was observed cracked whipped scratch marks and rough surface on many areas while it was ragged in CLEANED status . </a:t>
            </a:r>
            <a:r>
              <a:rPr lang="en-US" sz="1000" dirty="0" err="1"/>
              <a:t>i</a:t>
            </a:r>
            <a:r>
              <a:rPr lang="en-US" sz="1000" dirty="0"/>
              <a:t> . Filling machine His change part is installed on the filling line . It was observed to have chips and a rough surface . Areas on the had an unknown sticky substance . 2 . He observed defects on your line filling machine EQP 57 while it was ragged in CLEANED status on January 26 2023 </a:t>
            </a:r>
            <a:endParaRPr lang="en-IN" sz="1000" dirty="0"/>
          </a:p>
        </p:txBody>
      </p:sp>
      <p:sp>
        <p:nvSpPr>
          <p:cNvPr id="4" name="Slide Number Placeholder 3">
            <a:extLst>
              <a:ext uri="{FF2B5EF4-FFF2-40B4-BE49-F238E27FC236}">
                <a16:creationId xmlns:a16="http://schemas.microsoft.com/office/drawing/2014/main" id="{55324D84-DE90-416B-863D-405D3BAEC3FB}"/>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
        <p:nvSpPr>
          <p:cNvPr id="8" name="TextBox 7">
            <a:extLst>
              <a:ext uri="{FF2B5EF4-FFF2-40B4-BE49-F238E27FC236}">
                <a16:creationId xmlns:a16="http://schemas.microsoft.com/office/drawing/2014/main" id="{39E225D8-C8E6-4C19-B2D9-B5DCAD7ED448}"/>
              </a:ext>
            </a:extLst>
          </p:cNvPr>
          <p:cNvSpPr txBox="1"/>
          <p:nvPr/>
        </p:nvSpPr>
        <p:spPr>
          <a:xfrm>
            <a:off x="850392" y="6034169"/>
            <a:ext cx="4685211" cy="276999"/>
          </a:xfrm>
          <a:prstGeom prst="rect">
            <a:avLst/>
          </a:prstGeom>
          <a:noFill/>
        </p:spPr>
        <p:txBody>
          <a:bodyPr wrap="square" rtlCol="0">
            <a:spAutoFit/>
          </a:bodyPr>
          <a:lstStyle>
            <a:defPPr>
              <a:defRPr lang="en-US"/>
            </a:defPPr>
            <a:lvl1pPr>
              <a:defRPr sz="1200">
                <a:solidFill>
                  <a:srgbClr val="FFFF00"/>
                </a:solidFill>
              </a:defRPr>
            </a:lvl1pPr>
          </a:lstStyle>
          <a:p>
            <a:r>
              <a:rPr lang="en-US" dirty="0"/>
              <a:t>Original Content Length : 8209 Words or two Pages</a:t>
            </a:r>
            <a:endParaRPr lang="en-IN" dirty="0"/>
          </a:p>
        </p:txBody>
      </p:sp>
      <p:sp>
        <p:nvSpPr>
          <p:cNvPr id="9" name="TextBox 8">
            <a:extLst>
              <a:ext uri="{FF2B5EF4-FFF2-40B4-BE49-F238E27FC236}">
                <a16:creationId xmlns:a16="http://schemas.microsoft.com/office/drawing/2014/main" id="{5FDA8930-0184-4F69-BC3C-08703A17F623}"/>
              </a:ext>
            </a:extLst>
          </p:cNvPr>
          <p:cNvSpPr txBox="1"/>
          <p:nvPr/>
        </p:nvSpPr>
        <p:spPr>
          <a:xfrm>
            <a:off x="6291072" y="6030251"/>
            <a:ext cx="5181600" cy="276999"/>
          </a:xfrm>
          <a:prstGeom prst="rect">
            <a:avLst/>
          </a:prstGeom>
          <a:noFill/>
        </p:spPr>
        <p:txBody>
          <a:bodyPr wrap="square" rtlCol="0">
            <a:spAutoFit/>
          </a:bodyPr>
          <a:lstStyle/>
          <a:p>
            <a:r>
              <a:rPr lang="en-US" sz="1200" dirty="0">
                <a:solidFill>
                  <a:srgbClr val="FFFF00"/>
                </a:solidFill>
              </a:rPr>
              <a:t>Original Content Length : 5027 Words or one &amp; half pages</a:t>
            </a:r>
            <a:endParaRPr lang="en-IN" sz="1200" dirty="0">
              <a:solidFill>
                <a:srgbClr val="FFFF00"/>
              </a:solidFill>
            </a:endParaRPr>
          </a:p>
        </p:txBody>
      </p:sp>
    </p:spTree>
    <p:extLst>
      <p:ext uri="{BB962C8B-B14F-4D97-AF65-F5344CB8AC3E}">
        <p14:creationId xmlns:p14="http://schemas.microsoft.com/office/powerpoint/2010/main" val="122847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9FE69712-3370-1A65-F033-8EF6A5C30BE2}"/>
              </a:ext>
            </a:extLst>
          </p:cNvPr>
          <p:cNvSpPr>
            <a:spLocks noGrp="1"/>
          </p:cNvSpPr>
          <p:nvPr>
            <p:ph type="body" sz="quarter" idx="21"/>
          </p:nvPr>
        </p:nvSpPr>
        <p:spPr>
          <a:xfrm>
            <a:off x="9372600" y="3236975"/>
            <a:ext cx="2093976" cy="2788919"/>
          </a:xfrm>
        </p:spPr>
        <p:txBody>
          <a:bodyPr/>
          <a:lstStyle/>
          <a:p>
            <a:r>
              <a:rPr lang="en-IN" sz="1800" dirty="0">
                <a:latin typeface="Aptos Narrow" panose="020B0004020202020204" pitchFamily="34" charset="0"/>
              </a:rPr>
              <a:t>The vector is</a:t>
            </a:r>
            <a:r>
              <a:rPr lang="en-US" sz="1800" dirty="0">
                <a:latin typeface="Aptos Narrow" panose="020B0004020202020204" pitchFamily="34" charset="0"/>
              </a:rPr>
              <a:t> fed into a k-means clustering model. This model groups similar summaries together based on their content.</a:t>
            </a:r>
            <a:endParaRPr lang="en-IN" sz="1800" dirty="0">
              <a:latin typeface="Aptos Narrow" panose="020B0004020202020204" pitchFamily="34" charset="0"/>
            </a:endParaRPr>
          </a:p>
        </p:txBody>
      </p:sp>
      <p:sp>
        <p:nvSpPr>
          <p:cNvPr id="6" name="Title 5">
            <a:extLst>
              <a:ext uri="{FF2B5EF4-FFF2-40B4-BE49-F238E27FC236}">
                <a16:creationId xmlns:a16="http://schemas.microsoft.com/office/drawing/2014/main" id="{82F7D900-53E2-2D79-B1ED-E0496EEDB924}"/>
              </a:ext>
            </a:extLst>
          </p:cNvPr>
          <p:cNvSpPr>
            <a:spLocks noGrp="1"/>
          </p:cNvSpPr>
          <p:nvPr>
            <p:ph type="title"/>
          </p:nvPr>
        </p:nvSpPr>
        <p:spPr>
          <a:xfrm>
            <a:off x="1540764" y="1088958"/>
            <a:ext cx="8878824" cy="702769"/>
          </a:xfrm>
        </p:spPr>
        <p:txBody>
          <a:bodyPr/>
          <a:lstStyle/>
          <a:p>
            <a:r>
              <a:rPr lang="en-IN" dirty="0"/>
              <a:t>How did I achieve this?</a:t>
            </a:r>
          </a:p>
        </p:txBody>
      </p:sp>
      <p:sp>
        <p:nvSpPr>
          <p:cNvPr id="7" name="Text Placeholder 6">
            <a:extLst>
              <a:ext uri="{FF2B5EF4-FFF2-40B4-BE49-F238E27FC236}">
                <a16:creationId xmlns:a16="http://schemas.microsoft.com/office/drawing/2014/main" id="{63914812-E1D3-1EE5-5E31-3CEC410561B3}"/>
              </a:ext>
            </a:extLst>
          </p:cNvPr>
          <p:cNvSpPr>
            <a:spLocks noGrp="1"/>
          </p:cNvSpPr>
          <p:nvPr>
            <p:ph type="body" sz="quarter" idx="12"/>
          </p:nvPr>
        </p:nvSpPr>
        <p:spPr/>
        <p:txBody>
          <a:bodyPr/>
          <a:lstStyle/>
          <a:p>
            <a:r>
              <a:rPr lang="en-IN" dirty="0"/>
              <a:t>Data Collection</a:t>
            </a:r>
          </a:p>
        </p:txBody>
      </p:sp>
      <p:sp>
        <p:nvSpPr>
          <p:cNvPr id="8" name="Text Placeholder 7">
            <a:extLst>
              <a:ext uri="{FF2B5EF4-FFF2-40B4-BE49-F238E27FC236}">
                <a16:creationId xmlns:a16="http://schemas.microsoft.com/office/drawing/2014/main" id="{A48020DE-9AF2-A922-C869-9D3C7432838A}"/>
              </a:ext>
            </a:extLst>
          </p:cNvPr>
          <p:cNvSpPr>
            <a:spLocks noGrp="1"/>
          </p:cNvSpPr>
          <p:nvPr>
            <p:ph type="body" sz="quarter" idx="13"/>
          </p:nvPr>
        </p:nvSpPr>
        <p:spPr>
          <a:xfrm>
            <a:off x="731520" y="3236975"/>
            <a:ext cx="2093976" cy="2788921"/>
          </a:xfrm>
        </p:spPr>
        <p:txBody>
          <a:bodyPr/>
          <a:lstStyle/>
          <a:p>
            <a:r>
              <a:rPr lang="en-IN" sz="1800" dirty="0">
                <a:latin typeface="Aptos Narrow" panose="020B0004020202020204" pitchFamily="34" charset="0"/>
              </a:rPr>
              <a:t>Data is gathered from the official website of FDA which</a:t>
            </a:r>
            <a:r>
              <a:rPr lang="en-US" sz="1800" dirty="0">
                <a:latin typeface="Aptos Narrow" panose="020B0004020202020204" pitchFamily="34" charset="0"/>
              </a:rPr>
              <a:t> includes links to Form 483 inspection records for various companies.</a:t>
            </a:r>
            <a:endParaRPr lang="en-IN" sz="1800" dirty="0">
              <a:latin typeface="Aptos Narrow" panose="020B0004020202020204" pitchFamily="34" charset="0"/>
            </a:endParaRPr>
          </a:p>
        </p:txBody>
      </p:sp>
      <p:sp>
        <p:nvSpPr>
          <p:cNvPr id="9" name="Text Placeholder 8">
            <a:extLst>
              <a:ext uri="{FF2B5EF4-FFF2-40B4-BE49-F238E27FC236}">
                <a16:creationId xmlns:a16="http://schemas.microsoft.com/office/drawing/2014/main" id="{10EC3D7D-1923-58A8-263A-D588D6696B21}"/>
              </a:ext>
            </a:extLst>
          </p:cNvPr>
          <p:cNvSpPr>
            <a:spLocks noGrp="1"/>
          </p:cNvSpPr>
          <p:nvPr>
            <p:ph type="body" sz="quarter" idx="14"/>
          </p:nvPr>
        </p:nvSpPr>
        <p:spPr/>
        <p:txBody>
          <a:bodyPr/>
          <a:lstStyle/>
          <a:p>
            <a:r>
              <a:rPr lang="en-IN" dirty="0"/>
              <a:t>Data Cleaning </a:t>
            </a:r>
          </a:p>
        </p:txBody>
      </p:sp>
      <p:sp>
        <p:nvSpPr>
          <p:cNvPr id="10" name="Text Placeholder 9">
            <a:extLst>
              <a:ext uri="{FF2B5EF4-FFF2-40B4-BE49-F238E27FC236}">
                <a16:creationId xmlns:a16="http://schemas.microsoft.com/office/drawing/2014/main" id="{872DF179-1974-DBA7-501C-926860447681}"/>
              </a:ext>
            </a:extLst>
          </p:cNvPr>
          <p:cNvSpPr>
            <a:spLocks noGrp="1"/>
          </p:cNvSpPr>
          <p:nvPr>
            <p:ph type="body" sz="quarter" idx="15"/>
          </p:nvPr>
        </p:nvSpPr>
        <p:spPr>
          <a:xfrm>
            <a:off x="2891790" y="3236976"/>
            <a:ext cx="2093976" cy="2788920"/>
          </a:xfrm>
        </p:spPr>
        <p:txBody>
          <a:bodyPr/>
          <a:lstStyle/>
          <a:p>
            <a:r>
              <a:rPr lang="en-IN" sz="1800" dirty="0">
                <a:latin typeface="Aptos Narrow" panose="020B0004020202020204" pitchFamily="34" charset="0"/>
              </a:rPr>
              <a:t>Extracted data  is processed to enhance its quality for analysis which includes removal of irrelevant characters and text.</a:t>
            </a:r>
          </a:p>
        </p:txBody>
      </p:sp>
      <p:sp>
        <p:nvSpPr>
          <p:cNvPr id="11" name="Text Placeholder 10">
            <a:extLst>
              <a:ext uri="{FF2B5EF4-FFF2-40B4-BE49-F238E27FC236}">
                <a16:creationId xmlns:a16="http://schemas.microsoft.com/office/drawing/2014/main" id="{1CF1D2EA-F879-FB19-6303-6C0049DFA5DC}"/>
              </a:ext>
            </a:extLst>
          </p:cNvPr>
          <p:cNvSpPr>
            <a:spLocks noGrp="1"/>
          </p:cNvSpPr>
          <p:nvPr>
            <p:ph type="body" sz="quarter" idx="16"/>
          </p:nvPr>
        </p:nvSpPr>
        <p:spPr/>
        <p:txBody>
          <a:bodyPr/>
          <a:lstStyle/>
          <a:p>
            <a:r>
              <a:rPr lang="en-IN" dirty="0"/>
              <a:t>Generating summaries</a:t>
            </a:r>
          </a:p>
        </p:txBody>
      </p:sp>
      <p:sp>
        <p:nvSpPr>
          <p:cNvPr id="12" name="Text Placeholder 11">
            <a:extLst>
              <a:ext uri="{FF2B5EF4-FFF2-40B4-BE49-F238E27FC236}">
                <a16:creationId xmlns:a16="http://schemas.microsoft.com/office/drawing/2014/main" id="{97E4FC93-0F13-0B65-96A6-140D64B26B68}"/>
              </a:ext>
            </a:extLst>
          </p:cNvPr>
          <p:cNvSpPr>
            <a:spLocks noGrp="1"/>
          </p:cNvSpPr>
          <p:nvPr>
            <p:ph type="body" sz="quarter" idx="17"/>
          </p:nvPr>
        </p:nvSpPr>
        <p:spPr>
          <a:xfrm>
            <a:off x="5052060" y="3236975"/>
            <a:ext cx="2093976" cy="2788919"/>
          </a:xfrm>
        </p:spPr>
        <p:txBody>
          <a:bodyPr/>
          <a:lstStyle/>
          <a:p>
            <a:r>
              <a:rPr lang="en-IN" sz="1800" dirty="0">
                <a:latin typeface="Aptos Narrow" panose="020B0004020202020204" pitchFamily="34" charset="0"/>
              </a:rPr>
              <a:t>Reducing the length of observations by removing redundant data and extracting phrases that highlight major issues.</a:t>
            </a:r>
          </a:p>
        </p:txBody>
      </p:sp>
      <p:sp>
        <p:nvSpPr>
          <p:cNvPr id="13" name="Text Placeholder 12">
            <a:extLst>
              <a:ext uri="{FF2B5EF4-FFF2-40B4-BE49-F238E27FC236}">
                <a16:creationId xmlns:a16="http://schemas.microsoft.com/office/drawing/2014/main" id="{A6CAAB10-F70A-A1EA-B802-98F1B801C522}"/>
              </a:ext>
            </a:extLst>
          </p:cNvPr>
          <p:cNvSpPr>
            <a:spLocks noGrp="1"/>
          </p:cNvSpPr>
          <p:nvPr>
            <p:ph type="body" sz="quarter" idx="18"/>
          </p:nvPr>
        </p:nvSpPr>
        <p:spPr/>
        <p:txBody>
          <a:bodyPr/>
          <a:lstStyle/>
          <a:p>
            <a:r>
              <a:rPr lang="en-IN" dirty="0"/>
              <a:t>Converting It to Vector</a:t>
            </a:r>
          </a:p>
        </p:txBody>
      </p:sp>
      <p:sp>
        <p:nvSpPr>
          <p:cNvPr id="14" name="Text Placeholder 13">
            <a:extLst>
              <a:ext uri="{FF2B5EF4-FFF2-40B4-BE49-F238E27FC236}">
                <a16:creationId xmlns:a16="http://schemas.microsoft.com/office/drawing/2014/main" id="{926FA328-EA30-DCF5-FD22-32E8604E23D0}"/>
              </a:ext>
            </a:extLst>
          </p:cNvPr>
          <p:cNvSpPr>
            <a:spLocks noGrp="1"/>
          </p:cNvSpPr>
          <p:nvPr>
            <p:ph type="body" sz="quarter" idx="19"/>
          </p:nvPr>
        </p:nvSpPr>
        <p:spPr>
          <a:xfrm>
            <a:off x="7212330" y="3236975"/>
            <a:ext cx="2093976" cy="2788919"/>
          </a:xfrm>
        </p:spPr>
        <p:txBody>
          <a:bodyPr/>
          <a:lstStyle/>
          <a:p>
            <a:r>
              <a:rPr lang="en-US" sz="1800" dirty="0">
                <a:latin typeface="Aptos Narrow" panose="020B0004020202020204" pitchFamily="34" charset="0"/>
              </a:rPr>
              <a:t>Summarized text is transformed into a numerical representation suitable for machine learning models.</a:t>
            </a:r>
            <a:endParaRPr lang="en-IN" sz="1800" dirty="0">
              <a:latin typeface="Aptos Narrow" panose="020B0004020202020204" pitchFamily="34" charset="0"/>
            </a:endParaRPr>
          </a:p>
        </p:txBody>
      </p:sp>
      <p:sp>
        <p:nvSpPr>
          <p:cNvPr id="15" name="Text Placeholder 14">
            <a:extLst>
              <a:ext uri="{FF2B5EF4-FFF2-40B4-BE49-F238E27FC236}">
                <a16:creationId xmlns:a16="http://schemas.microsoft.com/office/drawing/2014/main" id="{C4805D4B-00FF-42FF-A6D4-46CF078DB60B}"/>
              </a:ext>
            </a:extLst>
          </p:cNvPr>
          <p:cNvSpPr>
            <a:spLocks noGrp="1"/>
          </p:cNvSpPr>
          <p:nvPr>
            <p:ph type="body" sz="quarter" idx="20"/>
          </p:nvPr>
        </p:nvSpPr>
        <p:spPr/>
        <p:txBody>
          <a:bodyPr/>
          <a:lstStyle/>
          <a:p>
            <a:r>
              <a:rPr lang="en-IN" dirty="0"/>
              <a:t>Feeding it to ML Model</a:t>
            </a:r>
          </a:p>
        </p:txBody>
      </p:sp>
      <p:sp>
        <p:nvSpPr>
          <p:cNvPr id="4" name="Slide Number Placeholder 3">
            <a:extLst>
              <a:ext uri="{FF2B5EF4-FFF2-40B4-BE49-F238E27FC236}">
                <a16:creationId xmlns:a16="http://schemas.microsoft.com/office/drawing/2014/main" id="{FD9078F4-DFE9-8368-C60F-932849743BDC}"/>
              </a:ext>
            </a:extLst>
          </p:cNvPr>
          <p:cNvSpPr>
            <a:spLocks noGrp="1"/>
          </p:cNvSpPr>
          <p:nvPr>
            <p:ph type="sldNum" sz="quarter" idx="4294967295"/>
          </p:nvPr>
        </p:nvSpPr>
        <p:spPr>
          <a:xfrm>
            <a:off x="0" y="411163"/>
            <a:ext cx="522288" cy="311150"/>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89443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C9DEF-2FC0-15D8-3350-CA20007C7D54}"/>
              </a:ext>
            </a:extLst>
          </p:cNvPr>
          <p:cNvSpPr>
            <a:spLocks noGrp="1"/>
          </p:cNvSpPr>
          <p:nvPr>
            <p:ph type="title"/>
          </p:nvPr>
        </p:nvSpPr>
        <p:spPr>
          <a:xfrm>
            <a:off x="850392" y="442302"/>
            <a:ext cx="10881360" cy="637100"/>
          </a:xfrm>
        </p:spPr>
        <p:txBody>
          <a:bodyPr/>
          <a:lstStyle/>
          <a:p>
            <a:r>
              <a:rPr lang="en-IN" dirty="0"/>
              <a:t>Summarization method</a:t>
            </a:r>
          </a:p>
        </p:txBody>
      </p:sp>
      <p:sp>
        <p:nvSpPr>
          <p:cNvPr id="3" name="Content Placeholder 2">
            <a:extLst>
              <a:ext uri="{FF2B5EF4-FFF2-40B4-BE49-F238E27FC236}">
                <a16:creationId xmlns:a16="http://schemas.microsoft.com/office/drawing/2014/main" id="{26C0C96F-5BCA-A6AC-B8C8-8C0BC6FB0CF6}"/>
              </a:ext>
            </a:extLst>
          </p:cNvPr>
          <p:cNvSpPr>
            <a:spLocks noGrp="1"/>
          </p:cNvSpPr>
          <p:nvPr>
            <p:ph idx="1"/>
          </p:nvPr>
        </p:nvSpPr>
        <p:spPr>
          <a:xfrm>
            <a:off x="1124712" y="1469204"/>
            <a:ext cx="10332720" cy="4657481"/>
          </a:xfrm>
        </p:spPr>
        <p:txBody>
          <a:bodyPr/>
          <a:lstStyle/>
          <a:p>
            <a:pPr marL="0" indent="0">
              <a:buNone/>
            </a:pPr>
            <a:r>
              <a:rPr lang="en-US" dirty="0"/>
              <a:t>	</a:t>
            </a:r>
            <a:r>
              <a:rPr lang="en-US" sz="2400" dirty="0">
                <a:latin typeface="Aptos" panose="020B0004020202020204" pitchFamily="34" charset="0"/>
              </a:rPr>
              <a:t>The summarization method using the facebook/bart-large-</a:t>
            </a:r>
            <a:r>
              <a:rPr lang="en-US" sz="2400" dirty="0" err="1">
                <a:latin typeface="Aptos" panose="020B0004020202020204" pitchFamily="34" charset="0"/>
              </a:rPr>
              <a:t>cnn</a:t>
            </a:r>
            <a:r>
              <a:rPr lang="en-US" sz="2400" dirty="0">
                <a:latin typeface="Aptos" panose="020B0004020202020204" pitchFamily="34" charset="0"/>
              </a:rPr>
              <a:t> model works as follows:</a:t>
            </a:r>
          </a:p>
          <a:p>
            <a:pPr marL="457200" indent="-457200"/>
            <a:r>
              <a:rPr lang="en-US" sz="2400" b="1" dirty="0">
                <a:latin typeface="Aptos" panose="020B0004020202020204" pitchFamily="34" charset="0"/>
              </a:rPr>
              <a:t>Input</a:t>
            </a:r>
            <a:r>
              <a:rPr lang="en-US" sz="2400" dirty="0">
                <a:latin typeface="Aptos" panose="020B0004020202020204" pitchFamily="34" charset="0"/>
              </a:rPr>
              <a:t>: You provide a long piece of text that you want to summarize.</a:t>
            </a:r>
          </a:p>
          <a:p>
            <a:pPr marL="457200" indent="-457200"/>
            <a:r>
              <a:rPr lang="en-US" sz="2400" b="1" dirty="0">
                <a:latin typeface="Aptos" panose="020B0004020202020204" pitchFamily="34" charset="0"/>
              </a:rPr>
              <a:t>Processing</a:t>
            </a:r>
            <a:r>
              <a:rPr lang="en-US" sz="2400" dirty="0">
                <a:latin typeface="Aptos" panose="020B0004020202020204" pitchFamily="34" charset="0"/>
              </a:rPr>
              <a:t>: The BART model, which is a type of neural network, processes this text. It uses patterns it learned during training to understand the important parts of the text.</a:t>
            </a:r>
          </a:p>
          <a:p>
            <a:pPr marL="457200" indent="-457200"/>
            <a:r>
              <a:rPr lang="en-US" sz="2400" b="1" dirty="0">
                <a:latin typeface="Aptos" panose="020B0004020202020204" pitchFamily="34" charset="0"/>
              </a:rPr>
              <a:t>Output Summary</a:t>
            </a:r>
            <a:r>
              <a:rPr lang="en-US" sz="2400" dirty="0">
                <a:latin typeface="Aptos" panose="020B0004020202020204" pitchFamily="34" charset="0"/>
              </a:rPr>
              <a:t>: The model then generates a shorter version of the text, capturing the main points and key information.</a:t>
            </a:r>
          </a:p>
          <a:p>
            <a:pPr marL="0" indent="0">
              <a:buNone/>
            </a:pPr>
            <a:endParaRPr lang="en-US" sz="2400" dirty="0">
              <a:latin typeface="Aptos" panose="020B0004020202020204" pitchFamily="34" charset="0"/>
            </a:endParaRPr>
          </a:p>
          <a:p>
            <a:pPr marL="0" indent="0">
              <a:buNone/>
            </a:pPr>
            <a:r>
              <a:rPr lang="en-US" sz="2400" dirty="0">
                <a:latin typeface="Aptos" panose="020B0004020202020204" pitchFamily="34" charset="0"/>
              </a:rPr>
              <a:t>This method helps in quickly understanding the gist of long texts without reading everything in detail.</a:t>
            </a:r>
            <a:endParaRPr lang="en-IN" sz="2400" dirty="0">
              <a:latin typeface="Aptos" panose="020B0004020202020204" pitchFamily="34" charset="0"/>
            </a:endParaRPr>
          </a:p>
        </p:txBody>
      </p:sp>
      <p:sp>
        <p:nvSpPr>
          <p:cNvPr id="4" name="Slide Number Placeholder 3">
            <a:extLst>
              <a:ext uri="{FF2B5EF4-FFF2-40B4-BE49-F238E27FC236}">
                <a16:creationId xmlns:a16="http://schemas.microsoft.com/office/drawing/2014/main" id="{9A556F6F-D19B-4CA8-B1BE-C032239A1FBD}"/>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851026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BFF5-B191-B902-EDE6-6103EA0D75AE}"/>
              </a:ext>
            </a:extLst>
          </p:cNvPr>
          <p:cNvSpPr>
            <a:spLocks noGrp="1"/>
          </p:cNvSpPr>
          <p:nvPr>
            <p:ph type="title"/>
          </p:nvPr>
        </p:nvSpPr>
        <p:spPr>
          <a:xfrm>
            <a:off x="850392" y="681125"/>
            <a:ext cx="10881360" cy="770665"/>
          </a:xfrm>
        </p:spPr>
        <p:txBody>
          <a:bodyPr/>
          <a:lstStyle/>
          <a:p>
            <a:r>
              <a:rPr lang="en-IN" dirty="0"/>
              <a:t>Clustering</a:t>
            </a:r>
          </a:p>
        </p:txBody>
      </p:sp>
      <p:sp>
        <p:nvSpPr>
          <p:cNvPr id="3" name="Content Placeholder 2">
            <a:extLst>
              <a:ext uri="{FF2B5EF4-FFF2-40B4-BE49-F238E27FC236}">
                <a16:creationId xmlns:a16="http://schemas.microsoft.com/office/drawing/2014/main" id="{CF29DF8E-B99C-884A-1A6A-019C224B0668}"/>
              </a:ext>
            </a:extLst>
          </p:cNvPr>
          <p:cNvSpPr>
            <a:spLocks noGrp="1"/>
          </p:cNvSpPr>
          <p:nvPr>
            <p:ph idx="1"/>
          </p:nvPr>
        </p:nvSpPr>
        <p:spPr>
          <a:xfrm>
            <a:off x="973887" y="2044557"/>
            <a:ext cx="10881359" cy="3746985"/>
          </a:xfrm>
        </p:spPr>
        <p:txBody>
          <a:bodyPr/>
          <a:lstStyle/>
          <a:p>
            <a:pPr marL="0" indent="0">
              <a:buNone/>
            </a:pPr>
            <a:r>
              <a:rPr lang="en-IN" dirty="0"/>
              <a:t>	Clustering is </a:t>
            </a:r>
            <a:r>
              <a:rPr lang="en-US" dirty="0"/>
              <a:t>grouping of data points that are similar to each other based on their relation to surrounding data points. Clustering is especially useful for exploring data you know nothing about. </a:t>
            </a:r>
          </a:p>
          <a:p>
            <a:pPr marL="0" indent="0">
              <a:buNone/>
            </a:pPr>
            <a:endParaRPr lang="en-US" dirty="0"/>
          </a:p>
          <a:p>
            <a:pPr marL="0" indent="0">
              <a:buNone/>
            </a:pPr>
            <a:r>
              <a:rPr lang="en-US" dirty="0"/>
              <a:t>There are various types of it. For our project, I have used K-Means Algorithm which </a:t>
            </a:r>
            <a:r>
              <a:rPr lang="en-IN" dirty="0"/>
              <a:t>separates data based on multiple centroids and is the most commonly used algorithm for small data. </a:t>
            </a:r>
          </a:p>
          <a:p>
            <a:pPr marL="0" indent="0">
              <a:buNone/>
            </a:pPr>
            <a:endParaRPr lang="en-IN" dirty="0"/>
          </a:p>
        </p:txBody>
      </p:sp>
      <p:sp>
        <p:nvSpPr>
          <p:cNvPr id="4" name="Slide Number Placeholder 3">
            <a:extLst>
              <a:ext uri="{FF2B5EF4-FFF2-40B4-BE49-F238E27FC236}">
                <a16:creationId xmlns:a16="http://schemas.microsoft.com/office/drawing/2014/main" id="{29C76A01-2117-B6A2-56BE-D3188A1816E7}"/>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452365627"/>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1767</TotalTime>
  <Words>3370</Words>
  <Application>Microsoft Office PowerPoint</Application>
  <PresentationFormat>Widescreen</PresentationFormat>
  <Paragraphs>169</Paragraphs>
  <Slides>18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vt:lpstr>
      <vt:lpstr>Aptos Display</vt:lpstr>
      <vt:lpstr>Aptos Narrow</vt:lpstr>
      <vt:lpstr>Arial</vt:lpstr>
      <vt:lpstr>Calibri</vt:lpstr>
      <vt:lpstr>Courier New</vt:lpstr>
      <vt:lpstr>Segoe UI Light</vt:lpstr>
      <vt:lpstr>Tw Cen MT</vt:lpstr>
      <vt:lpstr>Office Theme</vt:lpstr>
      <vt:lpstr>USFDA 483 records  observation analysis</vt:lpstr>
      <vt:lpstr>CONTENTS</vt:lpstr>
      <vt:lpstr>Introduction</vt:lpstr>
      <vt:lpstr>What problems are we solving?</vt:lpstr>
      <vt:lpstr>Benefits</vt:lpstr>
      <vt:lpstr>Two Observations FOR REFERENCE</vt:lpstr>
      <vt:lpstr>How did I achieve this?</vt:lpstr>
      <vt:lpstr>Summarization method</vt:lpstr>
      <vt:lpstr>Clustering</vt:lpstr>
      <vt:lpstr>PowerPoint Presentation</vt:lpstr>
      <vt:lpstr>Cluster 0</vt:lpstr>
      <vt:lpstr>Cluster 1</vt:lpstr>
      <vt:lpstr>Cluster 2</vt:lpstr>
      <vt:lpstr>Word cloud of various clusters</vt:lpstr>
      <vt:lpstr>Challenges that I faced</vt:lpstr>
      <vt:lpstr>What are the next steps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Satyadev Subudhi</dc:creator>
  <cp:lastModifiedBy>Satyadev Subudhi</cp:lastModifiedBy>
  <cp:revision>20</cp:revision>
  <dcterms:created xsi:type="dcterms:W3CDTF">2024-07-15T16:48:11Z</dcterms:created>
  <dcterms:modified xsi:type="dcterms:W3CDTF">2024-07-23T09:34:07Z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