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9" r:id="rId5"/>
    <p:sldId id="339" r:id="rId6"/>
    <p:sldId id="341" r:id="rId7"/>
    <p:sldId id="344" r:id="rId8"/>
    <p:sldId id="342" r:id="rId9"/>
    <p:sldId id="349" r:id="rId10"/>
    <p:sldId id="345" r:id="rId11"/>
    <p:sldId id="34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49" userDrawn="1">
          <p15:clr>
            <a:srgbClr val="A4A3A4"/>
          </p15:clr>
        </p15:guide>
        <p15:guide id="4" pos="7068" userDrawn="1">
          <p15:clr>
            <a:srgbClr val="A4A3A4"/>
          </p15:clr>
        </p15:guide>
        <p15:guide id="5" orient="horz" pos="13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76CECB-D9C9-A537-033A-1B89524A291D}" v="364" dt="2024-10-17T19:31:15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0" autoAdjust="0"/>
    <p:restoredTop sz="96327"/>
  </p:normalViewPr>
  <p:slideViewPr>
    <p:cSldViewPr snapToGrid="0" showGuides="1">
      <p:cViewPr>
        <p:scale>
          <a:sx n="76" d="100"/>
          <a:sy n="76" d="100"/>
        </p:scale>
        <p:origin x="-846" y="-72"/>
      </p:cViewPr>
      <p:guideLst>
        <p:guide orient="horz" pos="2160"/>
        <p:guide orient="horz" pos="3249"/>
        <p:guide orient="horz" pos="1380"/>
        <p:guide pos="3840"/>
        <p:guide pos="70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98966F2-21A1-4B2B-ADA6-AD0BB447B7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51468BB-CDF2-4507-B4EF-7B369D307A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04BCF7D-6037-48D3-84E5-56B8B05521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619E732-656C-4BB5-ACCB-1568C5C66D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84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3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>
            <a:extLst>
              <a:ext uri="{FF2B5EF4-FFF2-40B4-BE49-F238E27FC236}">
                <a16:creationId xmlns:a16="http://schemas.microsoft.com/office/drawing/2014/main" xmlns="" id="{16E4BB13-0D32-AA4A-BF91-2B76A7C18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307C322-846C-9045-AD91-A93C82FC5A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2035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>
            <a:extLst>
              <a:ext uri="{FF2B5EF4-FFF2-40B4-BE49-F238E27FC236}">
                <a16:creationId xmlns:a16="http://schemas.microsoft.com/office/drawing/2014/main" xmlns="" id="{9ABCF9A5-761F-434B-BBB5-D788CB1E79D8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0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699880E3-4DE3-A642-9738-DF49DDCC9A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CF37D495-D835-8E4B-A177-5E12F893DDC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A6804C7E-983C-9246-90C0-AF8A0CE2CA8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84410427-8F1D-7541-9C05-AFDD353167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xmlns="" id="{8B7D5964-7A97-5742-8717-CCB747F84A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xmlns="" id="{344933FE-A401-A841-9AC3-B75285AA32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E2CE188-32E7-4242-9E44-E8055FC030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1B53D-9933-445F-9B68-E730EB38A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6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6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2BE80A-BFEC-E24A-B510-73A571F1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5B25B4-144A-5B4A-8EAD-2022412D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17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1B53D-9933-445F-9B68-E730EB38A5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2C6B9F5-608F-4534-96F0-C3A5E1A638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BCCF2CA0-CCE3-4304-8F31-4D1CC50BCB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1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2C6B9F5-608F-4534-96F0-C3A5E1A6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E9449821-0D0D-644D-97A3-D56097A9C6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4F6EB17-8019-7B4E-B53C-76B057A7C31F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503EF50-F00F-9643-BE53-F0A5272FC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1FBDFA-876B-4255-A301-F62F1EDD8D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2A19DAE-53D8-4F04-A4B9-B6EDFC23886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76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2" pos="6805" userDrawn="1">
          <p15:clr>
            <a:srgbClr val="FBAE40"/>
          </p15:clr>
        </p15:guide>
        <p15:guide id="3" pos="3989" userDrawn="1">
          <p15:clr>
            <a:srgbClr val="FBAE40"/>
          </p15:clr>
        </p15:guide>
        <p15:guide id="4" pos="370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E70B5-BA04-4DB3-853D-A1C05AD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2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E70B5-BA04-4DB3-853D-A1C05ADF8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B09D4C03-E8B1-644E-949B-F7AF911818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2EDA17D-AAE6-954F-93C6-90B8D7B80B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62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874043F1-6F14-49BD-83CA-12B559ABC1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51C537-0174-43E5-8B81-C80AF1D06831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1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39FCF96-B7D6-4CCD-A4AE-46A67249D3B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741F3B7A-B2BF-40FC-8EB2-F1C37D3164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xmlns="" id="{75B7A667-B99F-7A41-AAC3-ED24B9B1D92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xmlns="" id="{93C1FF47-695D-B348-AF37-1ADF5736FA9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04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B1A62CF-E2B4-496D-829D-DCE37260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D84EF4-0E07-4BF3-A4AB-3E8632AA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527A5D-B761-4C2F-97E6-5D825442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D661B1-4E4B-4F85-ACA3-C34023D70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00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77" r:id="rId3"/>
    <p:sldLayoutId id="2147483652" r:id="rId4"/>
    <p:sldLayoutId id="2147483682" r:id="rId5"/>
    <p:sldLayoutId id="2147483721" r:id="rId6"/>
    <p:sldLayoutId id="2147483722" r:id="rId7"/>
    <p:sldLayoutId id="2147483684" r:id="rId8"/>
    <p:sldLayoutId id="2147483685" r:id="rId9"/>
    <p:sldLayoutId id="2147483686" r:id="rId10"/>
    <p:sldLayoutId id="2147483723" r:id="rId11"/>
    <p:sldLayoutId id="2147483706" r:id="rId12"/>
    <p:sldLayoutId id="2147483697" r:id="rId13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4" pos="604" userDrawn="1">
          <p15:clr>
            <a:srgbClr val="F26B43"/>
          </p15:clr>
        </p15:guide>
        <p15:guide id="5" pos="7076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604" userDrawn="1">
          <p15:clr>
            <a:srgbClr val="F26B43"/>
          </p15:clr>
        </p15:guide>
        <p15:guide id="10" orient="horz" pos="3712" userDrawn="1">
          <p15:clr>
            <a:srgbClr val="F26B43"/>
          </p15:clr>
        </p15:guide>
        <p15:guide id="11" orient="horz" pos="1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drewmvd/data-analyst-jobs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40AEE4-CC66-FE42-B0C3-2CC7AFD37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Research Question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</a:t>
            </a:r>
            <a:r>
              <a:rPr lang="en-US" sz="2200" dirty="0" smtClean="0"/>
              <a:t>17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November 2024</a:t>
            </a:r>
            <a:r>
              <a:rPr lang="en-US" sz="8000" dirty="0"/>
              <a:t/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75DA97-5166-7F4B-BC83-F50AC8BED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104" y="2115469"/>
            <a:ext cx="10795414" cy="360000"/>
          </a:xfrm>
        </p:spPr>
        <p:txBody>
          <a:bodyPr/>
          <a:lstStyle/>
          <a:p>
            <a:r>
              <a:rPr lang="en-US" sz="2000" dirty="0"/>
              <a:t>Group Name:                                                            Name of Student Presenting</a:t>
            </a:r>
            <a:r>
              <a:rPr lang="en-US" sz="2000" dirty="0" smtClean="0"/>
              <a:t>: </a:t>
            </a:r>
            <a:r>
              <a:rPr lang="en-US" sz="2000" dirty="0" err="1"/>
              <a:t>Dasari</a:t>
            </a:r>
            <a:r>
              <a:rPr lang="en-US" sz="2000" dirty="0"/>
              <a:t> </a:t>
            </a:r>
            <a:r>
              <a:rPr lang="en-US" sz="2000" dirty="0" err="1"/>
              <a:t>Purna</a:t>
            </a:r>
            <a:r>
              <a:rPr lang="en-US" sz="2000" dirty="0"/>
              <a:t> </a:t>
            </a:r>
            <a:r>
              <a:rPr lang="en-US" sz="2000" dirty="0" err="1"/>
              <a:t>Satesh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E7F4D14-5620-EC41-A86C-6CC3CFD6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90" y="274320"/>
            <a:ext cx="4045122" cy="736245"/>
          </a:xfrm>
        </p:spPr>
        <p:txBody>
          <a:bodyPr/>
          <a:lstStyle/>
          <a:p>
            <a:pPr algn="just"/>
            <a:r>
              <a:rPr lang="en-GB" dirty="0"/>
              <a:t>7COM1079-2024  Student Group No: </a:t>
            </a:r>
            <a:r>
              <a:rPr lang="en-GB" dirty="0" smtClean="0"/>
              <a:t>A21                  </a:t>
            </a:r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114783" y="187890"/>
            <a:ext cx="43465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Names of Student Attendees: </a:t>
            </a:r>
            <a:endParaRPr lang="en-GB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dirty="0" err="1" smtClean="0">
                <a:solidFill>
                  <a:schemeClr val="bg1"/>
                </a:solidFill>
              </a:rPr>
              <a:t>Dasari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Purna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Satesh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dirty="0" err="1">
                <a:solidFill>
                  <a:schemeClr val="bg1"/>
                </a:solidFill>
              </a:rPr>
              <a:t>Bhanu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PrakashReddy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Rahul </a:t>
            </a:r>
            <a:r>
              <a:rPr lang="en-US" dirty="0" err="1">
                <a:solidFill>
                  <a:schemeClr val="bg1"/>
                </a:solidFill>
              </a:rPr>
              <a:t>Dulla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B. </a:t>
            </a:r>
            <a:r>
              <a:rPr lang="en-US" dirty="0" err="1">
                <a:solidFill>
                  <a:schemeClr val="bg1"/>
                </a:solidFill>
              </a:rPr>
              <a:t>Upendra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Yadav</a:t>
            </a:r>
            <a:endParaRPr lang="en-IN" dirty="0">
              <a:solidFill>
                <a:schemeClr val="bg1"/>
              </a:solidFill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Chandra </a:t>
            </a:r>
            <a:r>
              <a:rPr lang="en-US" dirty="0" err="1">
                <a:solidFill>
                  <a:schemeClr val="bg1"/>
                </a:solidFill>
              </a:rPr>
              <a:t>Sekhar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Chintapalli</a:t>
            </a: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53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6EDF47CE-5D5A-6104-A73A-4C8E09C48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052" y="2695573"/>
            <a:ext cx="9769418" cy="230832"/>
          </a:xfrm>
        </p:spPr>
        <p:txBody>
          <a:bodyPr/>
          <a:lstStyle/>
          <a:p>
            <a:pPr algn="ctr"/>
            <a:r>
              <a:rPr lang="en-US" dirty="0"/>
              <a:t>Team Research Project - Data </a:t>
            </a:r>
            <a:r>
              <a:rPr lang="en-US" dirty="0" smtClean="0"/>
              <a:t>Analyst Jobs</a:t>
            </a:r>
            <a:endParaRPr lang="en-US" dirty="0"/>
          </a:p>
          <a:p>
            <a:pPr algn="ctr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6EB5BD4-BD08-7B73-D9D9-2582DDE1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93048" y="828600"/>
            <a:ext cx="7176911" cy="230832"/>
          </a:xfrm>
        </p:spPr>
        <p:txBody>
          <a:bodyPr/>
          <a:lstStyle/>
          <a:p>
            <a:pPr algn="ctr"/>
            <a:r>
              <a:rPr lang="en-US" dirty="0"/>
              <a:t>Team Research Project - Data Analyst</a:t>
            </a:r>
          </a:p>
          <a:p>
            <a:pPr algn="ctr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1098E3C-BAB5-8478-26BA-5CDF4FAE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75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419545" y="649923"/>
            <a:ext cx="7200000" cy="360000"/>
          </a:xfrm>
        </p:spPr>
        <p:txBody>
          <a:bodyPr/>
          <a:lstStyle/>
          <a:p>
            <a:pPr algn="ctr"/>
            <a:r>
              <a:rPr lang="en-US" dirty="0"/>
              <a:t>Dataset Overview</a:t>
            </a:r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14192" y="1227551"/>
            <a:ext cx="1004587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/>
              <a:t>Dataset Source:</a:t>
            </a:r>
            <a:r>
              <a:rPr lang="en-US" sz="2400" dirty="0"/>
              <a:t> Provided </a:t>
            </a:r>
            <a:r>
              <a:rPr lang="en-US" sz="2400" dirty="0" smtClean="0"/>
              <a:t>from </a:t>
            </a:r>
            <a:r>
              <a:rPr lang="en-US" sz="2400" dirty="0" smtClean="0">
                <a:hlinkClick r:id="rId2"/>
              </a:rPr>
              <a:t>Kaggle.com</a:t>
            </a:r>
            <a:r>
              <a:rPr lang="en-US" sz="2400" dirty="0" smtClean="0"/>
              <a:t>.</a:t>
            </a:r>
          </a:p>
          <a:p>
            <a:pPr lvl="0"/>
            <a:r>
              <a:rPr lang="en-IN" sz="2400" dirty="0" smtClean="0"/>
              <a:t>Dataset Name:</a:t>
            </a:r>
            <a:r>
              <a:rPr lang="en-US" sz="2400" dirty="0">
                <a:hlinkClick r:id="rId3"/>
              </a:rPr>
              <a:t>Data Analyst </a:t>
            </a:r>
            <a:r>
              <a:rPr lang="en-US" sz="2400" dirty="0" smtClean="0">
                <a:hlinkClick r:id="rId3"/>
              </a:rPr>
              <a:t>Jobs</a:t>
            </a:r>
            <a:endParaRPr lang="en-US" sz="2400" dirty="0" smtClean="0"/>
          </a:p>
          <a:p>
            <a:pPr lvl="0"/>
            <a:r>
              <a:rPr lang="en-IN" sz="2400" dirty="0" smtClean="0"/>
              <a:t>Dataset Code: </a:t>
            </a:r>
            <a:r>
              <a:rPr lang="en-US" sz="2400" dirty="0"/>
              <a:t>DS178</a:t>
            </a:r>
          </a:p>
          <a:p>
            <a:pPr lvl="0"/>
            <a:endParaRPr lang="en-US" sz="2400" b="1" dirty="0" smtClean="0"/>
          </a:p>
          <a:p>
            <a:pPr lvl="0"/>
            <a:r>
              <a:rPr lang="en-US" sz="2400" b="1" dirty="0" smtClean="0"/>
              <a:t>Introduction of dataset:</a:t>
            </a:r>
            <a:endParaRPr lang="en-US" sz="2400" dirty="0"/>
          </a:p>
          <a:p>
            <a:pPr lvl="0"/>
            <a:endParaRPr lang="en-US" sz="2000" dirty="0" smtClean="0"/>
          </a:p>
          <a:p>
            <a:pPr lvl="0" algn="just"/>
            <a:r>
              <a:rPr lang="en-US" sz="2000" dirty="0" smtClean="0"/>
              <a:t>This </a:t>
            </a:r>
            <a:r>
              <a:rPr lang="en-US" sz="2000" dirty="0"/>
              <a:t>dataset contains job postings for data analyst positions, including information such as </a:t>
            </a:r>
            <a:r>
              <a:rPr lang="en-US" sz="2000" b="1" dirty="0"/>
              <a:t>job titles, salary estimates, company ratings, location, industry, and size</a:t>
            </a:r>
            <a:r>
              <a:rPr lang="en-US" sz="2000" dirty="0"/>
              <a:t>. It helps explore trends in job market demand, salary variations, and the skills required for data analyst roles. By analyzing company details like revenue and competitors, the dataset offers a comprehensive view of the data analyst job landscape across various sectors and regions.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715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64502" y="1171061"/>
            <a:ext cx="10459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Variables:</a:t>
            </a:r>
          </a:p>
          <a:p>
            <a:endParaRPr lang="en-US" dirty="0"/>
          </a:p>
          <a:p>
            <a:pPr lvl="0"/>
            <a:r>
              <a:rPr lang="en-US" b="1" dirty="0"/>
              <a:t>Independent Variables:</a:t>
            </a:r>
            <a:r>
              <a:rPr lang="en-US" dirty="0"/>
              <a:t> Job Title, Location, </a:t>
            </a:r>
            <a:r>
              <a:rPr lang="en-US" dirty="0" smtClean="0"/>
              <a:t>Size</a:t>
            </a:r>
            <a:r>
              <a:rPr lang="en-US" dirty="0"/>
              <a:t>, Industry, Type of </a:t>
            </a:r>
            <a:r>
              <a:rPr lang="en-US" dirty="0" smtClean="0"/>
              <a:t>ownership.</a:t>
            </a:r>
            <a:endParaRPr lang="en-US" dirty="0"/>
          </a:p>
          <a:p>
            <a:pPr lvl="0"/>
            <a:r>
              <a:rPr lang="en-US" b="1" dirty="0"/>
              <a:t>Dependent Variable:</a:t>
            </a:r>
            <a:r>
              <a:rPr lang="en-US" dirty="0"/>
              <a:t> Salary Estimate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Dataset Size:</a:t>
            </a:r>
            <a:r>
              <a:rPr lang="en-US" dirty="0"/>
              <a:t> Total Rows: </a:t>
            </a:r>
            <a:r>
              <a:rPr lang="en-US" dirty="0" smtClean="0"/>
              <a:t>2253</a:t>
            </a:r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/>
              <a:t>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6378" y="452374"/>
            <a:ext cx="6488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Dataset Information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064713" y="2820869"/>
            <a:ext cx="9832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 </a:t>
            </a:r>
            <a:r>
              <a:rPr lang="en-US" b="1" dirty="0">
                <a:solidFill>
                  <a:srgbClr val="FF0000"/>
                </a:solidFill>
              </a:rPr>
              <a:t>Snapshot: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3" y="3317821"/>
            <a:ext cx="10058400" cy="213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6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02290" y="1553227"/>
            <a:ext cx="102838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dirty="0"/>
              <a:t>Analyze the salary variations</a:t>
            </a:r>
            <a:r>
              <a:rPr lang="en-US" sz="2000" dirty="0"/>
              <a:t> based on different </a:t>
            </a:r>
            <a:r>
              <a:rPr lang="en-US" sz="2000" b="1" dirty="0"/>
              <a:t>job titles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b="1" dirty="0" smtClean="0"/>
              <a:t>Compare </a:t>
            </a:r>
            <a:r>
              <a:rPr lang="en-US" sz="2000" b="1" dirty="0"/>
              <a:t>salary estimates</a:t>
            </a:r>
            <a:r>
              <a:rPr lang="en-US" sz="2000" dirty="0"/>
              <a:t> across different </a:t>
            </a:r>
            <a:r>
              <a:rPr lang="en-US" sz="2000" b="1" dirty="0"/>
              <a:t>locations</a:t>
            </a:r>
            <a:r>
              <a:rPr lang="en-US" sz="2000" dirty="0"/>
              <a:t> (cities or countries</a:t>
            </a:r>
            <a:r>
              <a:rPr lang="en-US" sz="2000" dirty="0" smtClean="0"/>
              <a:t>).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Investigate </a:t>
            </a:r>
            <a:r>
              <a:rPr lang="en-US" sz="2000" dirty="0"/>
              <a:t>whether </a:t>
            </a:r>
            <a:r>
              <a:rPr lang="en-US" sz="2000" b="1" dirty="0" smtClean="0"/>
              <a:t>size</a:t>
            </a:r>
            <a:r>
              <a:rPr lang="en-US" sz="2000" dirty="0" smtClean="0"/>
              <a:t> </a:t>
            </a:r>
            <a:r>
              <a:rPr lang="en-US" sz="2000" dirty="0"/>
              <a:t>affects salary estimates for data analyst positions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Assess </a:t>
            </a:r>
            <a:r>
              <a:rPr lang="en-US" sz="2000" dirty="0"/>
              <a:t>how </a:t>
            </a:r>
            <a:r>
              <a:rPr lang="en-US" sz="2000" b="1" dirty="0"/>
              <a:t>industry</a:t>
            </a:r>
            <a:r>
              <a:rPr lang="en-US" sz="2000" dirty="0"/>
              <a:t> and </a:t>
            </a:r>
            <a:r>
              <a:rPr lang="en-US" sz="2000" b="1" dirty="0"/>
              <a:t>type of ownership</a:t>
            </a:r>
            <a:r>
              <a:rPr lang="en-US" sz="2000" dirty="0"/>
              <a:t> influence salary differences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Provide </a:t>
            </a:r>
            <a:r>
              <a:rPr lang="en-US" sz="2000" dirty="0"/>
              <a:t>insights for job seekers to understand salary trends based on job title and company factors.</a:t>
            </a:r>
          </a:p>
          <a:p>
            <a:endParaRPr lang="en-US" sz="2000" dirty="0" smtClean="0"/>
          </a:p>
          <a:p>
            <a:r>
              <a:rPr lang="en-US" sz="2000" b="1" dirty="0"/>
              <a:t>Research Question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r>
              <a:rPr lang="en-US" sz="2000" dirty="0" smtClean="0"/>
              <a:t>Is </a:t>
            </a:r>
            <a:r>
              <a:rPr lang="en-US" sz="2000" dirty="0"/>
              <a:t>there a difference in the </a:t>
            </a:r>
            <a:r>
              <a:rPr lang="en-US" sz="2000" b="1" dirty="0"/>
              <a:t>Salary Estimate</a:t>
            </a:r>
            <a:r>
              <a:rPr lang="en-US" sz="2000" dirty="0"/>
              <a:t> (dependent variable) based on </a:t>
            </a:r>
            <a:r>
              <a:rPr lang="en-US" sz="2000" b="1" dirty="0"/>
              <a:t>Job Title</a:t>
            </a:r>
            <a:r>
              <a:rPr lang="en-US" sz="2000" dirty="0"/>
              <a:t>, </a:t>
            </a:r>
            <a:r>
              <a:rPr lang="en-US" sz="2000" b="1" dirty="0"/>
              <a:t>Location</a:t>
            </a:r>
            <a:r>
              <a:rPr lang="en-US" sz="2000" dirty="0"/>
              <a:t>, </a:t>
            </a:r>
            <a:r>
              <a:rPr lang="en-US" sz="2000" b="1" dirty="0"/>
              <a:t>Size</a:t>
            </a:r>
            <a:r>
              <a:rPr lang="en-US" sz="2000" dirty="0"/>
              <a:t>, </a:t>
            </a:r>
            <a:r>
              <a:rPr lang="en-US" sz="2000" b="1" dirty="0"/>
              <a:t>Industry</a:t>
            </a:r>
            <a:r>
              <a:rPr lang="en-US" sz="2000" dirty="0"/>
              <a:t>, and </a:t>
            </a:r>
            <a:r>
              <a:rPr lang="en-US" sz="2000" b="1" dirty="0"/>
              <a:t>Type of Ownership</a:t>
            </a:r>
            <a:r>
              <a:rPr lang="en-US" sz="2000" dirty="0"/>
              <a:t> (independent variables</a:t>
            </a:r>
            <a:r>
              <a:rPr lang="en-US" sz="2000" dirty="0" smtClean="0"/>
              <a:t>)?</a:t>
            </a:r>
            <a:endParaRPr lang="en-US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66170" y="739036"/>
            <a:ext cx="6488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Research </a:t>
            </a:r>
            <a:r>
              <a:rPr lang="en-US" sz="2800" b="1" dirty="0" smtClean="0"/>
              <a:t>Objective &amp; Question</a:t>
            </a:r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758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89140" y="1198550"/>
            <a:ext cx="104717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Null Hypothesis (H₀):</a:t>
            </a:r>
          </a:p>
          <a:p>
            <a:pPr algn="just"/>
            <a:r>
              <a:rPr lang="en-US" sz="2400" dirty="0"/>
              <a:t>There is no significant difference in </a:t>
            </a:r>
            <a:r>
              <a:rPr lang="en-US" sz="2400" b="1" dirty="0"/>
              <a:t>Salary Estimate</a:t>
            </a:r>
            <a:r>
              <a:rPr lang="en-US" sz="2400" dirty="0"/>
              <a:t> based on </a:t>
            </a:r>
            <a:r>
              <a:rPr lang="en-US" sz="2400" b="1" dirty="0"/>
              <a:t>Job Title, Location, Company Size, Industry, or Type of Ownership</a:t>
            </a:r>
            <a:r>
              <a:rPr lang="en-US" sz="2400" dirty="0"/>
              <a:t>.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/>
              <a:t>Alternative </a:t>
            </a:r>
            <a:r>
              <a:rPr lang="en-US" sz="2400" b="1" dirty="0"/>
              <a:t>Hypothesis (H₁):</a:t>
            </a:r>
          </a:p>
          <a:p>
            <a:pPr algn="just"/>
            <a:r>
              <a:rPr lang="en-US" sz="2400" dirty="0"/>
              <a:t>There is a significant difference in </a:t>
            </a:r>
            <a:r>
              <a:rPr lang="en-US" sz="2400" b="1" dirty="0"/>
              <a:t>Salary Estimate</a:t>
            </a:r>
            <a:r>
              <a:rPr lang="en-US" sz="2400" dirty="0"/>
              <a:t> based on </a:t>
            </a:r>
            <a:r>
              <a:rPr lang="en-US" sz="2400" b="1" dirty="0"/>
              <a:t>Job Title, Location, Company Size, Industry, or Type of Ownership</a:t>
            </a:r>
            <a:r>
              <a:rPr lang="en-US" sz="2400" dirty="0"/>
              <a:t>.</a:t>
            </a:r>
          </a:p>
          <a:p>
            <a:pPr algn="just"/>
            <a:endParaRPr lang="en-US" sz="2400" b="1" dirty="0" smtClean="0"/>
          </a:p>
          <a:p>
            <a:pPr algn="just"/>
            <a:endParaRPr lang="en-US" sz="2400" b="1" dirty="0"/>
          </a:p>
          <a:p>
            <a:pPr algn="just"/>
            <a:r>
              <a:rPr lang="en-US" sz="2400" b="1" dirty="0" smtClean="0"/>
              <a:t>Note</a:t>
            </a:r>
            <a:r>
              <a:rPr lang="en-US" sz="2400" dirty="0"/>
              <a:t>: After performing statistical analysis, we will either accept or reject the null hypothesis based on p-values.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30674" y="601249"/>
            <a:ext cx="4684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Hypothesis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873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89139" y="1262256"/>
            <a:ext cx="1077238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Comparison </a:t>
            </a:r>
            <a:r>
              <a:rPr lang="en-US" sz="2400" b="1" dirty="0"/>
              <a:t>of Means</a:t>
            </a:r>
            <a:r>
              <a:rPr lang="en-US" sz="2400" dirty="0"/>
              <a:t>: Analyze the average salary differences across Job Titles, Locations, and other factors.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Correlation</a:t>
            </a:r>
            <a:r>
              <a:rPr lang="en-US" sz="2400" dirty="0"/>
              <a:t>: Study relationships between Salary Estimate and variables like Company Size or Experience.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Comparison of Proportions</a:t>
            </a:r>
            <a:r>
              <a:rPr lang="en-US" sz="2400" dirty="0"/>
              <a:t>: Evaluate how salary proportions differ across categories..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Statistical Tools</a:t>
            </a:r>
            <a:r>
              <a:rPr lang="en-US" sz="2400" dirty="0"/>
              <a:t>: Python (Pandas, </a:t>
            </a:r>
            <a:r>
              <a:rPr lang="en-US" sz="2400" dirty="0" err="1"/>
              <a:t>NumPy</a:t>
            </a:r>
            <a:r>
              <a:rPr lang="en-US" sz="2400" dirty="0"/>
              <a:t>, </a:t>
            </a:r>
            <a:r>
              <a:rPr lang="en-US" sz="2400" dirty="0" err="1"/>
              <a:t>SciPy</a:t>
            </a:r>
            <a:r>
              <a:rPr lang="en-US" sz="2400" dirty="0"/>
              <a:t>) will be used for data manipulation, statistical analysis, and hypothesis testing.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6170" y="739036"/>
            <a:ext cx="6488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Analysis </a:t>
            </a:r>
            <a:r>
              <a:rPr lang="en-US" sz="2800" b="1" dirty="0" smtClean="0"/>
              <a:t>Methods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818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63462" y="1415442"/>
            <a:ext cx="109727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400" b="1" dirty="0" smtClean="0"/>
              <a:t>Salary </a:t>
            </a:r>
            <a:r>
              <a:rPr lang="en-US" sz="2400" b="1" dirty="0"/>
              <a:t>Differences</a:t>
            </a:r>
            <a:r>
              <a:rPr lang="en-US" sz="2400" dirty="0"/>
              <a:t>: Identifying significant variations in </a:t>
            </a:r>
            <a:r>
              <a:rPr lang="en-US" sz="2400" b="1" dirty="0"/>
              <a:t>Salary Estimates</a:t>
            </a:r>
            <a:r>
              <a:rPr lang="en-US" sz="2400" dirty="0"/>
              <a:t> across different </a:t>
            </a:r>
            <a:r>
              <a:rPr lang="en-US" sz="2400" b="1" dirty="0"/>
              <a:t>Job Titles</a:t>
            </a:r>
            <a:r>
              <a:rPr lang="en-US" sz="2400" dirty="0"/>
              <a:t>, </a:t>
            </a:r>
            <a:r>
              <a:rPr lang="en-US" sz="2400" b="1" dirty="0"/>
              <a:t>Locations</a:t>
            </a:r>
            <a:r>
              <a:rPr lang="en-US" sz="2400" dirty="0"/>
              <a:t>, </a:t>
            </a:r>
            <a:r>
              <a:rPr lang="en-US" sz="2400" b="1" dirty="0"/>
              <a:t>Company Size</a:t>
            </a:r>
            <a:r>
              <a:rPr lang="en-US" sz="2400" dirty="0"/>
              <a:t>, </a:t>
            </a:r>
            <a:r>
              <a:rPr lang="en-US" sz="2400" b="1" dirty="0"/>
              <a:t>Industry</a:t>
            </a:r>
            <a:r>
              <a:rPr lang="en-US" sz="2400" dirty="0"/>
              <a:t>, and </a:t>
            </a:r>
            <a:r>
              <a:rPr lang="en-US" sz="2400" b="1" dirty="0"/>
              <a:t>Type of Ownership</a:t>
            </a:r>
            <a:r>
              <a:rPr lang="en-US" sz="2400" dirty="0"/>
              <a:t>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400" b="1" dirty="0"/>
              <a:t>Factors Impacting Salary</a:t>
            </a:r>
            <a:r>
              <a:rPr lang="en-US" sz="2400" dirty="0"/>
              <a:t>: Determining which variables (such as </a:t>
            </a:r>
            <a:r>
              <a:rPr lang="en-US" sz="2400" b="1" dirty="0"/>
              <a:t>Job Title</a:t>
            </a:r>
            <a:r>
              <a:rPr lang="en-US" sz="2400" dirty="0"/>
              <a:t>, </a:t>
            </a:r>
            <a:r>
              <a:rPr lang="en-US" sz="2400" b="1" dirty="0"/>
              <a:t>Industry</a:t>
            </a:r>
            <a:r>
              <a:rPr lang="en-US" sz="2400" dirty="0"/>
              <a:t>, </a:t>
            </a:r>
            <a:r>
              <a:rPr lang="en-US" sz="2400" b="1" dirty="0"/>
              <a:t>Location</a:t>
            </a:r>
            <a:r>
              <a:rPr lang="en-US" sz="2400" dirty="0"/>
              <a:t>) significantly affect salary levels.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400" b="1" dirty="0"/>
              <a:t>Insight for Job Seekers</a:t>
            </a:r>
            <a:r>
              <a:rPr lang="en-US" sz="2400" dirty="0"/>
              <a:t>: Providing actionable insights to help job seekers make informed decisions about </a:t>
            </a:r>
            <a:r>
              <a:rPr lang="en-US" sz="2400" b="1" dirty="0"/>
              <a:t>job titles</a:t>
            </a:r>
            <a:r>
              <a:rPr lang="en-US" sz="2400" dirty="0"/>
              <a:t>, </a:t>
            </a:r>
            <a:r>
              <a:rPr lang="en-US" sz="2400" b="1" dirty="0"/>
              <a:t>company types</a:t>
            </a:r>
            <a:r>
              <a:rPr lang="en-US" sz="2400" dirty="0"/>
              <a:t>, and </a:t>
            </a:r>
            <a:r>
              <a:rPr lang="en-US" sz="2400" b="1" dirty="0"/>
              <a:t>locations</a:t>
            </a:r>
            <a:r>
              <a:rPr lang="en-US" sz="2400" dirty="0"/>
              <a:t> based on salary trends.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400" b="1" dirty="0"/>
              <a:t>Statistical Findings</a:t>
            </a:r>
            <a:r>
              <a:rPr lang="en-US" sz="2400" dirty="0"/>
              <a:t>: Statistical tests (e.g., ANOVA) will highlight which factors are most influential.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6794" y="452374"/>
            <a:ext cx="6488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Expected Output</a:t>
            </a:r>
          </a:p>
        </p:txBody>
      </p:sp>
    </p:spTree>
    <p:extLst>
      <p:ext uri="{BB962C8B-B14F-4D97-AF65-F5344CB8AC3E}">
        <p14:creationId xmlns:p14="http://schemas.microsoft.com/office/powerpoint/2010/main" val="3615704976"/>
      </p:ext>
    </p:extLst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formation xmlns="4ad138b4-2b68-4b70-945d-07f8f18b1c9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DBA85F447B164191BB36C258697B67" ma:contentTypeVersion="14" ma:contentTypeDescription="Create a new document." ma:contentTypeScope="" ma:versionID="ea511d05ca7f895fe9556935b5c9af34">
  <xsd:schema xmlns:xsd="http://www.w3.org/2001/XMLSchema" xmlns:xs="http://www.w3.org/2001/XMLSchema" xmlns:p="http://schemas.microsoft.com/office/2006/metadata/properties" xmlns:ns2="4ad138b4-2b68-4b70-945d-07f8f18b1c9a" xmlns:ns3="3c474641-ec36-472f-b125-6b1b0910eaa4" targetNamespace="http://schemas.microsoft.com/office/2006/metadata/properties" ma:root="true" ma:fieldsID="662270106d7a7e100bcac2c5f8d29899" ns2:_="" ns3:_="">
    <xsd:import namespace="4ad138b4-2b68-4b70-945d-07f8f18b1c9a"/>
    <xsd:import namespace="3c474641-ec36-472f-b125-6b1b0910ea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Information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d138b4-2b68-4b70-945d-07f8f18b1c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Information" ma:index="12" nillable="true" ma:displayName="Information" ma:format="Dropdown" ma:internalName="Information">
      <xsd:simpleType>
        <xsd:restriction base="dms:Text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474641-ec36-472f-b125-6b1b0910ea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C521DD-2673-4EE6-BB9B-DC5C3320FF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D1FC41-23C7-41B0-B5F9-BF4CD38AD2E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3c474641-ec36-472f-b125-6b1b0910eaa4"/>
    <ds:schemaRef ds:uri="4ad138b4-2b68-4b70-945d-07f8f18b1c9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21B8C57-903D-4D0E-8336-7B512F760C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d138b4-2b68-4b70-945d-07f8f18b1c9a"/>
    <ds:schemaRef ds:uri="3c474641-ec36-472f-b125-6b1b0910ea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11241</TotalTime>
  <Words>547</Words>
  <Application>Microsoft Office PowerPoint</Application>
  <PresentationFormat>Custom</PresentationFormat>
  <Paragraphs>70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Herts Theme</vt:lpstr>
      <vt:lpstr>Research Question –  Tutorial Presentation for Feedback Date: 17th November 2024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Veera Batthula</cp:lastModifiedBy>
  <cp:revision>267</cp:revision>
  <dcterms:created xsi:type="dcterms:W3CDTF">2019-10-01T08:37:56Z</dcterms:created>
  <dcterms:modified xsi:type="dcterms:W3CDTF">2024-11-18T03:07:27Z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</Properties>
</file>