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E786906-81BF-4B0D-B7A1-FC6EF59D7851}" type="datetimeFigureOut">
              <a:rPr lang="en-US" smtClean="0"/>
              <a:pPr/>
              <a:t>10/31/2021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98E82-3BE4-47A3-8572-075144E8522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786906-81BF-4B0D-B7A1-FC6EF59D7851}" type="datetimeFigureOut">
              <a:rPr lang="en-US" smtClean="0"/>
              <a:pPr/>
              <a:t>10/31/2021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98E82-3BE4-47A3-8572-075144E8522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786906-81BF-4B0D-B7A1-FC6EF59D7851}" type="datetimeFigureOut">
              <a:rPr lang="en-US" smtClean="0"/>
              <a:pPr/>
              <a:t>10/31/2021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98E82-3BE4-47A3-8572-075144E8522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786906-81BF-4B0D-B7A1-FC6EF59D7851}" type="datetimeFigureOut">
              <a:rPr lang="en-US" smtClean="0"/>
              <a:pPr/>
              <a:t>10/31/2021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98E82-3BE4-47A3-8572-075144E8522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786906-81BF-4B0D-B7A1-FC6EF59D7851}" type="datetimeFigureOut">
              <a:rPr lang="en-US" smtClean="0"/>
              <a:pPr/>
              <a:t>10/31/2021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98E82-3BE4-47A3-8572-075144E8522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E786906-81BF-4B0D-B7A1-FC6EF59D7851}" type="datetimeFigureOut">
              <a:rPr lang="en-US" smtClean="0"/>
              <a:pPr/>
              <a:t>10/31/2021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E98E82-3BE4-47A3-8572-075144E8522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E786906-81BF-4B0D-B7A1-FC6EF59D7851}" type="datetimeFigureOut">
              <a:rPr lang="en-US" smtClean="0"/>
              <a:pPr/>
              <a:t>10/31/2021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E98E82-3BE4-47A3-8572-075144E8522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E786906-81BF-4B0D-B7A1-FC6EF59D7851}" type="datetimeFigureOut">
              <a:rPr lang="en-US" smtClean="0"/>
              <a:pPr/>
              <a:t>10/31/2021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E98E82-3BE4-47A3-8572-075144E8522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86906-81BF-4B0D-B7A1-FC6EF59D7851}" type="datetimeFigureOut">
              <a:rPr lang="en-US" smtClean="0"/>
              <a:pPr/>
              <a:t>10/31/2021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E98E82-3BE4-47A3-8572-075144E8522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786906-81BF-4B0D-B7A1-FC6EF59D7851}" type="datetimeFigureOut">
              <a:rPr lang="en-US" smtClean="0"/>
              <a:pPr/>
              <a:t>10/31/2021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E98E82-3BE4-47A3-8572-075144E8522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786906-81BF-4B0D-B7A1-FC6EF59D7851}" type="datetimeFigureOut">
              <a:rPr lang="en-US" smtClean="0"/>
              <a:pPr/>
              <a:t>10/31/2021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E98E82-3BE4-47A3-8572-075144E8522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86906-81BF-4B0D-B7A1-FC6EF59D7851}" type="datetimeFigureOut">
              <a:rPr lang="en-US" smtClean="0"/>
              <a:pPr/>
              <a:t>10/31/2021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98E82-3BE4-47A3-8572-075144E8522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i="1" dirty="0" smtClean="0"/>
              <a:t>Credit EDA Case Study</a:t>
            </a:r>
            <a:endParaRPr lang="en-IN" i="1" dirty="0"/>
          </a:p>
        </p:txBody>
      </p:sp>
      <p:sp>
        <p:nvSpPr>
          <p:cNvPr id="3" name="Subtitle 2"/>
          <p:cNvSpPr>
            <a:spLocks noGrp="1"/>
          </p:cNvSpPr>
          <p:nvPr>
            <p:ph type="subTitle" idx="1"/>
          </p:nvPr>
        </p:nvSpPr>
        <p:spPr>
          <a:xfrm>
            <a:off x="1371600" y="3429000"/>
            <a:ext cx="6400800" cy="2209800"/>
          </a:xfrm>
        </p:spPr>
        <p:txBody>
          <a:bodyPr>
            <a:normAutofit/>
          </a:bodyPr>
          <a:lstStyle/>
          <a:p>
            <a:r>
              <a:rPr lang="en-IN" sz="2000" dirty="0" smtClean="0">
                <a:solidFill>
                  <a:schemeClr val="tx1"/>
                </a:solidFill>
              </a:rPr>
              <a:t>DS Group</a:t>
            </a:r>
            <a:endParaRPr lang="en-IN"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err="1" smtClean="0"/>
              <a:t>Bivariate</a:t>
            </a:r>
            <a:r>
              <a:rPr lang="en-IN" dirty="0" smtClean="0"/>
              <a:t> Analysis</a:t>
            </a:r>
            <a:r>
              <a:rPr lang="en-IN" b="1" dirty="0" smtClean="0"/>
              <a:t/>
            </a:r>
            <a:br>
              <a:rPr lang="en-IN" b="1" dirty="0" smtClean="0"/>
            </a:br>
            <a:endParaRPr lang="en-IN" dirty="0"/>
          </a:p>
        </p:txBody>
      </p:sp>
      <p:sp>
        <p:nvSpPr>
          <p:cNvPr id="3" name="Content Placeholder 2"/>
          <p:cNvSpPr>
            <a:spLocks noGrp="1"/>
          </p:cNvSpPr>
          <p:nvPr>
            <p:ph idx="1"/>
          </p:nvPr>
        </p:nvSpPr>
        <p:spPr>
          <a:xfrm>
            <a:off x="457200" y="1000108"/>
            <a:ext cx="8229600" cy="5126055"/>
          </a:xfrm>
        </p:spPr>
        <p:txBody>
          <a:bodyPr>
            <a:normAutofit fontScale="77500" lnSpcReduction="20000"/>
          </a:bodyPr>
          <a:lstStyle/>
          <a:p>
            <a:pPr>
              <a:buNone/>
            </a:pPr>
            <a:r>
              <a:rPr lang="en-IN" sz="2400" b="1" dirty="0" smtClean="0"/>
              <a:t>On Categorical columns of 'Target 0' and 'Target 1:</a:t>
            </a:r>
          </a:p>
          <a:p>
            <a:r>
              <a:rPr lang="en-IN" sz="2100" dirty="0" smtClean="0"/>
              <a:t>The female gender who </a:t>
            </a:r>
            <a:r>
              <a:rPr lang="en-IN" sz="2100" dirty="0" err="1" smtClean="0"/>
              <a:t>does't</a:t>
            </a:r>
            <a:r>
              <a:rPr lang="en-IN" sz="2100" dirty="0" smtClean="0"/>
              <a:t> own a car are more non-defaulters and its the same the same for </a:t>
            </a:r>
            <a:r>
              <a:rPr lang="en-IN" sz="2100" dirty="0" err="1" smtClean="0"/>
              <a:t>likelt</a:t>
            </a:r>
            <a:r>
              <a:rPr lang="en-IN" sz="2100" dirty="0" smtClean="0"/>
              <a:t> to default.</a:t>
            </a:r>
          </a:p>
          <a:p>
            <a:r>
              <a:rPr lang="en-IN" sz="2100" dirty="0" smtClean="0"/>
              <a:t> The male gender who owns a House / apartment are more likely to default than non-defaulters.</a:t>
            </a:r>
          </a:p>
          <a:p>
            <a:r>
              <a:rPr lang="en-IN" sz="2100" dirty="0" smtClean="0"/>
              <a:t> The occupation type core staff who owns of House/apartment are more in number of non-Defaulters whereas the occupation type </a:t>
            </a:r>
            <a:r>
              <a:rPr lang="en-IN" sz="2100" dirty="0" err="1" smtClean="0"/>
              <a:t>Laborers</a:t>
            </a:r>
            <a:r>
              <a:rPr lang="en-IN" sz="2100" dirty="0" smtClean="0"/>
              <a:t> who owns of House/apartment are high in number to likely to default.</a:t>
            </a:r>
          </a:p>
          <a:p>
            <a:r>
              <a:rPr lang="en-IN" sz="2100" dirty="0" smtClean="0"/>
              <a:t> The Male Gender </a:t>
            </a:r>
            <a:r>
              <a:rPr lang="en-IN" sz="2100" dirty="0" err="1" smtClean="0"/>
              <a:t>laborers</a:t>
            </a:r>
            <a:r>
              <a:rPr lang="en-IN" sz="2100" dirty="0" smtClean="0"/>
              <a:t> doesn't have significant difference between Non-</a:t>
            </a:r>
            <a:r>
              <a:rPr lang="en-IN" sz="2100" dirty="0" err="1" smtClean="0"/>
              <a:t>Defaluting</a:t>
            </a:r>
            <a:r>
              <a:rPr lang="en-IN" sz="2100" dirty="0" smtClean="0"/>
              <a:t> and likely to default and the female sales staff members are more in number of Non-Defaulters than likely to default.</a:t>
            </a:r>
          </a:p>
          <a:p>
            <a:pPr>
              <a:buNone/>
            </a:pPr>
            <a:endParaRPr lang="en-IN" sz="2100" dirty="0" smtClean="0"/>
          </a:p>
          <a:p>
            <a:pPr>
              <a:buNone/>
            </a:pPr>
            <a:r>
              <a:rPr lang="en-IN" sz="2600" b="1" dirty="0" err="1" smtClean="0"/>
              <a:t>Continous</a:t>
            </a:r>
            <a:r>
              <a:rPr lang="en-IN" sz="2600" b="1" dirty="0" smtClean="0"/>
              <a:t> and categorical variables and </a:t>
            </a:r>
            <a:r>
              <a:rPr lang="en-IN" sz="2600" b="1" dirty="0" err="1" smtClean="0"/>
              <a:t>Continous</a:t>
            </a:r>
            <a:r>
              <a:rPr lang="en-IN" sz="2600" b="1" dirty="0" smtClean="0"/>
              <a:t> to </a:t>
            </a:r>
            <a:r>
              <a:rPr lang="en-IN" sz="2600" b="1" dirty="0" err="1" smtClean="0"/>
              <a:t>continous</a:t>
            </a:r>
            <a:r>
              <a:rPr lang="en-IN" sz="2600" b="1" dirty="0" smtClean="0"/>
              <a:t>:</a:t>
            </a:r>
          </a:p>
          <a:p>
            <a:pPr>
              <a:buNone/>
            </a:pPr>
            <a:endParaRPr lang="en-IN" sz="2000" dirty="0" smtClean="0"/>
          </a:p>
          <a:p>
            <a:r>
              <a:rPr lang="en-IN" sz="2000" dirty="0" smtClean="0"/>
              <a:t> Applicants who have high income and with no </a:t>
            </a:r>
            <a:r>
              <a:rPr lang="en-IN" sz="2000" dirty="0" err="1" smtClean="0"/>
              <a:t>childeren</a:t>
            </a:r>
            <a:r>
              <a:rPr lang="en-IN" sz="2000" dirty="0" smtClean="0"/>
              <a:t> are more likely to default.</a:t>
            </a:r>
          </a:p>
          <a:p>
            <a:r>
              <a:rPr lang="en-IN" sz="2000" dirty="0" smtClean="0"/>
              <a:t> Providing a loan amount of Range 500000-2500000 to the total income of Less 500000 are more likely to default than non-default.</a:t>
            </a:r>
          </a:p>
          <a:p>
            <a:r>
              <a:rPr lang="en-IN" sz="2000" dirty="0" smtClean="0"/>
              <a:t>There are more people who haven't paid back their loans on time with a total income of less than 500000 and are more likely </a:t>
            </a:r>
            <a:r>
              <a:rPr lang="en-IN" sz="2000" dirty="0" err="1" smtClean="0"/>
              <a:t>ot</a:t>
            </a:r>
            <a:r>
              <a:rPr lang="en-IN" sz="2000" dirty="0" smtClean="0"/>
              <a:t> default.</a:t>
            </a:r>
          </a:p>
          <a:p>
            <a:r>
              <a:rPr lang="en-IN" sz="2000" dirty="0" smtClean="0"/>
              <a:t> The variables AMT_ANNUITY </a:t>
            </a:r>
            <a:r>
              <a:rPr lang="en-IN" sz="2000" dirty="0" err="1" smtClean="0"/>
              <a:t>abd</a:t>
            </a:r>
            <a:r>
              <a:rPr lang="en-IN" sz="2000" dirty="0" smtClean="0"/>
              <a:t> AMT_CREDIT for both non-defaulters and Defaulters has a strong correlation and also has similar pattern between them.</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785818"/>
          </a:xfrm>
        </p:spPr>
        <p:txBody>
          <a:bodyPr anchor="t">
            <a:normAutofit fontScale="90000"/>
          </a:bodyPr>
          <a:lstStyle/>
          <a:p>
            <a:pPr algn="l"/>
            <a:r>
              <a:rPr lang="en-IN" sz="3100" b="1" dirty="0" smtClean="0"/>
              <a:t>Insights on </a:t>
            </a:r>
            <a:r>
              <a:rPr lang="en-IN" sz="3100" b="1" dirty="0" err="1" smtClean="0"/>
              <a:t>Univariate</a:t>
            </a:r>
            <a:r>
              <a:rPr lang="en-IN" sz="3100" b="1" dirty="0" smtClean="0"/>
              <a:t> Analysis and </a:t>
            </a:r>
            <a:r>
              <a:rPr lang="en-IN" sz="3100" b="1" dirty="0" err="1" smtClean="0"/>
              <a:t>Bivariate</a:t>
            </a:r>
            <a:r>
              <a:rPr lang="en-IN" sz="3100" b="1" dirty="0" smtClean="0"/>
              <a:t> analysis of Combined data frame of Categorical </a:t>
            </a:r>
            <a:r>
              <a:rPr lang="en-IN" sz="3100" b="1" dirty="0" err="1" smtClean="0"/>
              <a:t>Varibales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There are around 70000-80000 whose loans are approved who are likely to default and also over 200000 applicant's loan is refused who are less likely to </a:t>
            </a:r>
            <a:r>
              <a:rPr lang="en-IN" dirty="0" err="1" smtClean="0"/>
              <a:t>defualt</a:t>
            </a:r>
            <a:r>
              <a:rPr lang="en-IN" dirty="0" smtClean="0"/>
              <a:t> this would </a:t>
            </a:r>
            <a:r>
              <a:rPr lang="en-IN" dirty="0" err="1" smtClean="0"/>
              <a:t>incurr</a:t>
            </a:r>
            <a:r>
              <a:rPr lang="en-IN" dirty="0" smtClean="0"/>
              <a:t> loss to the bank.</a:t>
            </a:r>
          </a:p>
          <a:p>
            <a:r>
              <a:rPr lang="en-IN" dirty="0" smtClean="0"/>
              <a:t>There is few applicant's loan with secondary / secondary special who face difficulties to pay loan on time than who are likely to pay on time.</a:t>
            </a:r>
          </a:p>
          <a:p>
            <a:r>
              <a:rPr lang="en-IN" dirty="0" smtClean="0"/>
              <a:t>Female Gender are more likely to not face payment difficulties then the male and hence it is recommended to approve more loans of Female Gender than the male gender at the same Female are High in number than who face difficulties than males.</a:t>
            </a:r>
          </a:p>
          <a:p>
            <a:r>
              <a:rPr lang="en-IN" dirty="0" err="1" smtClean="0"/>
              <a:t>Laborers</a:t>
            </a:r>
            <a:r>
              <a:rPr lang="en-IN" dirty="0" smtClean="0"/>
              <a:t> are high in number of occupation type list who are likely to default or payment difficulties.</a:t>
            </a:r>
          </a:p>
          <a:p>
            <a:r>
              <a:rPr lang="en-IN" dirty="0" smtClean="0"/>
              <a:t>The Repeater applicant has High chance of non-Defaulting and also has high chance of defaulting when compared to new applicants.</a:t>
            </a:r>
          </a:p>
          <a:p>
            <a:r>
              <a:rPr lang="en-IN" dirty="0" smtClean="0"/>
              <a:t>No millionaire is likely to default so should not refused a application of millionaire's application for loan and Lower Middle class people are high in number to repay the loans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072099"/>
          </a:xfrm>
        </p:spPr>
        <p:txBody>
          <a:bodyPr/>
          <a:lstStyle/>
          <a:p>
            <a:pPr algn="ctr">
              <a:buNone/>
            </a:pPr>
            <a:endParaRPr lang="en-IN" sz="7200" dirty="0" smtClean="0"/>
          </a:p>
          <a:p>
            <a:pPr algn="ctr">
              <a:buNone/>
            </a:pPr>
            <a:r>
              <a:rPr lang="en-IN" sz="8800" dirty="0" smtClean="0"/>
              <a:t>THANK YOU</a:t>
            </a:r>
          </a:p>
          <a:p>
            <a:pPr lvl="2" algn="ctr">
              <a:buNone/>
            </a:pPr>
            <a:r>
              <a:rPr lang="en-IN" dirty="0" err="1" smtClean="0"/>
              <a:t>Satabdi</a:t>
            </a:r>
            <a:r>
              <a:rPr lang="en-IN" dirty="0" smtClean="0"/>
              <a:t> </a:t>
            </a:r>
            <a:r>
              <a:rPr lang="en-IN" dirty="0" err="1" smtClean="0"/>
              <a:t>Gantayat</a:t>
            </a:r>
            <a:endParaRPr lang="en-I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96974"/>
          </a:xfrm>
        </p:spPr>
        <p:txBody>
          <a:bodyPr>
            <a:normAutofit/>
          </a:bodyPr>
          <a:lstStyle/>
          <a:p>
            <a:pPr algn="l"/>
            <a:r>
              <a:rPr lang="en-IN" sz="4000" dirty="0" smtClean="0">
                <a:solidFill>
                  <a:srgbClr val="FF0000"/>
                </a:solidFill>
              </a:rPr>
              <a:t>Problem Statement</a:t>
            </a:r>
            <a:endParaRPr lang="en-IN" sz="4000" dirty="0">
              <a:solidFill>
                <a:srgbClr val="FF0000"/>
              </a:solidFill>
            </a:endParaRPr>
          </a:p>
        </p:txBody>
      </p:sp>
      <p:sp>
        <p:nvSpPr>
          <p:cNvPr id="3" name="Content Placeholder 2"/>
          <p:cNvSpPr>
            <a:spLocks noGrp="1"/>
          </p:cNvSpPr>
          <p:nvPr>
            <p:ph idx="1"/>
          </p:nvPr>
        </p:nvSpPr>
        <p:spPr/>
        <p:txBody>
          <a:bodyPr>
            <a:normAutofit fontScale="92500"/>
          </a:bodyPr>
          <a:lstStyle/>
          <a:p>
            <a:pPr>
              <a:buNone/>
            </a:pPr>
            <a:r>
              <a:rPr lang="en-IN" sz="2400" dirty="0"/>
              <a:t>	</a:t>
            </a:r>
            <a:r>
              <a:rPr lang="en-IN" sz="2200" dirty="0" smtClean="0"/>
              <a:t>The </a:t>
            </a:r>
            <a:r>
              <a:rPr lang="en-IN" sz="2200" dirty="0"/>
              <a:t>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capable of repaying the loan are not rejected</a:t>
            </a:r>
            <a:r>
              <a:rPr lang="en-IN" sz="2200" dirty="0" smtClean="0"/>
              <a:t>.</a:t>
            </a:r>
          </a:p>
          <a:p>
            <a:pPr>
              <a:buNone/>
            </a:pPr>
            <a:r>
              <a:rPr lang="en-IN" sz="2400" dirty="0" smtClean="0">
                <a:solidFill>
                  <a:schemeClr val="accent1"/>
                </a:solidFill>
              </a:rPr>
              <a:t>Major Problems:</a:t>
            </a:r>
          </a:p>
          <a:p>
            <a:r>
              <a:rPr lang="en-IN" sz="2200" dirty="0"/>
              <a:t>If the applicant is likely to repay the loan, then not approving the loan results in a loss of business to the company</a:t>
            </a:r>
          </a:p>
          <a:p>
            <a:r>
              <a:rPr lang="en-IN" sz="2200" dirty="0"/>
              <a:t>If the applicant is not likely to repay the loan, i.e. he/she is likely to default, then approving the loan may lead to a financial loss for the company.</a:t>
            </a:r>
          </a:p>
          <a:p>
            <a:pPr>
              <a:buNone/>
            </a:pP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pPr algn="l"/>
            <a:r>
              <a:rPr lang="en-IN" dirty="0" smtClean="0">
                <a:solidFill>
                  <a:srgbClr val="FF0000"/>
                </a:solidFill>
              </a:rPr>
              <a:t>Data Cleaning</a:t>
            </a:r>
            <a:endParaRPr lang="en-IN" dirty="0">
              <a:solidFill>
                <a:srgbClr val="FF0000"/>
              </a:solidFill>
            </a:endParaRPr>
          </a:p>
        </p:txBody>
      </p:sp>
      <p:sp>
        <p:nvSpPr>
          <p:cNvPr id="3" name="Content Placeholder 2"/>
          <p:cNvSpPr>
            <a:spLocks noGrp="1"/>
          </p:cNvSpPr>
          <p:nvPr>
            <p:ph idx="1"/>
          </p:nvPr>
        </p:nvSpPr>
        <p:spPr>
          <a:xfrm>
            <a:off x="457200" y="1214422"/>
            <a:ext cx="8229600" cy="4911741"/>
          </a:xfrm>
        </p:spPr>
        <p:txBody>
          <a:bodyPr/>
          <a:lstStyle/>
          <a:p>
            <a:pPr>
              <a:buNone/>
            </a:pPr>
            <a:r>
              <a:rPr lang="en-IN" sz="2400" dirty="0" smtClean="0">
                <a:solidFill>
                  <a:schemeClr val="accent1"/>
                </a:solidFill>
              </a:rPr>
              <a:t>Shape:</a:t>
            </a:r>
          </a:p>
          <a:p>
            <a:pPr>
              <a:buNone/>
            </a:pPr>
            <a:endParaRPr lang="en-IN" dirty="0" smtClean="0"/>
          </a:p>
          <a:p>
            <a:pPr>
              <a:buNone/>
            </a:pPr>
            <a:endParaRPr lang="en-IN" dirty="0" smtClean="0"/>
          </a:p>
          <a:p>
            <a:pPr marL="457200" indent="-457200">
              <a:buNone/>
            </a:pPr>
            <a:r>
              <a:rPr lang="en-IN" sz="2400" dirty="0" smtClean="0">
                <a:solidFill>
                  <a:schemeClr val="accent1"/>
                </a:solidFill>
              </a:rPr>
              <a:t>Null Values Treatment:</a:t>
            </a:r>
          </a:p>
          <a:p>
            <a:pPr marL="457200" indent="-457200">
              <a:buFont typeface="+mj-lt"/>
              <a:buAutoNum type="arabicPeriod"/>
            </a:pPr>
            <a:r>
              <a:rPr lang="en-IN" sz="1800" dirty="0" smtClean="0"/>
              <a:t>Drop more than 50% of null values in respective columns as they don’t show impact on our analysis.</a:t>
            </a:r>
          </a:p>
          <a:p>
            <a:pPr marL="457200" indent="-457200">
              <a:buFont typeface="+mj-lt"/>
              <a:buAutoNum type="arabicPeriod"/>
            </a:pPr>
            <a:r>
              <a:rPr lang="en-IN" sz="1800" dirty="0" smtClean="0"/>
              <a:t>Columns which have less than 13% of null values can be imputed based on the type of column choosing MEAN, MEDIAN, MODE.</a:t>
            </a:r>
          </a:p>
          <a:p>
            <a:pPr marL="457200" indent="-457200">
              <a:buFont typeface="+mj-lt"/>
              <a:buAutoNum type="arabicPeriod"/>
            </a:pPr>
            <a:r>
              <a:rPr lang="en-IN" sz="1800" dirty="0" smtClean="0"/>
              <a:t>There are 41 columns which are having more than 50% of NULL values which are dropped.</a:t>
            </a:r>
          </a:p>
          <a:p>
            <a:pPr marL="457200" indent="-457200">
              <a:buFont typeface="+mj-lt"/>
              <a:buAutoNum type="arabicPeriod"/>
            </a:pPr>
            <a:endParaRPr lang="en-IN" sz="2000" dirty="0" smtClean="0"/>
          </a:p>
          <a:p>
            <a:pPr>
              <a:buNone/>
            </a:pPr>
            <a:endParaRPr lang="en-IN" dirty="0"/>
          </a:p>
          <a:p>
            <a:pPr>
              <a:buNone/>
            </a:pPr>
            <a:endParaRPr lang="en-IN" dirty="0"/>
          </a:p>
        </p:txBody>
      </p:sp>
      <p:pic>
        <p:nvPicPr>
          <p:cNvPr id="1029" name="Picture 5"/>
          <p:cNvPicPr>
            <a:picLocks noChangeAspect="1" noChangeArrowheads="1"/>
          </p:cNvPicPr>
          <p:nvPr/>
        </p:nvPicPr>
        <p:blipFill>
          <a:blip r:embed="rId2"/>
          <a:srcRect/>
          <a:stretch>
            <a:fillRect/>
          </a:stretch>
        </p:blipFill>
        <p:spPr bwMode="auto">
          <a:xfrm>
            <a:off x="785786" y="1714488"/>
            <a:ext cx="4781550" cy="1214445"/>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2500298" y="5286388"/>
            <a:ext cx="3867150" cy="8477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imputations of Columns</a:t>
            </a:r>
            <a:br>
              <a:rPr lang="en-IN" b="1"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sz="1800" dirty="0" smtClean="0"/>
              <a:t>AMT_GOODS_PRICE, CNT_FAM_MEMBERS, AMT_ANNUITY are  continuous variable with outliers we can impute column using median value</a:t>
            </a:r>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r>
              <a:rPr lang="en-IN" sz="1800" dirty="0" smtClean="0"/>
              <a:t>EXT_SOURCE_2 </a:t>
            </a:r>
            <a:r>
              <a:rPr lang="en-IN" sz="1800" i="1" dirty="0" smtClean="0"/>
              <a:t>has no outlier, we can choose mean to impute the column.</a:t>
            </a:r>
          </a:p>
          <a:p>
            <a:endParaRPr lang="en-IN" sz="1800" i="1" dirty="0" smtClean="0"/>
          </a:p>
          <a:p>
            <a:endParaRPr lang="en-IN" sz="1800" i="1" dirty="0" smtClean="0"/>
          </a:p>
          <a:p>
            <a:endParaRPr lang="en-IN" sz="1800" i="1" dirty="0" smtClean="0"/>
          </a:p>
          <a:p>
            <a:endParaRPr lang="en-IN" sz="1800" i="1" dirty="0" smtClean="0"/>
          </a:p>
          <a:p>
            <a:endParaRPr lang="en-IN" sz="1800" i="1" dirty="0" smtClean="0"/>
          </a:p>
          <a:p>
            <a:r>
              <a:rPr lang="en-IN" sz="1800" dirty="0" smtClean="0"/>
              <a:t>NAME_TYPE_SUITE, OCCUPATION_TYPE are </a:t>
            </a:r>
            <a:r>
              <a:rPr lang="en-IN" sz="1800" dirty="0" err="1" smtClean="0"/>
              <a:t>categorial</a:t>
            </a:r>
            <a:r>
              <a:rPr lang="en-IN" sz="1800" dirty="0" smtClean="0"/>
              <a:t> Column, so can be imputed using the mode</a:t>
            </a:r>
            <a:endParaRPr lang="en-IN" sz="1800" dirty="0"/>
          </a:p>
        </p:txBody>
      </p:sp>
      <p:pic>
        <p:nvPicPr>
          <p:cNvPr id="2050" name="Picture 2"/>
          <p:cNvPicPr>
            <a:picLocks noChangeAspect="1" noChangeArrowheads="1"/>
          </p:cNvPicPr>
          <p:nvPr/>
        </p:nvPicPr>
        <p:blipFill>
          <a:blip r:embed="rId2"/>
          <a:srcRect/>
          <a:stretch>
            <a:fillRect/>
          </a:stretch>
        </p:blipFill>
        <p:spPr bwMode="auto">
          <a:xfrm>
            <a:off x="500034" y="2428868"/>
            <a:ext cx="3571900" cy="128588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214811" y="2428868"/>
            <a:ext cx="2143140" cy="142876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000232" y="4214818"/>
            <a:ext cx="3429024" cy="1181098"/>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6500826" y="2500306"/>
            <a:ext cx="2319342" cy="135732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Checking Data type of Column</a:t>
            </a:r>
            <a:endParaRPr lang="en-IN" dirty="0"/>
          </a:p>
        </p:txBody>
      </p:sp>
      <p:sp>
        <p:nvSpPr>
          <p:cNvPr id="3" name="Content Placeholder 2"/>
          <p:cNvSpPr>
            <a:spLocks noGrp="1"/>
          </p:cNvSpPr>
          <p:nvPr>
            <p:ph idx="1"/>
          </p:nvPr>
        </p:nvSpPr>
        <p:spPr/>
        <p:txBody>
          <a:bodyPr>
            <a:normAutofit/>
          </a:bodyPr>
          <a:lstStyle/>
          <a:p>
            <a:r>
              <a:rPr lang="en-IN" sz="2000" dirty="0" smtClean="0"/>
              <a:t>The columns starting with 'DAYS‘ which consist of negative days converted to negative values.</a:t>
            </a:r>
          </a:p>
          <a:p>
            <a:r>
              <a:rPr lang="en-IN" sz="2000" dirty="0" smtClean="0"/>
              <a:t>CODE_GENDER has  only 4 counts in XNA category so we dropped the values from the dataset. That won’t impact our analysis.</a:t>
            </a:r>
          </a:p>
          <a:p>
            <a:r>
              <a:rPr lang="en-IN" sz="2000" dirty="0" smtClean="0"/>
              <a:t>ORGANIZATION_TYPE: replaced the value 'XNA' which means not available with </a:t>
            </a:r>
            <a:r>
              <a:rPr lang="en-IN" sz="2000" dirty="0" err="1" smtClean="0"/>
              <a:t>np.NaN</a:t>
            </a:r>
            <a:endParaRPr lang="en-IN" sz="2000" dirty="0" smtClean="0"/>
          </a:p>
          <a:p>
            <a:endParaRPr lang="en-IN" sz="2000" dirty="0" smtClean="0"/>
          </a:p>
          <a:p>
            <a:endParaRPr lang="en-IN" sz="2000" dirty="0" smtClean="0"/>
          </a:p>
          <a:p>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Identifying Outliers</a:t>
            </a:r>
            <a:br>
              <a:rPr lang="en-IN" b="1" dirty="0" smtClean="0"/>
            </a:br>
            <a:endParaRPr lang="en-IN" dirty="0"/>
          </a:p>
        </p:txBody>
      </p:sp>
      <p:sp>
        <p:nvSpPr>
          <p:cNvPr id="3" name="Content Placeholder 2"/>
          <p:cNvSpPr>
            <a:spLocks noGrp="1"/>
          </p:cNvSpPr>
          <p:nvPr>
            <p:ph idx="1"/>
          </p:nvPr>
        </p:nvSpPr>
        <p:spPr/>
        <p:txBody>
          <a:bodyPr>
            <a:normAutofit/>
          </a:bodyPr>
          <a:lstStyle/>
          <a:p>
            <a:r>
              <a:rPr lang="en-IN" sz="2000" dirty="0" smtClean="0"/>
              <a:t>AMT_CREDIT has outliers above max range in box plot. So binning these into categorical will be better option.</a:t>
            </a:r>
          </a:p>
          <a:p>
            <a:r>
              <a:rPr lang="en-IN" sz="2000" dirty="0" smtClean="0"/>
              <a:t>CNT_CHILDREN  has outliers, to handle these outliers, median is best imputation or could be removed these entries as they won't effect EDA analysis.</a:t>
            </a:r>
          </a:p>
          <a:p>
            <a:r>
              <a:rPr lang="en-IN" sz="2000" dirty="0" smtClean="0"/>
              <a:t>AMT_INCOME_TOTAL We observe a value of 1.2 which is an outlier. so we can drop this row.</a:t>
            </a:r>
          </a:p>
          <a:p>
            <a:r>
              <a:rPr lang="en-IN" sz="2000" dirty="0" smtClean="0"/>
              <a:t>AMT_ANNUITY We observe a value which is greater that 258000 which is an outlier. so we can drop this row.</a:t>
            </a:r>
          </a:p>
          <a:p>
            <a:r>
              <a:rPr lang="en-IN" sz="2000" dirty="0" err="1" smtClean="0"/>
              <a:t>Client_Age</a:t>
            </a:r>
            <a:r>
              <a:rPr lang="en-IN" sz="2000" dirty="0" smtClean="0"/>
              <a:t>: Age varies  from 20 to 69, we  created bins of 5 years starting from 20 to 70</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smtClean="0"/>
              <a:t>Checking for imbalance in Target</a:t>
            </a:r>
            <a:br>
              <a:rPr lang="en-IN" dirty="0" smtClean="0"/>
            </a:br>
            <a:endParaRPr lang="en-IN" dirty="0"/>
          </a:p>
        </p:txBody>
      </p:sp>
      <p:sp>
        <p:nvSpPr>
          <p:cNvPr id="3" name="Content Placeholder 2"/>
          <p:cNvSpPr>
            <a:spLocks noGrp="1"/>
          </p:cNvSpPr>
          <p:nvPr>
            <p:ph idx="1"/>
          </p:nvPr>
        </p:nvSpPr>
        <p:spPr/>
        <p:txBody>
          <a:bodyPr>
            <a:normAutofit/>
          </a:bodyPr>
          <a:lstStyle/>
          <a:p>
            <a:r>
              <a:rPr lang="en-IN" sz="1800" dirty="0" smtClean="0"/>
              <a:t>There is an imbalance between people who defaulted and who didn't default. More than 92% of people didn't default as opposed to 8% who defaulted.</a:t>
            </a:r>
          </a:p>
          <a:p>
            <a:endParaRPr lang="en-IN" sz="1800" dirty="0" smtClean="0"/>
          </a:p>
          <a:p>
            <a:endParaRPr lang="en-IN" sz="1800" dirty="0" smtClean="0"/>
          </a:p>
          <a:p>
            <a:endParaRPr lang="en-IN" sz="1800" dirty="0" smtClean="0"/>
          </a:p>
          <a:p>
            <a:endParaRPr lang="en-IN" sz="1800" dirty="0" smtClean="0"/>
          </a:p>
          <a:p>
            <a:r>
              <a:rPr lang="en-IN" sz="1800" dirty="0" smtClean="0"/>
              <a:t>There are no much significant inference we could able to draw, This is because of data imbalance percentage. As there is no balancing technique required we could draw inference with existing data.</a:t>
            </a:r>
          </a:p>
          <a:p>
            <a:endParaRPr lang="en-IN" sz="1800" dirty="0"/>
          </a:p>
        </p:txBody>
      </p:sp>
      <p:pic>
        <p:nvPicPr>
          <p:cNvPr id="1026" name="Picture 2"/>
          <p:cNvPicPr>
            <a:picLocks noChangeAspect="1" noChangeArrowheads="1"/>
          </p:cNvPicPr>
          <p:nvPr/>
        </p:nvPicPr>
        <p:blipFill>
          <a:blip r:embed="rId2"/>
          <a:srcRect/>
          <a:stretch>
            <a:fillRect/>
          </a:stretch>
        </p:blipFill>
        <p:spPr bwMode="auto">
          <a:xfrm>
            <a:off x="1643042" y="2285992"/>
            <a:ext cx="2590805" cy="122964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UNIVARIATE ANALYSIS</a:t>
            </a:r>
            <a:endParaRPr lang="en-IN" dirty="0"/>
          </a:p>
        </p:txBody>
      </p:sp>
      <p:sp>
        <p:nvSpPr>
          <p:cNvPr id="3" name="Content Placeholder 2"/>
          <p:cNvSpPr>
            <a:spLocks noGrp="1"/>
          </p:cNvSpPr>
          <p:nvPr>
            <p:ph idx="1"/>
          </p:nvPr>
        </p:nvSpPr>
        <p:spPr/>
        <p:txBody>
          <a:bodyPr>
            <a:normAutofit/>
          </a:bodyPr>
          <a:lstStyle/>
          <a:p>
            <a:r>
              <a:rPr lang="en-IN" sz="1900" dirty="0" smtClean="0"/>
              <a:t> If we consider about age group in target 0 the chances of getting non-defaulter for </a:t>
            </a:r>
            <a:r>
              <a:rPr lang="en-IN" sz="1900" dirty="0" err="1" smtClean="0"/>
              <a:t>age_grp</a:t>
            </a:r>
            <a:r>
              <a:rPr lang="en-IN" sz="1900" dirty="0" smtClean="0"/>
              <a:t> 30-40 is </a:t>
            </a:r>
            <a:r>
              <a:rPr lang="en-IN" sz="1900" dirty="0" err="1" smtClean="0"/>
              <a:t>reletively</a:t>
            </a:r>
            <a:r>
              <a:rPr lang="en-IN" sz="1900" dirty="0" smtClean="0"/>
              <a:t> high where as for the target 1 the chances of getting defaulted is also high</a:t>
            </a:r>
          </a:p>
          <a:p>
            <a:r>
              <a:rPr lang="en-IN" sz="1900" dirty="0" smtClean="0"/>
              <a:t>For the NAME_INCOME_TYPE category student and businessman are playing minor role  target 0 but in target 1 there is no such case.</a:t>
            </a:r>
          </a:p>
          <a:p>
            <a:r>
              <a:rPr lang="en-IN" sz="1900" dirty="0" smtClean="0"/>
              <a:t> Also for Code Gender category around 125000 we could see the female category is getting high in payment difficulties</a:t>
            </a:r>
          </a:p>
          <a:p>
            <a:endParaRPr lang="en-IN" dirty="0"/>
          </a:p>
        </p:txBody>
      </p:sp>
      <p:pic>
        <p:nvPicPr>
          <p:cNvPr id="3074" name="Picture 2"/>
          <p:cNvPicPr>
            <a:picLocks noChangeAspect="1" noChangeArrowheads="1"/>
          </p:cNvPicPr>
          <p:nvPr/>
        </p:nvPicPr>
        <p:blipFill>
          <a:blip r:embed="rId2"/>
          <a:srcRect/>
          <a:stretch>
            <a:fillRect/>
          </a:stretch>
        </p:blipFill>
        <p:spPr bwMode="auto">
          <a:xfrm>
            <a:off x="214282" y="4000504"/>
            <a:ext cx="3429024" cy="180499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428992" y="4214818"/>
            <a:ext cx="2928958" cy="1571636"/>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6357950" y="4071942"/>
            <a:ext cx="2514625" cy="170974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Correlation</a:t>
            </a:r>
            <a:endParaRPr lang="en-IN" dirty="0"/>
          </a:p>
        </p:txBody>
      </p:sp>
      <p:sp>
        <p:nvSpPr>
          <p:cNvPr id="3" name="Content Placeholder 2"/>
          <p:cNvSpPr>
            <a:spLocks noGrp="1"/>
          </p:cNvSpPr>
          <p:nvPr>
            <p:ph idx="1"/>
          </p:nvPr>
        </p:nvSpPr>
        <p:spPr/>
        <p:txBody>
          <a:bodyPr>
            <a:normAutofit/>
          </a:bodyPr>
          <a:lstStyle/>
          <a:p>
            <a:r>
              <a:rPr lang="en-IN" sz="2000" dirty="0" smtClean="0"/>
              <a:t>Highest correlation exist between AMT_CREDIT and AMT_GOODS_PRICE there is something related to this column.</a:t>
            </a:r>
          </a:p>
          <a:p>
            <a:r>
              <a:rPr lang="en-IN" sz="2000" dirty="0" smtClean="0"/>
              <a:t>There is negative correlation existing between CNT_CHILDREN and DAYS_BIRTH</a:t>
            </a:r>
          </a:p>
          <a:p>
            <a:r>
              <a:rPr lang="en-IN" sz="2000" dirty="0" smtClean="0"/>
              <a:t>Least correlation exist between the DAYS_EMPLOYED and DAYS_ID_PUBLISH</a:t>
            </a:r>
            <a:endParaRPr lang="en-IN" sz="2000" dirty="0"/>
          </a:p>
        </p:txBody>
      </p:sp>
      <p:pic>
        <p:nvPicPr>
          <p:cNvPr id="4098" name="Picture 2"/>
          <p:cNvPicPr>
            <a:picLocks noChangeAspect="1" noChangeArrowheads="1"/>
          </p:cNvPicPr>
          <p:nvPr/>
        </p:nvPicPr>
        <p:blipFill>
          <a:blip r:embed="rId2"/>
          <a:srcRect/>
          <a:stretch>
            <a:fillRect/>
          </a:stretch>
        </p:blipFill>
        <p:spPr bwMode="auto">
          <a:xfrm>
            <a:off x="1500166" y="3643314"/>
            <a:ext cx="5800725" cy="27527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801</Words>
  <Application>Microsoft Office PowerPoint</Application>
  <PresentationFormat>On-screen Show (4:3)</PresentationFormat>
  <Paragraphs>80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Credit EDA Case Study</vt:lpstr>
      <vt:lpstr>Problem Statement</vt:lpstr>
      <vt:lpstr>Data Cleaning</vt:lpstr>
      <vt:lpstr>imputations of Columns </vt:lpstr>
      <vt:lpstr>Checking Data type of Column</vt:lpstr>
      <vt:lpstr>Identifying Outliers </vt:lpstr>
      <vt:lpstr>Checking for imbalance in Target </vt:lpstr>
      <vt:lpstr>UNIVARIATE ANALYSIS</vt:lpstr>
      <vt:lpstr>Correlation</vt:lpstr>
      <vt:lpstr>Bivariate Analysis </vt:lpstr>
      <vt:lpstr>Insights on Univariate Analysis and Bivariate analysis of Combined data frame of Categorical Varibales </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Windows User</dc:creator>
  <cp:lastModifiedBy>Windows User</cp:lastModifiedBy>
  <cp:revision>31</cp:revision>
  <dcterms:created xsi:type="dcterms:W3CDTF">2021-08-30T01:40:27Z</dcterms:created>
  <dcterms:modified xsi:type="dcterms:W3CDTF">2021-10-31T06:00:28Z</dcterms:modified>
</cp:coreProperties>
</file>