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39660" y="321501"/>
            <a:ext cx="10565159" cy="617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PARKINSON’S DISEASE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03332" y="1052186"/>
            <a:ext cx="10421654" cy="5624187"/>
          </a:xfrm>
        </p:spPr>
        <p:txBody>
          <a:bodyPr>
            <a:normAutofit/>
          </a:bodyPr>
          <a:lstStyle/>
          <a:p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resented By -  															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Anindita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Panigrahi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(CS- 201541103)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Satabdi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Gantayat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(CS- 201511055)</a:t>
            </a: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Under the guidance of 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				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r.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Shom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Prasad Das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				Ms.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Sangita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Acharya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					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0951" y="1175555"/>
            <a:ext cx="2442575" cy="156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9818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73" y="548954"/>
            <a:ext cx="8911687" cy="941643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Missing Values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52" y="1653436"/>
            <a:ext cx="10565160" cy="4860098"/>
          </a:xfrm>
        </p:spPr>
        <p:txBody>
          <a:bodyPr/>
          <a:lstStyle/>
          <a:p>
            <a:r>
              <a:rPr lang="en-US" sz="2800" b="1" dirty="0" smtClean="0"/>
              <a:t>Is.na()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170" y="1653436"/>
            <a:ext cx="7522265" cy="50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959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68" y="536428"/>
            <a:ext cx="8911687" cy="916591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Outliers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408" y="1453019"/>
            <a:ext cx="8066762" cy="5210828"/>
          </a:xfrm>
        </p:spPr>
      </p:pic>
    </p:spTree>
    <p:extLst>
      <p:ext uri="{BB962C8B-B14F-4D97-AF65-F5344CB8AC3E}">
        <p14:creationId xmlns:p14="http://schemas.microsoft.com/office/powerpoint/2010/main" xmlns="" val="24618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843" y="561480"/>
            <a:ext cx="8911687" cy="916591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 Treatment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9501" y="1578279"/>
            <a:ext cx="7133029" cy="5060516"/>
          </a:xfrm>
        </p:spPr>
      </p:pic>
    </p:spTree>
    <p:extLst>
      <p:ext uri="{BB962C8B-B14F-4D97-AF65-F5344CB8AC3E}">
        <p14:creationId xmlns:p14="http://schemas.microsoft.com/office/powerpoint/2010/main" xmlns="" val="45044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711" y="523902"/>
            <a:ext cx="8911687" cy="640445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51009" y="1870553"/>
            <a:ext cx="8915400" cy="377762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With 1 hidden layer </a:t>
            </a:r>
          </a:p>
          <a:p>
            <a:endParaRPr lang="en-US" sz="4000" b="1" dirty="0"/>
          </a:p>
          <a:p>
            <a:r>
              <a:rPr lang="en-US" sz="4000" b="1" dirty="0" smtClean="0"/>
              <a:t>With 3 hidden layers 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With 5 hidden layers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08485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2575" y="225469"/>
            <a:ext cx="8542751" cy="65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7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2575" y="150312"/>
            <a:ext cx="8718115" cy="65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804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7523" y="100207"/>
            <a:ext cx="8404965" cy="66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580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895" y="561480"/>
            <a:ext cx="8911687" cy="916591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 Classification Error Rate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443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895" y="438411"/>
            <a:ext cx="8911687" cy="926926"/>
          </a:xfrm>
        </p:spPr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895" y="2016690"/>
            <a:ext cx="9888717" cy="35573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dirty="0" smtClean="0"/>
              <a:t>As this is an classification problem, we had to classify observations into either YES or NO with respect to the disease. </a:t>
            </a:r>
          </a:p>
          <a:p>
            <a:pPr marL="0" indent="0" algn="just">
              <a:buNone/>
            </a:pPr>
            <a:r>
              <a:rPr lang="en-US" sz="3600" b="1" dirty="0" smtClean="0"/>
              <a:t>We successfully completed it under the guidance of Mr. </a:t>
            </a:r>
            <a:r>
              <a:rPr lang="en-US" sz="3600" b="1" dirty="0" err="1" smtClean="0"/>
              <a:t>Shom</a:t>
            </a:r>
            <a:r>
              <a:rPr lang="en-US" sz="3600" b="1" dirty="0" smtClean="0"/>
              <a:t> Prasad Das and Ms. </a:t>
            </a:r>
            <a:r>
              <a:rPr lang="en-US" sz="3600" b="1" dirty="0" err="1" smtClean="0"/>
              <a:t>Sangita</a:t>
            </a:r>
            <a:r>
              <a:rPr lang="en-US" sz="3600" b="1" dirty="0" smtClean="0"/>
              <a:t> Acharya.</a:t>
            </a:r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 smtClean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15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499" y="2133600"/>
            <a:ext cx="10302113" cy="3777622"/>
          </a:xfrm>
        </p:spPr>
        <p:txBody>
          <a:bodyPr/>
          <a:lstStyle/>
          <a:p>
            <a:pPr marL="0" indent="0">
              <a:buNone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		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</a:t>
            </a: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YOU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43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103" y="561480"/>
            <a:ext cx="8911687" cy="941643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</a:t>
            </a:r>
            <a:endParaRPr lang="en-US" sz="4800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1878904" y="1503123"/>
            <a:ext cx="10158608" cy="50855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Parkinson’s disease is a disorder of the central nervous system that affects movement, often including tremors.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affects human body in late </a:t>
            </a:r>
            <a:r>
              <a:rPr lang="en-US" sz="2800" dirty="0" smtClean="0"/>
              <a:t>70’s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be showing the level of affliction in the functioning of 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“Person With Parkinson” (PWP) </a:t>
            </a:r>
            <a:r>
              <a:rPr lang="en-US" sz="2800" dirty="0"/>
              <a:t>through </a:t>
            </a:r>
            <a:r>
              <a:rPr lang="en-US" sz="2800" b="1" dirty="0" smtClean="0"/>
              <a:t>the voice recordings provided </a:t>
            </a:r>
            <a:r>
              <a:rPr lang="en-US" sz="2800" dirty="0" smtClean="0"/>
              <a:t>in the dataset.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smtClean="0"/>
              <a:t>numerical value of the status would help us </a:t>
            </a:r>
            <a:r>
              <a:rPr lang="en-US" sz="2800" dirty="0"/>
              <a:t>in detecting the disease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Requires medical diagnosis.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5078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777" y="532670"/>
            <a:ext cx="8911687" cy="1280890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Dataset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257" y="1682930"/>
            <a:ext cx="9532121" cy="49399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 Characteristics  : Multivariate.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Characteristics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Real.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Associated Tasks               :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Instances    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195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Attributes  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:  23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Values               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N/A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                               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Life.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                                   :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26-06-2008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2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462" y="558796"/>
            <a:ext cx="8911687" cy="1280890"/>
          </a:xfrm>
        </p:spPr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SYMPTOMS OF THE DISEASE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617" y="1567542"/>
            <a:ext cx="10019212" cy="489857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motor signs of Parkinson’s disease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Tremor of the hands, arms, legs, jaw, face.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err="1"/>
              <a:t>Bradykinesia</a:t>
            </a:r>
            <a:r>
              <a:rPr lang="en-US" sz="3200" b="1" dirty="0"/>
              <a:t> or slowness of movement.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Rigidity or Stiffness of the limbs and trunk.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Postural instability or impaired balance and coordination.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61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99" y="480419"/>
            <a:ext cx="8911687" cy="1280890"/>
          </a:xfrm>
        </p:spPr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the dataset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79" y="1502229"/>
            <a:ext cx="10476411" cy="51206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</a:t>
            </a:r>
            <a:r>
              <a:rPr lang="en-US" sz="2800" b="1" dirty="0" smtClean="0"/>
              <a:t>omposed </a:t>
            </a:r>
            <a:r>
              <a:rPr lang="en-US" sz="2800" b="1" dirty="0"/>
              <a:t>of a range of </a:t>
            </a:r>
            <a:r>
              <a:rPr lang="en-US" sz="2800" b="1" dirty="0" smtClean="0"/>
              <a:t>voice </a:t>
            </a:r>
            <a:r>
              <a:rPr lang="en-US" sz="2800" b="1" dirty="0"/>
              <a:t>measurements from 31 </a:t>
            </a:r>
            <a:r>
              <a:rPr lang="en-US" sz="2800" b="1" dirty="0" smtClean="0"/>
              <a:t>people.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23 </a:t>
            </a:r>
            <a:r>
              <a:rPr lang="en-US" sz="2800" b="1" dirty="0"/>
              <a:t>with Parkinson's disease (PD). </a:t>
            </a:r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Each </a:t>
            </a:r>
            <a:r>
              <a:rPr lang="en-US" sz="2800" b="1" dirty="0"/>
              <a:t>column </a:t>
            </a:r>
            <a:r>
              <a:rPr lang="en-US" sz="2800" b="1" dirty="0" smtClean="0"/>
              <a:t>is a </a:t>
            </a:r>
            <a:r>
              <a:rPr lang="en-US" sz="2800" b="1" dirty="0"/>
              <a:t>voice </a:t>
            </a:r>
            <a:r>
              <a:rPr lang="en-US" sz="2800" b="1" dirty="0" smtClean="0"/>
              <a:t>measure.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To </a:t>
            </a:r>
            <a:r>
              <a:rPr lang="en-US" sz="2800" b="1" dirty="0"/>
              <a:t>discriminate healthy people from those with </a:t>
            </a:r>
            <a:r>
              <a:rPr lang="en-US" sz="2800" b="1" dirty="0" smtClean="0"/>
              <a:t>PD</a:t>
            </a:r>
            <a:r>
              <a:rPr lang="en-US" sz="2800" b="1" dirty="0"/>
              <a:t>.</a:t>
            </a:r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STATUS is </a:t>
            </a:r>
            <a:r>
              <a:rPr lang="en-US" sz="2800" b="1" dirty="0"/>
              <a:t>0 for healthy and 1 for PD. </a:t>
            </a:r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There </a:t>
            </a:r>
            <a:r>
              <a:rPr lang="en-US" sz="2800" b="1" dirty="0"/>
              <a:t>are around six recordings per patient, the name of the patient is identified in the first column.</a:t>
            </a:r>
          </a:p>
        </p:txBody>
      </p:sp>
    </p:spTree>
    <p:extLst>
      <p:ext uri="{BB962C8B-B14F-4D97-AF65-F5344CB8AC3E}">
        <p14:creationId xmlns:p14="http://schemas.microsoft.com/office/powerpoint/2010/main" xmlns="" val="408722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331" y="561480"/>
            <a:ext cx="8911687" cy="828909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 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8355" y="1390389"/>
            <a:ext cx="7778663" cy="5298509"/>
          </a:xfrm>
        </p:spPr>
      </p:pic>
    </p:spTree>
    <p:extLst>
      <p:ext uri="{BB962C8B-B14F-4D97-AF65-F5344CB8AC3E}">
        <p14:creationId xmlns:p14="http://schemas.microsoft.com/office/powerpoint/2010/main" xmlns="" val="73723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421" y="536428"/>
            <a:ext cx="8911687" cy="1280890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957" y="1678487"/>
            <a:ext cx="10033348" cy="443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Understanding </a:t>
            </a:r>
            <a:r>
              <a:rPr lang="en-US" sz="3200" b="1" dirty="0"/>
              <a:t>the data, volume, data types, input and output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Summarizing the data using graph – VISUALISATION.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Identifying the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Feature engineering.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781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38" y="473798"/>
            <a:ext cx="8911687" cy="1029325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Information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93" y="1327759"/>
            <a:ext cx="10647123" cy="5411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Name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smtClean="0"/>
              <a:t>Name </a:t>
            </a:r>
            <a:r>
              <a:rPr lang="en-US" sz="2000" dirty="0"/>
              <a:t>and recording number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>MDVP :  </a:t>
            </a:r>
            <a:r>
              <a:rPr lang="en-US" sz="2000" b="1" dirty="0" err="1" smtClean="0"/>
              <a:t>Fo</a:t>
            </a:r>
            <a:r>
              <a:rPr lang="en-US" sz="2000" b="1" dirty="0" smtClean="0"/>
              <a:t>(Hz</a:t>
            </a:r>
            <a:r>
              <a:rPr lang="en-US" sz="2000" b="1" dirty="0"/>
              <a:t>) </a:t>
            </a:r>
            <a:r>
              <a:rPr lang="en-US" sz="2000" dirty="0"/>
              <a:t>- Average vocal fundamental </a:t>
            </a:r>
            <a:r>
              <a:rPr lang="en-US" sz="2000" dirty="0" smtClean="0"/>
              <a:t>frequency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b="1" dirty="0" smtClean="0"/>
              <a:t>MDVP :  </a:t>
            </a:r>
            <a:r>
              <a:rPr lang="en-US" sz="2000" b="1" dirty="0" err="1" smtClean="0"/>
              <a:t>Fhi</a:t>
            </a:r>
            <a:r>
              <a:rPr lang="en-US" sz="2000" b="1" dirty="0" smtClean="0"/>
              <a:t>(Hz</a:t>
            </a:r>
            <a:r>
              <a:rPr lang="en-US" sz="2000" b="1" dirty="0"/>
              <a:t>)</a:t>
            </a:r>
            <a:r>
              <a:rPr lang="en-US" sz="2000" dirty="0"/>
              <a:t> - Maximum vocal fundamental frequency </a:t>
            </a:r>
            <a:br>
              <a:rPr lang="en-US" sz="2000" dirty="0"/>
            </a:br>
            <a:r>
              <a:rPr lang="en-US" sz="2000" b="1" dirty="0" smtClean="0"/>
              <a:t>MDVP :  Flo(Hz)</a:t>
            </a:r>
            <a:r>
              <a:rPr lang="en-US" sz="2000" dirty="0" smtClean="0"/>
              <a:t> - </a:t>
            </a:r>
            <a:r>
              <a:rPr lang="en-US" sz="2000" dirty="0"/>
              <a:t>Minimum vocal fundamental </a:t>
            </a:r>
            <a:r>
              <a:rPr lang="en-US" sz="2000" dirty="0" smtClean="0"/>
              <a:t>frequency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b="1" dirty="0" smtClean="0"/>
              <a:t>MDVP : Jitter (%),  MDVP : Jitter (Abs), MDVP:RAP, MDVP:PPQ, Jitter : DDP</a:t>
            </a:r>
            <a:r>
              <a:rPr lang="en-US" sz="2000" dirty="0" smtClean="0"/>
              <a:t> </a:t>
            </a:r>
            <a:r>
              <a:rPr lang="en-US" sz="2000" dirty="0"/>
              <a:t>- Several measures of variation in fundamental </a:t>
            </a:r>
            <a:r>
              <a:rPr lang="en-US" sz="2000" dirty="0" smtClean="0"/>
              <a:t>frequency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b="1" dirty="0" smtClean="0"/>
              <a:t>MDVP : Shimmer,  MDVP : Shimmer(dB), Shimmer : APQ3, Shimmer : APQ5, MDVP : APQ, Shimmer : DDA </a:t>
            </a:r>
            <a:r>
              <a:rPr lang="en-US" sz="2000" dirty="0"/>
              <a:t>- Several measures of variation in amplitude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NHR,HNR</a:t>
            </a:r>
            <a:r>
              <a:rPr lang="en-US" sz="2000" dirty="0"/>
              <a:t> - Two measures of ratio of noise to tonal components in the voice </a:t>
            </a:r>
            <a:br>
              <a:rPr lang="en-US" sz="2000" dirty="0"/>
            </a:br>
            <a:r>
              <a:rPr lang="en-US" sz="2000" b="1" dirty="0" smtClean="0"/>
              <a:t>STATUS </a:t>
            </a:r>
            <a:r>
              <a:rPr lang="en-US" sz="2000" dirty="0"/>
              <a:t>- Health status of the subject (one) - Parkinson's, (zero) - healthy </a:t>
            </a:r>
            <a:br>
              <a:rPr lang="en-US" sz="2000" dirty="0"/>
            </a:br>
            <a:r>
              <a:rPr lang="en-US" sz="2000" b="1" dirty="0"/>
              <a:t>RPDE,D2</a:t>
            </a:r>
            <a:r>
              <a:rPr lang="en-US" sz="2000" dirty="0"/>
              <a:t> - Two nonlinear dynamical complexity measures </a:t>
            </a:r>
            <a:br>
              <a:rPr lang="en-US" sz="2000" dirty="0"/>
            </a:br>
            <a:r>
              <a:rPr lang="en-US" sz="2000" b="1" dirty="0"/>
              <a:t>DFA</a:t>
            </a:r>
            <a:r>
              <a:rPr lang="en-US" sz="2000" dirty="0"/>
              <a:t> - Signal fractal scaling exponent </a:t>
            </a:r>
            <a:br>
              <a:rPr lang="en-US" sz="2000" dirty="0"/>
            </a:br>
            <a:r>
              <a:rPr lang="en-US" sz="2000" b="1" dirty="0"/>
              <a:t>spread1,spread2,PPE</a:t>
            </a:r>
            <a:r>
              <a:rPr lang="en-US" sz="2000" dirty="0"/>
              <a:t> - Three nonlinear measures of fundamental frequency variation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241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947" y="548954"/>
            <a:ext cx="8911687" cy="879013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Identification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227" y="1528175"/>
            <a:ext cx="10108505" cy="51231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Predictor Variables :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MDVP :  </a:t>
            </a:r>
            <a:r>
              <a:rPr lang="en-US" sz="3200" b="1" dirty="0" err="1" smtClean="0"/>
              <a:t>Fo</a:t>
            </a:r>
            <a:r>
              <a:rPr lang="en-US" sz="3200" b="1" dirty="0" smtClean="0"/>
              <a:t>(Hz)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200" b="1" dirty="0" smtClean="0"/>
              <a:t>MDVP :  </a:t>
            </a:r>
            <a:r>
              <a:rPr lang="en-US" sz="3200" b="1" dirty="0" err="1" smtClean="0"/>
              <a:t>Fhi</a:t>
            </a:r>
            <a:r>
              <a:rPr lang="en-US" sz="3200" b="1" dirty="0" smtClean="0"/>
              <a:t>(Hz)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200" b="1" dirty="0" smtClean="0"/>
              <a:t>MDVP :  Flo(Hz)</a:t>
            </a:r>
            <a:r>
              <a:rPr lang="en-US" sz="3200" dirty="0" smtClean="0"/>
              <a:t> , </a:t>
            </a:r>
            <a:r>
              <a:rPr lang="en-US" sz="3200" b="1" dirty="0" smtClean="0"/>
              <a:t>MDVP </a:t>
            </a:r>
            <a:r>
              <a:rPr lang="en-US" sz="3200" b="1" dirty="0"/>
              <a:t>: Jitter (%),  MDVP : Jitter </a:t>
            </a:r>
            <a:r>
              <a:rPr lang="en-US" sz="3200" b="1" dirty="0" smtClean="0"/>
              <a:t>	(</a:t>
            </a:r>
            <a:r>
              <a:rPr lang="en-US" sz="3200" b="1" dirty="0"/>
              <a:t>Abs), MDVP:RAP, MDVP:PPQ, Jitter : </a:t>
            </a:r>
            <a:r>
              <a:rPr lang="en-US" sz="3200" b="1" dirty="0" smtClean="0"/>
              <a:t>DDP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Variable :</a:t>
            </a:r>
            <a:r>
              <a:rPr lang="en-US" sz="3200" dirty="0" smtClean="0"/>
              <a:t> </a:t>
            </a:r>
            <a:r>
              <a:rPr lang="en-US" sz="3200" b="1" dirty="0" smtClean="0"/>
              <a:t>“STATUS”</a:t>
            </a:r>
          </a:p>
        </p:txBody>
      </p:sp>
    </p:spTree>
    <p:extLst>
      <p:ext uri="{BB962C8B-B14F-4D97-AF65-F5344CB8AC3E}">
        <p14:creationId xmlns:p14="http://schemas.microsoft.com/office/powerpoint/2010/main" xmlns="" val="29263256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329</Words>
  <Application>Microsoft Office PowerPoint</Application>
  <PresentationFormat>Custom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  PARKINSON’S DISEASE</vt:lpstr>
      <vt:lpstr>Problem Statement </vt:lpstr>
      <vt:lpstr>About Dataset</vt:lpstr>
      <vt:lpstr>SYMPTOMS OF THE DISEASE </vt:lpstr>
      <vt:lpstr>Analysis of the dataset</vt:lpstr>
      <vt:lpstr>Histogram  </vt:lpstr>
      <vt:lpstr>Data Exploration </vt:lpstr>
      <vt:lpstr>Attribute Information </vt:lpstr>
      <vt:lpstr>Variable Identification </vt:lpstr>
      <vt:lpstr>Identifying Missing Values </vt:lpstr>
      <vt:lpstr>Identifying Outliers </vt:lpstr>
      <vt:lpstr>Outlier Treatment </vt:lpstr>
      <vt:lpstr>Neural Network </vt:lpstr>
      <vt:lpstr>Slide 14</vt:lpstr>
      <vt:lpstr>Slide 15</vt:lpstr>
      <vt:lpstr>Slide 16</vt:lpstr>
      <vt:lpstr>Miss Classification Error Rate </vt:lpstr>
      <vt:lpstr>Conclusion 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Aseem</dc:creator>
  <cp:lastModifiedBy>Satabdi</cp:lastModifiedBy>
  <cp:revision>27</cp:revision>
  <dcterms:created xsi:type="dcterms:W3CDTF">2017-10-05T13:03:41Z</dcterms:created>
  <dcterms:modified xsi:type="dcterms:W3CDTF">2017-10-09T11:35:56Z</dcterms:modified>
</cp:coreProperties>
</file>