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445" r:id="rId6"/>
    <p:sldId id="2456" r:id="rId7"/>
    <p:sldId id="2455" r:id="rId8"/>
    <p:sldId id="2452" r:id="rId9"/>
    <p:sldId id="2441" r:id="rId10"/>
    <p:sldId id="2447" r:id="rId11"/>
    <p:sldId id="2449" r:id="rId12"/>
    <p:sldId id="24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D844"/>
    <a:srgbClr val="374642"/>
    <a:srgbClr val="DF2B6F"/>
    <a:srgbClr val="66FF33"/>
    <a:srgbClr val="004165"/>
    <a:srgbClr val="FFFFFF"/>
    <a:srgbClr val="05EE55"/>
    <a:srgbClr val="CC9900"/>
    <a:srgbClr val="007DBA"/>
    <a:srgbClr val="C0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948" autoAdjust="0"/>
  </p:normalViewPr>
  <p:slideViewPr>
    <p:cSldViewPr snapToGrid="0">
      <p:cViewPr varScale="1">
        <p:scale>
          <a:sx n="97" d="100"/>
          <a:sy n="97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E748C-4E0D-47EC-AAE6-54A878031F5A}" type="doc">
      <dgm:prSet loTypeId="urn:microsoft.com/office/officeart/2005/8/layout/chevron2" loCatId="list" qsTypeId="urn:microsoft.com/office/officeart/2005/8/quickstyle/3d2" qsCatId="3D" csTypeId="urn:microsoft.com/office/officeart/2005/8/colors/accent2_5" csCatId="accent2" phldr="1"/>
      <dgm:spPr/>
      <dgm:t>
        <a:bodyPr/>
        <a:lstStyle/>
        <a:p>
          <a:endParaRPr lang="en-AU"/>
        </a:p>
      </dgm:t>
    </dgm:pt>
    <dgm:pt modelId="{DBA29A5C-129B-4DB1-B288-1C3FB8C3838C}">
      <dgm:prSet phldrT="[Text]"/>
      <dgm:spPr/>
      <dgm:t>
        <a:bodyPr/>
        <a:lstStyle/>
        <a:p>
          <a:r>
            <a:rPr lang="en-AU" dirty="0"/>
            <a:t>Profile</a:t>
          </a:r>
        </a:p>
      </dgm:t>
    </dgm:pt>
    <dgm:pt modelId="{922EF590-2BAB-4195-BA7B-1B69A64259A2}" type="parTrans" cxnId="{356C7EDD-C34C-4098-B97E-29BED61A84EF}">
      <dgm:prSet/>
      <dgm:spPr/>
      <dgm:t>
        <a:bodyPr/>
        <a:lstStyle/>
        <a:p>
          <a:endParaRPr lang="en-AU"/>
        </a:p>
      </dgm:t>
    </dgm:pt>
    <dgm:pt modelId="{715C9D77-4D9D-47A4-B419-073DBF6F45C7}" type="sibTrans" cxnId="{356C7EDD-C34C-4098-B97E-29BED61A84EF}">
      <dgm:prSet/>
      <dgm:spPr/>
      <dgm:t>
        <a:bodyPr/>
        <a:lstStyle/>
        <a:p>
          <a:endParaRPr lang="en-AU"/>
        </a:p>
      </dgm:t>
    </dgm:pt>
    <dgm:pt modelId="{622686AE-AAF2-4552-B5A6-DE40A87BE863}">
      <dgm:prSet phldrT="[Text]"/>
      <dgm:spPr/>
      <dgm:t>
        <a:bodyPr/>
        <a:lstStyle/>
        <a:p>
          <a:r>
            <a:rPr lang="en-AU" dirty="0"/>
            <a:t>Validation: Open Banking	</a:t>
          </a:r>
        </a:p>
      </dgm:t>
    </dgm:pt>
    <dgm:pt modelId="{CEB02913-6AEA-4ED8-B49F-3E7ECC8396F7}" type="parTrans" cxnId="{18BB4061-7F5E-45E1-965F-C84CD1330A1D}">
      <dgm:prSet/>
      <dgm:spPr/>
      <dgm:t>
        <a:bodyPr/>
        <a:lstStyle/>
        <a:p>
          <a:endParaRPr lang="en-AU"/>
        </a:p>
      </dgm:t>
    </dgm:pt>
    <dgm:pt modelId="{73DC57B5-FE0E-42C2-8810-7AE509A8C7F1}" type="sibTrans" cxnId="{18BB4061-7F5E-45E1-965F-C84CD1330A1D}">
      <dgm:prSet/>
      <dgm:spPr/>
      <dgm:t>
        <a:bodyPr/>
        <a:lstStyle/>
        <a:p>
          <a:endParaRPr lang="en-AU"/>
        </a:p>
      </dgm:t>
    </dgm:pt>
    <dgm:pt modelId="{1AF80B4D-E28B-4A4F-AF6E-794C6AE9F04F}">
      <dgm:prSet phldrT="[Text]"/>
      <dgm:spPr/>
      <dgm:t>
        <a:bodyPr/>
        <a:lstStyle/>
        <a:p>
          <a:r>
            <a:rPr lang="en-AU" dirty="0"/>
            <a:t>Check: Person of Interest</a:t>
          </a:r>
        </a:p>
      </dgm:t>
    </dgm:pt>
    <dgm:pt modelId="{0A5AEE7C-EDFB-439B-A271-728989C101AC}" type="parTrans" cxnId="{C7EE3F8D-E333-485F-8FD0-71557AC70EE5}">
      <dgm:prSet/>
      <dgm:spPr/>
      <dgm:t>
        <a:bodyPr/>
        <a:lstStyle/>
        <a:p>
          <a:endParaRPr lang="en-AU"/>
        </a:p>
      </dgm:t>
    </dgm:pt>
    <dgm:pt modelId="{BB2F9859-87FD-4640-AB60-3995F5FBA2D2}" type="sibTrans" cxnId="{C7EE3F8D-E333-485F-8FD0-71557AC70EE5}">
      <dgm:prSet/>
      <dgm:spPr/>
      <dgm:t>
        <a:bodyPr/>
        <a:lstStyle/>
        <a:p>
          <a:endParaRPr lang="en-AU"/>
        </a:p>
      </dgm:t>
    </dgm:pt>
    <dgm:pt modelId="{A5032EC8-443E-4466-AB6C-962A73E2EE00}">
      <dgm:prSet phldrT="[Text]"/>
      <dgm:spPr/>
      <dgm:t>
        <a:bodyPr/>
        <a:lstStyle/>
        <a:p>
          <a:r>
            <a:rPr lang="en-AU" dirty="0"/>
            <a:t>Dashboards</a:t>
          </a:r>
        </a:p>
      </dgm:t>
    </dgm:pt>
    <dgm:pt modelId="{E8C9D1E8-816D-4A50-A4BD-3F8F49CB93E3}" type="parTrans" cxnId="{B19E10C6-A98B-44AA-AF9A-4A36F34B0416}">
      <dgm:prSet/>
      <dgm:spPr/>
      <dgm:t>
        <a:bodyPr/>
        <a:lstStyle/>
        <a:p>
          <a:endParaRPr lang="en-AU"/>
        </a:p>
      </dgm:t>
    </dgm:pt>
    <dgm:pt modelId="{C4D3778C-3A59-476B-87C4-45E8D7E5A612}" type="sibTrans" cxnId="{B19E10C6-A98B-44AA-AF9A-4A36F34B0416}">
      <dgm:prSet/>
      <dgm:spPr/>
      <dgm:t>
        <a:bodyPr/>
        <a:lstStyle/>
        <a:p>
          <a:endParaRPr lang="en-AU"/>
        </a:p>
      </dgm:t>
    </dgm:pt>
    <dgm:pt modelId="{F781753F-5F59-4862-B434-5924A3DEA836}">
      <dgm:prSet phldrT="[Text]"/>
      <dgm:spPr/>
      <dgm:t>
        <a:bodyPr/>
        <a:lstStyle/>
        <a:p>
          <a:r>
            <a:rPr lang="en-AU" dirty="0"/>
            <a:t>Text Summary	using NLP</a:t>
          </a:r>
        </a:p>
      </dgm:t>
    </dgm:pt>
    <dgm:pt modelId="{E54FD384-5DCE-4ACF-AE2E-E3CB33E6DEA2}" type="parTrans" cxnId="{A6360793-D74E-4CAF-B67D-AFC818CE0717}">
      <dgm:prSet/>
      <dgm:spPr/>
      <dgm:t>
        <a:bodyPr/>
        <a:lstStyle/>
        <a:p>
          <a:endParaRPr lang="en-AU"/>
        </a:p>
      </dgm:t>
    </dgm:pt>
    <dgm:pt modelId="{469CE637-11C4-49EC-B7E3-6E9754A19CEB}" type="sibTrans" cxnId="{A6360793-D74E-4CAF-B67D-AFC818CE0717}">
      <dgm:prSet/>
      <dgm:spPr/>
      <dgm:t>
        <a:bodyPr/>
        <a:lstStyle/>
        <a:p>
          <a:endParaRPr lang="en-AU"/>
        </a:p>
      </dgm:t>
    </dgm:pt>
    <dgm:pt modelId="{56F8AA58-C57F-44FA-B559-17B7E1DE4A72}">
      <dgm:prSet phldrT="[Text]"/>
      <dgm:spPr/>
      <dgm:t>
        <a:bodyPr/>
        <a:lstStyle/>
        <a:p>
          <a:r>
            <a:rPr lang="en-AU" dirty="0"/>
            <a:t>Social Media Sentiment Analysis</a:t>
          </a:r>
        </a:p>
      </dgm:t>
    </dgm:pt>
    <dgm:pt modelId="{EFE47E4E-8D47-4E14-B3E1-5B27FA4366E6}" type="parTrans" cxnId="{9C5326A3-30AD-4663-9390-67434E0CE5CE}">
      <dgm:prSet/>
      <dgm:spPr/>
      <dgm:t>
        <a:bodyPr/>
        <a:lstStyle/>
        <a:p>
          <a:endParaRPr lang="en-AU"/>
        </a:p>
      </dgm:t>
    </dgm:pt>
    <dgm:pt modelId="{3D3B5184-29AE-478C-8E9B-4EBFEC35096F}" type="sibTrans" cxnId="{9C5326A3-30AD-4663-9390-67434E0CE5CE}">
      <dgm:prSet/>
      <dgm:spPr/>
      <dgm:t>
        <a:bodyPr/>
        <a:lstStyle/>
        <a:p>
          <a:endParaRPr lang="en-AU"/>
        </a:p>
      </dgm:t>
    </dgm:pt>
    <dgm:pt modelId="{037EAD8C-4C9C-4271-AB6B-90FE5B339B47}">
      <dgm:prSet phldrT="[Text]"/>
      <dgm:spPr/>
      <dgm:t>
        <a:bodyPr/>
        <a:lstStyle/>
        <a:p>
          <a:r>
            <a:rPr lang="en-AU" dirty="0"/>
            <a:t>Transaction</a:t>
          </a:r>
        </a:p>
      </dgm:t>
    </dgm:pt>
    <dgm:pt modelId="{A2FDD56A-4D04-4CB5-B9B0-A53F1549CB18}" type="parTrans" cxnId="{4BC65954-2ADE-4CAF-ABB1-F188E6E97770}">
      <dgm:prSet/>
      <dgm:spPr/>
      <dgm:t>
        <a:bodyPr/>
        <a:lstStyle/>
        <a:p>
          <a:endParaRPr lang="en-AU"/>
        </a:p>
      </dgm:t>
    </dgm:pt>
    <dgm:pt modelId="{FA2806A2-F779-4D76-A6B1-AB66DC64A4EA}" type="sibTrans" cxnId="{4BC65954-2ADE-4CAF-ABB1-F188E6E97770}">
      <dgm:prSet/>
      <dgm:spPr/>
      <dgm:t>
        <a:bodyPr/>
        <a:lstStyle/>
        <a:p>
          <a:endParaRPr lang="en-AU"/>
        </a:p>
      </dgm:t>
    </dgm:pt>
    <dgm:pt modelId="{F160A91A-CDD7-4EC4-B6A1-F39E6B8D88BC}">
      <dgm:prSet phldrT="[Text]"/>
      <dgm:spPr/>
      <dgm:t>
        <a:bodyPr/>
        <a:lstStyle/>
        <a:p>
          <a:r>
            <a:rPr lang="en-AU" dirty="0"/>
            <a:t>Blockchain - Investment History</a:t>
          </a:r>
        </a:p>
      </dgm:t>
    </dgm:pt>
    <dgm:pt modelId="{E85703E7-41B9-4DC8-88EA-897D72A681F8}" type="parTrans" cxnId="{1A6DB81B-5178-49A1-B0FC-0C9EF5D61F93}">
      <dgm:prSet/>
      <dgm:spPr/>
      <dgm:t>
        <a:bodyPr/>
        <a:lstStyle/>
        <a:p>
          <a:endParaRPr lang="en-AU"/>
        </a:p>
      </dgm:t>
    </dgm:pt>
    <dgm:pt modelId="{BC142A82-938F-4CBF-AC43-945629BA7E2C}" type="sibTrans" cxnId="{1A6DB81B-5178-49A1-B0FC-0C9EF5D61F93}">
      <dgm:prSet/>
      <dgm:spPr/>
      <dgm:t>
        <a:bodyPr/>
        <a:lstStyle/>
        <a:p>
          <a:endParaRPr lang="en-AU"/>
        </a:p>
      </dgm:t>
    </dgm:pt>
    <dgm:pt modelId="{ABB75FFB-801E-46DC-A3DD-D47184994459}">
      <dgm:prSet phldrT="[Text]"/>
      <dgm:spPr/>
      <dgm:t>
        <a:bodyPr/>
        <a:lstStyle/>
        <a:p>
          <a:r>
            <a:rPr lang="en-AU" dirty="0"/>
            <a:t>Project Milestone Tracker</a:t>
          </a:r>
        </a:p>
      </dgm:t>
    </dgm:pt>
    <dgm:pt modelId="{989C8096-85AA-4919-8564-BB822D3DBF9C}" type="parTrans" cxnId="{1D493C75-F898-4CC5-8F5C-DD4407D4C7F3}">
      <dgm:prSet/>
      <dgm:spPr/>
      <dgm:t>
        <a:bodyPr/>
        <a:lstStyle/>
        <a:p>
          <a:endParaRPr lang="en-AU"/>
        </a:p>
      </dgm:t>
    </dgm:pt>
    <dgm:pt modelId="{63B5DE81-7F11-454D-8F81-E26B51CF8138}" type="sibTrans" cxnId="{1D493C75-F898-4CC5-8F5C-DD4407D4C7F3}">
      <dgm:prSet/>
      <dgm:spPr/>
      <dgm:t>
        <a:bodyPr/>
        <a:lstStyle/>
        <a:p>
          <a:endParaRPr lang="en-AU"/>
        </a:p>
      </dgm:t>
    </dgm:pt>
    <dgm:pt modelId="{867FAB5D-3515-4987-8075-7C30E0157318}">
      <dgm:prSet phldrT="[Text]"/>
      <dgm:spPr/>
      <dgm:t>
        <a:bodyPr/>
        <a:lstStyle/>
        <a:p>
          <a:r>
            <a:rPr lang="en-AU" dirty="0"/>
            <a:t>Insight Analysis</a:t>
          </a:r>
        </a:p>
      </dgm:t>
    </dgm:pt>
    <dgm:pt modelId="{D4973022-D563-4B69-95BF-4AFE6FB4B8B2}" type="parTrans" cxnId="{ADBB35E7-170F-4BE4-B2D0-5019169EE55D}">
      <dgm:prSet/>
      <dgm:spPr/>
      <dgm:t>
        <a:bodyPr/>
        <a:lstStyle/>
        <a:p>
          <a:endParaRPr lang="en-AU"/>
        </a:p>
      </dgm:t>
    </dgm:pt>
    <dgm:pt modelId="{802DA430-3294-44A3-AB44-B4DABFD0B86E}" type="sibTrans" cxnId="{ADBB35E7-170F-4BE4-B2D0-5019169EE55D}">
      <dgm:prSet/>
      <dgm:spPr/>
      <dgm:t>
        <a:bodyPr/>
        <a:lstStyle/>
        <a:p>
          <a:endParaRPr lang="en-AU"/>
        </a:p>
      </dgm:t>
    </dgm:pt>
    <dgm:pt modelId="{79E31A6C-3591-41A0-8AD3-A53CA46374E5}" type="pres">
      <dgm:prSet presAssocID="{9BDE748C-4E0D-47EC-AAE6-54A878031F5A}" presName="linearFlow" presStyleCnt="0">
        <dgm:presLayoutVars>
          <dgm:dir/>
          <dgm:animLvl val="lvl"/>
          <dgm:resizeHandles val="exact"/>
        </dgm:presLayoutVars>
      </dgm:prSet>
      <dgm:spPr/>
    </dgm:pt>
    <dgm:pt modelId="{9F87996F-08BF-419F-B9A6-176AE11FA568}" type="pres">
      <dgm:prSet presAssocID="{DBA29A5C-129B-4DB1-B288-1C3FB8C3838C}" presName="composite" presStyleCnt="0"/>
      <dgm:spPr/>
    </dgm:pt>
    <dgm:pt modelId="{391687CD-E077-46CC-89D3-0363B04A3746}" type="pres">
      <dgm:prSet presAssocID="{DBA29A5C-129B-4DB1-B288-1C3FB8C3838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83D92F0-C2EF-4798-899E-EF3139610E22}" type="pres">
      <dgm:prSet presAssocID="{DBA29A5C-129B-4DB1-B288-1C3FB8C3838C}" presName="descendantText" presStyleLbl="alignAcc1" presStyleIdx="0" presStyleCnt="3">
        <dgm:presLayoutVars>
          <dgm:bulletEnabled val="1"/>
        </dgm:presLayoutVars>
      </dgm:prSet>
      <dgm:spPr/>
    </dgm:pt>
    <dgm:pt modelId="{6A8E0333-8260-42A9-89B3-6ECDC2458DEC}" type="pres">
      <dgm:prSet presAssocID="{715C9D77-4D9D-47A4-B419-073DBF6F45C7}" presName="sp" presStyleCnt="0"/>
      <dgm:spPr/>
    </dgm:pt>
    <dgm:pt modelId="{2082B1C4-EE31-4A64-8E83-021D62B1138E}" type="pres">
      <dgm:prSet presAssocID="{A5032EC8-443E-4466-AB6C-962A73E2EE00}" presName="composite" presStyleCnt="0"/>
      <dgm:spPr/>
    </dgm:pt>
    <dgm:pt modelId="{AB3BA36B-7512-44CB-B07E-703DA6AF349D}" type="pres">
      <dgm:prSet presAssocID="{A5032EC8-443E-4466-AB6C-962A73E2EE0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80FEAB1-BB71-4FF5-A40B-5714EEB556CD}" type="pres">
      <dgm:prSet presAssocID="{A5032EC8-443E-4466-AB6C-962A73E2EE00}" presName="descendantText" presStyleLbl="alignAcc1" presStyleIdx="1" presStyleCnt="3">
        <dgm:presLayoutVars>
          <dgm:bulletEnabled val="1"/>
        </dgm:presLayoutVars>
      </dgm:prSet>
      <dgm:spPr/>
    </dgm:pt>
    <dgm:pt modelId="{77604F65-2C06-4CD6-937E-62ABEEFDCBA6}" type="pres">
      <dgm:prSet presAssocID="{C4D3778C-3A59-476B-87C4-45E8D7E5A612}" presName="sp" presStyleCnt="0"/>
      <dgm:spPr/>
    </dgm:pt>
    <dgm:pt modelId="{B5DAEF74-50BA-4300-9196-40DB1710A6C7}" type="pres">
      <dgm:prSet presAssocID="{037EAD8C-4C9C-4271-AB6B-90FE5B339B47}" presName="composite" presStyleCnt="0"/>
      <dgm:spPr/>
    </dgm:pt>
    <dgm:pt modelId="{4A5CC0C7-3839-499C-82BA-0D035084FCFB}" type="pres">
      <dgm:prSet presAssocID="{037EAD8C-4C9C-4271-AB6B-90FE5B339B4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27DFF04-05B9-43D0-AC19-C77519B5F368}" type="pres">
      <dgm:prSet presAssocID="{037EAD8C-4C9C-4271-AB6B-90FE5B339B4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F4DB502-849E-4760-8CC6-C8E18DBB07D7}" type="presOf" srcId="{A5032EC8-443E-4466-AB6C-962A73E2EE00}" destId="{AB3BA36B-7512-44CB-B07E-703DA6AF349D}" srcOrd="0" destOrd="0" presId="urn:microsoft.com/office/officeart/2005/8/layout/chevron2"/>
    <dgm:cxn modelId="{1A6DB81B-5178-49A1-B0FC-0C9EF5D61F93}" srcId="{037EAD8C-4C9C-4271-AB6B-90FE5B339B47}" destId="{F160A91A-CDD7-4EC4-B6A1-F39E6B8D88BC}" srcOrd="0" destOrd="0" parTransId="{E85703E7-41B9-4DC8-88EA-897D72A681F8}" sibTransId="{BC142A82-938F-4CBF-AC43-945629BA7E2C}"/>
    <dgm:cxn modelId="{ADA59B39-771E-42EC-9145-4DC6CB5302AC}" type="presOf" srcId="{867FAB5D-3515-4987-8075-7C30E0157318}" destId="{580FEAB1-BB71-4FF5-A40B-5714EEB556CD}" srcOrd="0" destOrd="2" presId="urn:microsoft.com/office/officeart/2005/8/layout/chevron2"/>
    <dgm:cxn modelId="{18BB4061-7F5E-45E1-965F-C84CD1330A1D}" srcId="{DBA29A5C-129B-4DB1-B288-1C3FB8C3838C}" destId="{622686AE-AAF2-4552-B5A6-DE40A87BE863}" srcOrd="0" destOrd="0" parTransId="{CEB02913-6AEA-4ED8-B49F-3E7ECC8396F7}" sibTransId="{73DC57B5-FE0E-42C2-8810-7AE509A8C7F1}"/>
    <dgm:cxn modelId="{4BC65954-2ADE-4CAF-ABB1-F188E6E97770}" srcId="{9BDE748C-4E0D-47EC-AAE6-54A878031F5A}" destId="{037EAD8C-4C9C-4271-AB6B-90FE5B339B47}" srcOrd="2" destOrd="0" parTransId="{A2FDD56A-4D04-4CB5-B9B0-A53F1549CB18}" sibTransId="{FA2806A2-F779-4D76-A6B1-AB66DC64A4EA}"/>
    <dgm:cxn modelId="{DFBBEC54-4CA6-4609-A504-D1E0CE76CFD1}" type="presOf" srcId="{F781753F-5F59-4862-B434-5924A3DEA836}" destId="{580FEAB1-BB71-4FF5-A40B-5714EEB556CD}" srcOrd="0" destOrd="0" presId="urn:microsoft.com/office/officeart/2005/8/layout/chevron2"/>
    <dgm:cxn modelId="{1D493C75-F898-4CC5-8F5C-DD4407D4C7F3}" srcId="{037EAD8C-4C9C-4271-AB6B-90FE5B339B47}" destId="{ABB75FFB-801E-46DC-A3DD-D47184994459}" srcOrd="1" destOrd="0" parTransId="{989C8096-85AA-4919-8564-BB822D3DBF9C}" sibTransId="{63B5DE81-7F11-454D-8F81-E26B51CF8138}"/>
    <dgm:cxn modelId="{A432C280-F38D-4E42-941F-4779E70D762D}" type="presOf" srcId="{9BDE748C-4E0D-47EC-AAE6-54A878031F5A}" destId="{79E31A6C-3591-41A0-8AD3-A53CA46374E5}" srcOrd="0" destOrd="0" presId="urn:microsoft.com/office/officeart/2005/8/layout/chevron2"/>
    <dgm:cxn modelId="{1FFCF083-50E7-4950-ADA7-37C8DDB9A289}" type="presOf" srcId="{F160A91A-CDD7-4EC4-B6A1-F39E6B8D88BC}" destId="{A27DFF04-05B9-43D0-AC19-C77519B5F368}" srcOrd="0" destOrd="0" presId="urn:microsoft.com/office/officeart/2005/8/layout/chevron2"/>
    <dgm:cxn modelId="{5730B085-CC15-4CC8-96A9-5F9CAD27F623}" type="presOf" srcId="{1AF80B4D-E28B-4A4F-AF6E-794C6AE9F04F}" destId="{583D92F0-C2EF-4798-899E-EF3139610E22}" srcOrd="0" destOrd="1" presId="urn:microsoft.com/office/officeart/2005/8/layout/chevron2"/>
    <dgm:cxn modelId="{EC553C8D-9B8D-4DF2-B433-3EE70878A2E9}" type="presOf" srcId="{ABB75FFB-801E-46DC-A3DD-D47184994459}" destId="{A27DFF04-05B9-43D0-AC19-C77519B5F368}" srcOrd="0" destOrd="1" presId="urn:microsoft.com/office/officeart/2005/8/layout/chevron2"/>
    <dgm:cxn modelId="{C7EE3F8D-E333-485F-8FD0-71557AC70EE5}" srcId="{DBA29A5C-129B-4DB1-B288-1C3FB8C3838C}" destId="{1AF80B4D-E28B-4A4F-AF6E-794C6AE9F04F}" srcOrd="1" destOrd="0" parTransId="{0A5AEE7C-EDFB-439B-A271-728989C101AC}" sibTransId="{BB2F9859-87FD-4640-AB60-3995F5FBA2D2}"/>
    <dgm:cxn modelId="{65EE5D91-83EA-4502-9668-8086AF9A4F67}" type="presOf" srcId="{DBA29A5C-129B-4DB1-B288-1C3FB8C3838C}" destId="{391687CD-E077-46CC-89D3-0363B04A3746}" srcOrd="0" destOrd="0" presId="urn:microsoft.com/office/officeart/2005/8/layout/chevron2"/>
    <dgm:cxn modelId="{A6360793-D74E-4CAF-B67D-AFC818CE0717}" srcId="{A5032EC8-443E-4466-AB6C-962A73E2EE00}" destId="{F781753F-5F59-4862-B434-5924A3DEA836}" srcOrd="0" destOrd="0" parTransId="{E54FD384-5DCE-4ACF-AE2E-E3CB33E6DEA2}" sibTransId="{469CE637-11C4-49EC-B7E3-6E9754A19CEB}"/>
    <dgm:cxn modelId="{9C5326A3-30AD-4663-9390-67434E0CE5CE}" srcId="{A5032EC8-443E-4466-AB6C-962A73E2EE00}" destId="{56F8AA58-C57F-44FA-B559-17B7E1DE4A72}" srcOrd="1" destOrd="0" parTransId="{EFE47E4E-8D47-4E14-B3E1-5B27FA4366E6}" sibTransId="{3D3B5184-29AE-478C-8E9B-4EBFEC35096F}"/>
    <dgm:cxn modelId="{B19E10C6-A98B-44AA-AF9A-4A36F34B0416}" srcId="{9BDE748C-4E0D-47EC-AAE6-54A878031F5A}" destId="{A5032EC8-443E-4466-AB6C-962A73E2EE00}" srcOrd="1" destOrd="0" parTransId="{E8C9D1E8-816D-4A50-A4BD-3F8F49CB93E3}" sibTransId="{C4D3778C-3A59-476B-87C4-45E8D7E5A612}"/>
    <dgm:cxn modelId="{73B62FDA-44BE-4228-872E-4D447CB0BD5C}" type="presOf" srcId="{622686AE-AAF2-4552-B5A6-DE40A87BE863}" destId="{583D92F0-C2EF-4798-899E-EF3139610E22}" srcOrd="0" destOrd="0" presId="urn:microsoft.com/office/officeart/2005/8/layout/chevron2"/>
    <dgm:cxn modelId="{B0ED13DC-F3CB-47FC-B920-737793127C86}" type="presOf" srcId="{56F8AA58-C57F-44FA-B559-17B7E1DE4A72}" destId="{580FEAB1-BB71-4FF5-A40B-5714EEB556CD}" srcOrd="0" destOrd="1" presId="urn:microsoft.com/office/officeart/2005/8/layout/chevron2"/>
    <dgm:cxn modelId="{356C7EDD-C34C-4098-B97E-29BED61A84EF}" srcId="{9BDE748C-4E0D-47EC-AAE6-54A878031F5A}" destId="{DBA29A5C-129B-4DB1-B288-1C3FB8C3838C}" srcOrd="0" destOrd="0" parTransId="{922EF590-2BAB-4195-BA7B-1B69A64259A2}" sibTransId="{715C9D77-4D9D-47A4-B419-073DBF6F45C7}"/>
    <dgm:cxn modelId="{ADBB35E7-170F-4BE4-B2D0-5019169EE55D}" srcId="{A5032EC8-443E-4466-AB6C-962A73E2EE00}" destId="{867FAB5D-3515-4987-8075-7C30E0157318}" srcOrd="2" destOrd="0" parTransId="{D4973022-D563-4B69-95BF-4AFE6FB4B8B2}" sibTransId="{802DA430-3294-44A3-AB44-B4DABFD0B86E}"/>
    <dgm:cxn modelId="{B03B07F2-F87D-4133-A098-9D531826AF89}" type="presOf" srcId="{037EAD8C-4C9C-4271-AB6B-90FE5B339B47}" destId="{4A5CC0C7-3839-499C-82BA-0D035084FCFB}" srcOrd="0" destOrd="0" presId="urn:microsoft.com/office/officeart/2005/8/layout/chevron2"/>
    <dgm:cxn modelId="{960D318D-1945-4DAA-AF91-BF5856772D42}" type="presParOf" srcId="{79E31A6C-3591-41A0-8AD3-A53CA46374E5}" destId="{9F87996F-08BF-419F-B9A6-176AE11FA568}" srcOrd="0" destOrd="0" presId="urn:microsoft.com/office/officeart/2005/8/layout/chevron2"/>
    <dgm:cxn modelId="{0871C4CF-F988-4B0B-B3E5-079064BAEC0C}" type="presParOf" srcId="{9F87996F-08BF-419F-B9A6-176AE11FA568}" destId="{391687CD-E077-46CC-89D3-0363B04A3746}" srcOrd="0" destOrd="0" presId="urn:microsoft.com/office/officeart/2005/8/layout/chevron2"/>
    <dgm:cxn modelId="{DEDAC860-1516-4CBF-9BDF-779A7B5C1A99}" type="presParOf" srcId="{9F87996F-08BF-419F-B9A6-176AE11FA568}" destId="{583D92F0-C2EF-4798-899E-EF3139610E22}" srcOrd="1" destOrd="0" presId="urn:microsoft.com/office/officeart/2005/8/layout/chevron2"/>
    <dgm:cxn modelId="{EAB676A0-A214-4ADA-86C6-2C9B03080E9F}" type="presParOf" srcId="{79E31A6C-3591-41A0-8AD3-A53CA46374E5}" destId="{6A8E0333-8260-42A9-89B3-6ECDC2458DEC}" srcOrd="1" destOrd="0" presId="urn:microsoft.com/office/officeart/2005/8/layout/chevron2"/>
    <dgm:cxn modelId="{81FB56B2-70B7-4F31-A7A5-74A221CE1BBF}" type="presParOf" srcId="{79E31A6C-3591-41A0-8AD3-A53CA46374E5}" destId="{2082B1C4-EE31-4A64-8E83-021D62B1138E}" srcOrd="2" destOrd="0" presId="urn:microsoft.com/office/officeart/2005/8/layout/chevron2"/>
    <dgm:cxn modelId="{56F91A02-F3DF-4470-9C1F-D460328FFF4E}" type="presParOf" srcId="{2082B1C4-EE31-4A64-8E83-021D62B1138E}" destId="{AB3BA36B-7512-44CB-B07E-703DA6AF349D}" srcOrd="0" destOrd="0" presId="urn:microsoft.com/office/officeart/2005/8/layout/chevron2"/>
    <dgm:cxn modelId="{D51A2154-8049-4BC0-A4AD-9FBB47E60593}" type="presParOf" srcId="{2082B1C4-EE31-4A64-8E83-021D62B1138E}" destId="{580FEAB1-BB71-4FF5-A40B-5714EEB556CD}" srcOrd="1" destOrd="0" presId="urn:microsoft.com/office/officeart/2005/8/layout/chevron2"/>
    <dgm:cxn modelId="{D24CA5D8-E856-453E-BCFB-CF51E8EEC437}" type="presParOf" srcId="{79E31A6C-3591-41A0-8AD3-A53CA46374E5}" destId="{77604F65-2C06-4CD6-937E-62ABEEFDCBA6}" srcOrd="3" destOrd="0" presId="urn:microsoft.com/office/officeart/2005/8/layout/chevron2"/>
    <dgm:cxn modelId="{167DF4FF-03C4-4E73-BC4A-2156974E780E}" type="presParOf" srcId="{79E31A6C-3591-41A0-8AD3-A53CA46374E5}" destId="{B5DAEF74-50BA-4300-9196-40DB1710A6C7}" srcOrd="4" destOrd="0" presId="urn:microsoft.com/office/officeart/2005/8/layout/chevron2"/>
    <dgm:cxn modelId="{381E6F75-150C-4DCD-9D2D-90C09A0A3047}" type="presParOf" srcId="{B5DAEF74-50BA-4300-9196-40DB1710A6C7}" destId="{4A5CC0C7-3839-499C-82BA-0D035084FCFB}" srcOrd="0" destOrd="0" presId="urn:microsoft.com/office/officeart/2005/8/layout/chevron2"/>
    <dgm:cxn modelId="{D2606D8F-2832-4125-90C1-54101F3A72AB}" type="presParOf" srcId="{B5DAEF74-50BA-4300-9196-40DB1710A6C7}" destId="{A27DFF04-05B9-43D0-AC19-C77519B5F36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687CD-E077-46CC-89D3-0363B04A3746}">
      <dsp:nvSpPr>
        <dsp:cNvPr id="0" name=""/>
        <dsp:cNvSpPr/>
      </dsp:nvSpPr>
      <dsp:spPr>
        <a:xfrm rot="5400000">
          <a:off x="-214165" y="215730"/>
          <a:ext cx="1427770" cy="999439"/>
        </a:xfrm>
        <a:prstGeom prst="chevron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Profile</a:t>
          </a:r>
        </a:p>
      </dsp:txBody>
      <dsp:txXfrm rot="-5400000">
        <a:off x="1" y="501285"/>
        <a:ext cx="999439" cy="428331"/>
      </dsp:txXfrm>
    </dsp:sp>
    <dsp:sp modelId="{583D92F0-C2EF-4798-899E-EF3139610E22}">
      <dsp:nvSpPr>
        <dsp:cNvPr id="0" name=""/>
        <dsp:cNvSpPr/>
      </dsp:nvSpPr>
      <dsp:spPr>
        <a:xfrm rot="5400000">
          <a:off x="4120997" y="-3119993"/>
          <a:ext cx="928050" cy="71711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Validation: Open Banking	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Check: Person of Interest</a:t>
          </a:r>
        </a:p>
      </dsp:txBody>
      <dsp:txXfrm rot="-5400000">
        <a:off x="999439" y="46869"/>
        <a:ext cx="7125863" cy="837442"/>
      </dsp:txXfrm>
    </dsp:sp>
    <dsp:sp modelId="{AB3BA36B-7512-44CB-B07E-703DA6AF349D}">
      <dsp:nvSpPr>
        <dsp:cNvPr id="0" name=""/>
        <dsp:cNvSpPr/>
      </dsp:nvSpPr>
      <dsp:spPr>
        <a:xfrm rot="5400000">
          <a:off x="-214165" y="1447067"/>
          <a:ext cx="1427770" cy="999439"/>
        </a:xfrm>
        <a:prstGeom prst="chevron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Dashboards</a:t>
          </a:r>
        </a:p>
      </dsp:txBody>
      <dsp:txXfrm rot="-5400000">
        <a:off x="1" y="1732622"/>
        <a:ext cx="999439" cy="428331"/>
      </dsp:txXfrm>
    </dsp:sp>
    <dsp:sp modelId="{580FEAB1-BB71-4FF5-A40B-5714EEB556CD}">
      <dsp:nvSpPr>
        <dsp:cNvPr id="0" name=""/>
        <dsp:cNvSpPr/>
      </dsp:nvSpPr>
      <dsp:spPr>
        <a:xfrm rot="5400000">
          <a:off x="4120997" y="-1888656"/>
          <a:ext cx="928050" cy="71711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Text Summary	using NLP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Social Media Sentiment Analysis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Insight Analysis</a:t>
          </a:r>
        </a:p>
      </dsp:txBody>
      <dsp:txXfrm rot="-5400000">
        <a:off x="999439" y="1278206"/>
        <a:ext cx="7125863" cy="837442"/>
      </dsp:txXfrm>
    </dsp:sp>
    <dsp:sp modelId="{4A5CC0C7-3839-499C-82BA-0D035084FCFB}">
      <dsp:nvSpPr>
        <dsp:cNvPr id="0" name=""/>
        <dsp:cNvSpPr/>
      </dsp:nvSpPr>
      <dsp:spPr>
        <a:xfrm rot="5400000">
          <a:off x="-214165" y="2678404"/>
          <a:ext cx="1427770" cy="999439"/>
        </a:xfrm>
        <a:prstGeom prst="chevron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Transaction</a:t>
          </a:r>
        </a:p>
      </dsp:txBody>
      <dsp:txXfrm rot="-5400000">
        <a:off x="1" y="2963959"/>
        <a:ext cx="999439" cy="428331"/>
      </dsp:txXfrm>
    </dsp:sp>
    <dsp:sp modelId="{A27DFF04-05B9-43D0-AC19-C77519B5F368}">
      <dsp:nvSpPr>
        <dsp:cNvPr id="0" name=""/>
        <dsp:cNvSpPr/>
      </dsp:nvSpPr>
      <dsp:spPr>
        <a:xfrm rot="5400000">
          <a:off x="4120997" y="-657319"/>
          <a:ext cx="928050" cy="71711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Blockchain - Investment History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Project Milestone Tracker</a:t>
          </a:r>
        </a:p>
      </dsp:txBody>
      <dsp:txXfrm rot="-5400000">
        <a:off x="999439" y="2509543"/>
        <a:ext cx="7125863" cy="837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88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2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0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Investor Returns: </a:t>
            </a:r>
          </a:p>
          <a:p>
            <a:r>
              <a:rPr lang="en-US" dirty="0"/>
              <a:t>Company acquisition</a:t>
            </a:r>
          </a:p>
          <a:p>
            <a:r>
              <a:rPr lang="en-US" dirty="0"/>
              <a:t>IPO</a:t>
            </a:r>
          </a:p>
          <a:p>
            <a:r>
              <a:rPr lang="en-US" dirty="0"/>
              <a:t>Dividends</a:t>
            </a:r>
          </a:p>
          <a:p>
            <a:r>
              <a:rPr lang="en-US" dirty="0"/>
              <a:t>Trading Shares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30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18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21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29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2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4165"/>
            </a:gs>
            <a:gs pos="100000">
              <a:schemeClr val="bg1">
                <a:lumMod val="95000"/>
              </a:schemeClr>
            </a:gs>
            <a:gs pos="34000">
              <a:srgbClr val="007DB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3" r:id="rId7"/>
    <p:sldLayoutId id="2147483669" r:id="rId8"/>
    <p:sldLayoutId id="2147483666" r:id="rId9"/>
    <p:sldLayoutId id="2147483670" r:id="rId10"/>
    <p:sldLayoutId id="2147483667" r:id="rId11"/>
    <p:sldLayoutId id="2147483668" r:id="rId12"/>
    <p:sldLayoutId id="2147483665" r:id="rId13"/>
    <p:sldLayoutId id="2147483671" r:id="rId14"/>
    <p:sldLayoutId id="2147483655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jpg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www.beachfrontbroll.com/2012/11/1-clip-is-corporate-cloud.html" TargetMode="External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jpg"/><Relationship Id="rId7" Type="http://schemas.openxmlformats.org/officeDocument/2006/relationships/hyperlink" Target="https://creativecommons.org/licenses/by/3.0/" TargetMode="Externa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sv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7.jpeg"/><Relationship Id="rId4" Type="http://schemas.openxmlformats.org/officeDocument/2006/relationships/hyperlink" Target="http://www.beachfrontbroll.com/2012/11/1-clip-is-corporate-cloud.html" TargetMode="External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4.jpg"/><Relationship Id="rId7" Type="http://schemas.openxmlformats.org/officeDocument/2006/relationships/hyperlink" Target="https://creativecommons.org/licenses/by/3.0/" TargetMode="External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svg"/><Relationship Id="rId11" Type="http://schemas.openxmlformats.org/officeDocument/2006/relationships/diagramColors" Target="../diagrams/colors1.xml"/><Relationship Id="rId5" Type="http://schemas.openxmlformats.org/officeDocument/2006/relationships/image" Target="../media/image1.png"/><Relationship Id="rId10" Type="http://schemas.openxmlformats.org/officeDocument/2006/relationships/diagramQuickStyle" Target="../diagrams/quickStyle1.xml"/><Relationship Id="rId4" Type="http://schemas.openxmlformats.org/officeDocument/2006/relationships/hyperlink" Target="http://www.beachfrontbroll.com/2012/11/1-clip-is-corporate-cloud.html" TargetMode="External"/><Relationship Id="rId9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jpg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12.jpeg"/><Relationship Id="rId4" Type="http://schemas.openxmlformats.org/officeDocument/2006/relationships/hyperlink" Target="http://www.beachfrontbroll.com/2012/11/1-clip-is-corporate-cloud.html" TargetMode="Externa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jpg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15.png"/><Relationship Id="rId4" Type="http://schemas.openxmlformats.org/officeDocument/2006/relationships/hyperlink" Target="http://www.beachfrontbroll.com/2012/11/1-clip-is-corporate-cloud.html" TargetMode="Externa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hyperlink" Target="http://www.beachfrontbroll.com/2012/11/1-clip-is-corporate-cloud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www.beachfrontbroll.com/2012/11/1-clip-is-corporate-clou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455677" y="1574487"/>
            <a:ext cx="7209629" cy="3709026"/>
            <a:chOff x="118116" y="140566"/>
            <a:chExt cx="7209629" cy="694330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18303" y="140566"/>
              <a:ext cx="6609257" cy="6943307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116" y="188701"/>
              <a:ext cx="7209629" cy="6265656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EquiCrowd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08" y="3825949"/>
            <a:ext cx="6814023" cy="87598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Guided Crowdfunding Service using ML</a:t>
            </a:r>
          </a:p>
          <a:p>
            <a:r>
              <a:rPr lang="en-US" dirty="0"/>
              <a:t> Team Name: Data Wizards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TITLE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GOES HERE 2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53DC6BB-FB63-4451-9B0F-2230894BF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719" y="0"/>
            <a:ext cx="12192000" cy="6858000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C07A-363B-4948-8546-2503B45830D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9063"/>
            <a:ext cx="4114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063" y="6413500"/>
            <a:ext cx="642937" cy="407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5300B4-1705-4719-8116-0FAE9148B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0" y="24606"/>
            <a:ext cx="12227720" cy="6821488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 flipH="1" flipV="1">
            <a:off x="766710" y="393404"/>
            <a:ext cx="10658579" cy="6075659"/>
            <a:chOff x="1400327" y="773842"/>
            <a:chExt cx="4780564" cy="5095642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00327" y="773842"/>
              <a:ext cx="4780564" cy="509564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04674" y="935026"/>
              <a:ext cx="4579848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AEA413-F574-4750-9112-458BA19295D3}"/>
              </a:ext>
            </a:extLst>
          </p:cNvPr>
          <p:cNvSpPr txBox="1"/>
          <p:nvPr/>
        </p:nvSpPr>
        <p:spPr>
          <a:xfrm>
            <a:off x="35719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>
                <a:hlinkClick r:id="rId4" tooltip="http://www.beachfrontbroll.com/2012/11/1-clip-is-corporate-cloud.html"/>
              </a:rPr>
              <a:t>This Photo</a:t>
            </a:r>
            <a:r>
              <a:rPr lang="en-AU" sz="900"/>
              <a:t> by Unknown Author is licensed under </a:t>
            </a:r>
            <a:r>
              <a:rPr lang="en-AU" sz="900">
                <a:hlinkClick r:id="rId7" tooltip="https://creativecommons.org/licenses/by/3.0/"/>
              </a:rPr>
              <a:t>CC BY</a:t>
            </a:r>
            <a:endParaRPr lang="en-AU" sz="900"/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1D1BF-321B-4270-93E6-DF7FA211067D}"/>
              </a:ext>
            </a:extLst>
          </p:cNvPr>
          <p:cNvSpPr txBox="1"/>
          <p:nvPr/>
        </p:nvSpPr>
        <p:spPr>
          <a:xfrm>
            <a:off x="3110948" y="37465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6EDBB-BC1F-443E-AB3F-F8FEB0CD0EB8}"/>
              </a:ext>
            </a:extLst>
          </p:cNvPr>
          <p:cNvSpPr txBox="1"/>
          <p:nvPr/>
        </p:nvSpPr>
        <p:spPr>
          <a:xfrm>
            <a:off x="4395534" y="873094"/>
            <a:ext cx="2681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C4633C-1FB5-4C2D-8053-C9E61BD40B4F}"/>
              </a:ext>
            </a:extLst>
          </p:cNvPr>
          <p:cNvSpPr/>
          <p:nvPr/>
        </p:nvSpPr>
        <p:spPr>
          <a:xfrm>
            <a:off x="6090708" y="1773497"/>
            <a:ext cx="4612610" cy="186667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 b="1" dirty="0">
              <a:solidFill>
                <a:srgbClr val="7AD844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algn="ctr"/>
            <a:r>
              <a:rPr lang="en-AU" sz="2000" b="1" dirty="0">
                <a:solidFill>
                  <a:srgbClr val="7AD844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Investors</a:t>
            </a:r>
          </a:p>
          <a:p>
            <a:endParaRPr lang="en-AU" u="sn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A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Lack of knowledge and understanding</a:t>
            </a:r>
          </a:p>
          <a:p>
            <a:pPr algn="ctr"/>
            <a:r>
              <a:rPr lang="en-A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Taxing research process</a:t>
            </a:r>
          </a:p>
          <a:p>
            <a:pPr algn="ctr"/>
            <a:r>
              <a:rPr lang="en-A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No monetary value</a:t>
            </a:r>
          </a:p>
          <a:p>
            <a:pPr algn="ctr"/>
            <a:r>
              <a:rPr lang="en-A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Lack of trust</a:t>
            </a:r>
          </a:p>
          <a:p>
            <a:pPr algn="ctr"/>
            <a:endParaRPr lang="en-AU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49AE7F7-AF12-4AE4-918B-160FFD60C54F}"/>
              </a:ext>
            </a:extLst>
          </p:cNvPr>
          <p:cNvSpPr/>
          <p:nvPr/>
        </p:nvSpPr>
        <p:spPr>
          <a:xfrm>
            <a:off x="6090708" y="3885109"/>
            <a:ext cx="4697801" cy="197529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 b="1" dirty="0">
              <a:solidFill>
                <a:srgbClr val="92D050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algn="ctr"/>
            <a:r>
              <a:rPr lang="en-AU" sz="2000" b="1" dirty="0">
                <a:solidFill>
                  <a:srgbClr val="7AD844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Start-ups</a:t>
            </a:r>
          </a:p>
          <a:p>
            <a:pPr algn="ctr"/>
            <a:endParaRPr lang="en-A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AU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Limited Audience Outreach</a:t>
            </a:r>
          </a:p>
          <a:p>
            <a:pPr algn="ctr"/>
            <a:r>
              <a:rPr lang="en-AU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Time Consuming</a:t>
            </a:r>
          </a:p>
          <a:p>
            <a:pPr algn="ctr"/>
            <a:r>
              <a:rPr lang="en-AU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Limited Expertise</a:t>
            </a:r>
          </a:p>
          <a:p>
            <a:pPr algn="ctr"/>
            <a:r>
              <a:rPr lang="en-AU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Expensive</a:t>
            </a:r>
          </a:p>
          <a:p>
            <a:pPr algn="ctr"/>
            <a:endParaRPr lang="en-AU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17D8532-3C18-41B5-B2DB-5BD7BD64D6D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582" b="41455" l="26913" r="75000">
                        <a14:foregroundMark x1="27869" y1="21132" x2="27049" y2="25866"/>
                        <a14:foregroundMark x1="27049" y1="25866" x2="28142" y2="28060"/>
                        <a14:foregroundMark x1="74590" y1="25520" x2="75000" y2="29215"/>
                        <a14:foregroundMark x1="61339" y1="6697" x2="62022" y2="6813"/>
                        <a14:foregroundMark x1="46038" y1="7275" x2="47678" y2="7159"/>
                        <a14:foregroundMark x1="64754" y1="39376" x2="65164" y2="41455"/>
                      </a14:backgroundRemoval>
                    </a14:imgEffect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2578" t="3350" r="19309" b="56664"/>
          <a:stretch/>
        </p:blipFill>
        <p:spPr>
          <a:xfrm>
            <a:off x="847050" y="1208405"/>
            <a:ext cx="3243747" cy="2545542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27D118EC-701E-4CAA-A2D4-A650BB22679C}"/>
              </a:ext>
            </a:extLst>
          </p:cNvPr>
          <p:cNvSpPr/>
          <p:nvPr/>
        </p:nvSpPr>
        <p:spPr>
          <a:xfrm>
            <a:off x="3934855" y="2712008"/>
            <a:ext cx="1959857" cy="1747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 Start-ups in Australia</a:t>
            </a:r>
          </a:p>
          <a:p>
            <a:pPr algn="ctr"/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AU" sz="2000" b="1" dirty="0">
                <a:solidFill>
                  <a:srgbClr val="DF2B6F"/>
                </a:solidFill>
              </a:rPr>
              <a:t>354,520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6E9B6A-C6CB-4584-AAA1-B192449262AA}"/>
              </a:ext>
            </a:extLst>
          </p:cNvPr>
          <p:cNvSpPr/>
          <p:nvPr/>
        </p:nvSpPr>
        <p:spPr>
          <a:xfrm>
            <a:off x="1149547" y="3701244"/>
            <a:ext cx="2552660" cy="2404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Global Crowdfunding Market Value</a:t>
            </a:r>
          </a:p>
          <a:p>
            <a:pPr algn="ctr"/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2019: </a:t>
            </a:r>
            <a:r>
              <a:rPr lang="en-AU" b="1" dirty="0">
                <a:solidFill>
                  <a:srgbClr val="DF2B6F"/>
                </a:solidFill>
              </a:rPr>
              <a:t>USD 6,923.6m</a:t>
            </a:r>
          </a:p>
          <a:p>
            <a:pPr algn="ctr"/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Projected 2030: </a:t>
            </a:r>
            <a:r>
              <a:rPr lang="en-AU" b="1" dirty="0">
                <a:solidFill>
                  <a:srgbClr val="DF2B6F"/>
                </a:solidFill>
              </a:rPr>
              <a:t>USD</a:t>
            </a:r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AU" b="1" dirty="0">
                <a:solidFill>
                  <a:srgbClr val="DF2B6F"/>
                </a:solidFill>
              </a:rPr>
              <a:t>300 billion</a:t>
            </a:r>
            <a:endParaRPr lang="en-AU" sz="1600" b="1" dirty="0">
              <a:solidFill>
                <a:srgbClr val="DF2B6F"/>
              </a:solidFill>
            </a:endParaRPr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80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TITLE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GOES HERE 2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53DC6BB-FB63-4451-9B0F-2230894BF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719" y="0"/>
            <a:ext cx="12192000" cy="6858000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C07A-363B-4948-8546-2503B45830D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9063"/>
            <a:ext cx="4114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063" y="6413500"/>
            <a:ext cx="642937" cy="407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 flipH="1" flipV="1">
            <a:off x="0" y="0"/>
            <a:ext cx="12227720" cy="6821488"/>
            <a:chOff x="866923" y="387015"/>
            <a:chExt cx="5682567" cy="61053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6923" y="387015"/>
              <a:ext cx="5682567" cy="6105377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53535" y="773842"/>
              <a:ext cx="4780564" cy="509564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04674" y="935026"/>
              <a:ext cx="4579848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AEA413-F574-4750-9112-458BA19295D3}"/>
              </a:ext>
            </a:extLst>
          </p:cNvPr>
          <p:cNvSpPr txBox="1"/>
          <p:nvPr/>
        </p:nvSpPr>
        <p:spPr>
          <a:xfrm>
            <a:off x="35719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>
                <a:hlinkClick r:id="rId4" tooltip="http://www.beachfrontbroll.com/2012/11/1-clip-is-corporate-cloud.html"/>
              </a:rPr>
              <a:t>This Photo</a:t>
            </a:r>
            <a:r>
              <a:rPr lang="en-AU" sz="900"/>
              <a:t> by Unknown Author is licensed under </a:t>
            </a:r>
            <a:r>
              <a:rPr lang="en-AU" sz="900">
                <a:hlinkClick r:id="rId7" tooltip="https://creativecommons.org/licenses/by/3.0/"/>
              </a:rPr>
              <a:t>CC BY</a:t>
            </a:r>
            <a:endParaRPr lang="en-AU" sz="900"/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B489F0-4C37-4B79-B871-32F1179E71B5}"/>
              </a:ext>
            </a:extLst>
          </p:cNvPr>
          <p:cNvCxnSpPr/>
          <p:nvPr/>
        </p:nvCxnSpPr>
        <p:spPr>
          <a:xfrm>
            <a:off x="2365513" y="3429000"/>
            <a:ext cx="8150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D7C98D-CB86-4134-823C-07DAA25F3D11}"/>
              </a:ext>
            </a:extLst>
          </p:cNvPr>
          <p:cNvCxnSpPr>
            <a:cxnSpLocks/>
          </p:cNvCxnSpPr>
          <p:nvPr/>
        </p:nvCxnSpPr>
        <p:spPr>
          <a:xfrm>
            <a:off x="6202017" y="1480930"/>
            <a:ext cx="0" cy="431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kickstarter logo">
            <a:extLst>
              <a:ext uri="{FF2B5EF4-FFF2-40B4-BE49-F238E27FC236}">
                <a16:creationId xmlns:a16="http://schemas.microsoft.com/office/drawing/2014/main" id="{7DF5A86F-3963-49F3-98E0-31B20C3B2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367" y="3465511"/>
            <a:ext cx="793126" cy="77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1EFAE1B-B980-4B22-8E9F-69DB1FEFCAD8}"/>
              </a:ext>
            </a:extLst>
          </p:cNvPr>
          <p:cNvSpPr txBox="1"/>
          <p:nvPr/>
        </p:nvSpPr>
        <p:spPr>
          <a:xfrm>
            <a:off x="9022208" y="3437862"/>
            <a:ext cx="214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Equity Crowdfunding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D514E8-2BA3-427D-9559-5A32C5D8D402}"/>
              </a:ext>
            </a:extLst>
          </p:cNvPr>
          <p:cNvSpPr txBox="1"/>
          <p:nvPr/>
        </p:nvSpPr>
        <p:spPr>
          <a:xfrm>
            <a:off x="6192508" y="12350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129CBD-F18A-4F65-81A1-21C7D152E182}"/>
              </a:ext>
            </a:extLst>
          </p:cNvPr>
          <p:cNvSpPr txBox="1"/>
          <p:nvPr/>
        </p:nvSpPr>
        <p:spPr>
          <a:xfrm>
            <a:off x="1941792" y="3476387"/>
            <a:ext cx="98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Rewards</a:t>
            </a:r>
          </a:p>
        </p:txBody>
      </p:sp>
      <p:pic>
        <p:nvPicPr>
          <p:cNvPr id="1032" name="Picture 8" descr="Image result for indiegogo logo">
            <a:extLst>
              <a:ext uri="{FF2B5EF4-FFF2-40B4-BE49-F238E27FC236}">
                <a16:creationId xmlns:a16="http://schemas.microsoft.com/office/drawing/2014/main" id="{53A0A02F-423E-4A0A-9F85-6DE582EDB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255" y="4383643"/>
            <a:ext cx="744729" cy="80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B3A035B-C93C-4D95-A479-FECFAD9644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63093" y="3574568"/>
            <a:ext cx="862950" cy="2711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6D0F2F3-1DBC-481B-BA53-BCB9B848D7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7239" y="4063878"/>
            <a:ext cx="758404" cy="46508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0AAD9B9-E671-4767-971A-F8BFE6F9468B}"/>
              </a:ext>
            </a:extLst>
          </p:cNvPr>
          <p:cNvSpPr txBox="1"/>
          <p:nvPr/>
        </p:nvSpPr>
        <p:spPr>
          <a:xfrm>
            <a:off x="6230586" y="124139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Guided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782BBC-1C39-4E28-A13B-F91BE1B5CB8E}"/>
              </a:ext>
            </a:extLst>
          </p:cNvPr>
          <p:cNvSpPr txBox="1"/>
          <p:nvPr/>
        </p:nvSpPr>
        <p:spPr>
          <a:xfrm>
            <a:off x="6242595" y="545788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Unguided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C8A82-AA68-4D58-8D65-866F1DEE7FE3}"/>
              </a:ext>
            </a:extLst>
          </p:cNvPr>
          <p:cNvSpPr txBox="1"/>
          <p:nvPr/>
        </p:nvSpPr>
        <p:spPr>
          <a:xfrm>
            <a:off x="8320646" y="1796898"/>
            <a:ext cx="2109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Bahnschrift" panose="020B0502040204020203" pitchFamily="34" charset="0"/>
              </a:rPr>
              <a:t>EquiCrowd</a:t>
            </a:r>
            <a:endParaRPr lang="en-AU" sz="2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C532B-1C28-4448-89B3-88ED8F01FB98}"/>
              </a:ext>
            </a:extLst>
          </p:cNvPr>
          <p:cNvSpPr txBox="1"/>
          <p:nvPr/>
        </p:nvSpPr>
        <p:spPr>
          <a:xfrm>
            <a:off x="3966687" y="656323"/>
            <a:ext cx="455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Bahnschrift" panose="020B0502040204020203" pitchFamily="34" charset="0"/>
              </a:rPr>
              <a:t>EquiCrowd </a:t>
            </a:r>
            <a:r>
              <a:rPr lang="en-AU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44747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TITLE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GOES HERE 2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53DC6BB-FB63-4451-9B0F-2230894BF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719" y="0"/>
            <a:ext cx="12192000" cy="6858000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C07A-363B-4948-8546-2503B45830D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9063"/>
            <a:ext cx="4114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063" y="6413500"/>
            <a:ext cx="642937" cy="407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 flipH="1" flipV="1">
            <a:off x="45658" y="105619"/>
            <a:ext cx="12227720" cy="6821488"/>
            <a:chOff x="866923" y="387015"/>
            <a:chExt cx="5682567" cy="61053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6923" y="387015"/>
              <a:ext cx="5682567" cy="6105377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53535" y="773842"/>
              <a:ext cx="4780564" cy="509564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04674" y="935026"/>
              <a:ext cx="4579848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AEA413-F574-4750-9112-458BA19295D3}"/>
              </a:ext>
            </a:extLst>
          </p:cNvPr>
          <p:cNvSpPr txBox="1"/>
          <p:nvPr/>
        </p:nvSpPr>
        <p:spPr>
          <a:xfrm>
            <a:off x="35719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>
                <a:hlinkClick r:id="rId4" tooltip="http://www.beachfrontbroll.com/2012/11/1-clip-is-corporate-cloud.html"/>
              </a:rPr>
              <a:t>This Photo</a:t>
            </a:r>
            <a:r>
              <a:rPr lang="en-AU" sz="900"/>
              <a:t> by Unknown Author is licensed under </a:t>
            </a:r>
            <a:r>
              <a:rPr lang="en-AU" sz="900">
                <a:hlinkClick r:id="rId7" tooltip="https://creativecommons.org/licenses/by/3.0/"/>
              </a:rPr>
              <a:t>CC BY</a:t>
            </a:r>
            <a:endParaRPr lang="en-AU" sz="900"/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2AFC432-ECBE-42B2-AD50-361ADE38A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9651215"/>
              </p:ext>
            </p:extLst>
          </p:nvPr>
        </p:nvGraphicFramePr>
        <p:xfrm>
          <a:off x="2366020" y="1932297"/>
          <a:ext cx="8170607" cy="3893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15A88E6-5D49-4CD3-9334-6183E8D59170}"/>
              </a:ext>
            </a:extLst>
          </p:cNvPr>
          <p:cNvSpPr txBox="1"/>
          <p:nvPr/>
        </p:nvSpPr>
        <p:spPr>
          <a:xfrm>
            <a:off x="4818922" y="902070"/>
            <a:ext cx="2681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58202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TITLE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GOES HERE 2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53DC6BB-FB63-4451-9B0F-2230894BF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719" y="0"/>
            <a:ext cx="12192000" cy="6858000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C07A-363B-4948-8546-2503B45830D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9063"/>
            <a:ext cx="4114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063" y="6413500"/>
            <a:ext cx="642937" cy="407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 flipH="1" flipV="1">
            <a:off x="0" y="58899"/>
            <a:ext cx="12227720" cy="6821488"/>
            <a:chOff x="866923" y="387015"/>
            <a:chExt cx="5682567" cy="61053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6923" y="387015"/>
              <a:ext cx="5682567" cy="6105377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53535" y="773842"/>
              <a:ext cx="4780564" cy="509564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04674" y="935026"/>
              <a:ext cx="4579848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AEA413-F574-4750-9112-458BA19295D3}"/>
              </a:ext>
            </a:extLst>
          </p:cNvPr>
          <p:cNvSpPr txBox="1"/>
          <p:nvPr/>
        </p:nvSpPr>
        <p:spPr>
          <a:xfrm>
            <a:off x="35719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hlinkClick r:id="rId4" tooltip="http://www.beachfrontbroll.com/2012/11/1-clip-is-corporate-cloud.html"/>
              </a:rPr>
              <a:t>This Photo</a:t>
            </a:r>
            <a:r>
              <a:rPr lang="en-AU" sz="900" dirty="0"/>
              <a:t> by Unknown Author is licensed under </a:t>
            </a:r>
            <a:r>
              <a:rPr lang="en-AU" sz="900" dirty="0">
                <a:hlinkClick r:id="rId7" tooltip="https://creativecommons.org/licenses/by/3.0/"/>
              </a:rPr>
              <a:t>CC BY</a:t>
            </a:r>
            <a:endParaRPr lang="en-AU" sz="900" dirty="0"/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086FEC-9153-44B1-B2CC-7AF32D236215}"/>
              </a:ext>
            </a:extLst>
          </p:cNvPr>
          <p:cNvSpPr txBox="1"/>
          <p:nvPr/>
        </p:nvSpPr>
        <p:spPr>
          <a:xfrm>
            <a:off x="1532507" y="2354701"/>
            <a:ext cx="264105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BURROWER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Connects with diversified audience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Insights on Investment pattern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Increase Transparency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sz="1600" u="sng" dirty="0">
                <a:solidFill>
                  <a:schemeClr val="bg2"/>
                </a:solidFill>
              </a:rPr>
              <a:t>Monetary Value:</a:t>
            </a:r>
          </a:p>
          <a:p>
            <a:r>
              <a:rPr lang="en-US" sz="1600" dirty="0">
                <a:solidFill>
                  <a:schemeClr val="bg2"/>
                </a:solidFill>
              </a:rPr>
              <a:t>Capital Funds Raised within Timelines</a:t>
            </a:r>
            <a:endParaRPr lang="en-AU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FCD2F1-45C3-4BE7-9455-5C11349C361E}"/>
              </a:ext>
            </a:extLst>
          </p:cNvPr>
          <p:cNvSpPr txBox="1"/>
          <p:nvPr/>
        </p:nvSpPr>
        <p:spPr>
          <a:xfrm>
            <a:off x="8330269" y="2423179"/>
            <a:ext cx="27775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INVESTOR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Faster Investment literacy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Data driven insights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Diverse Investment portfolios</a:t>
            </a:r>
          </a:p>
          <a:p>
            <a:endParaRPr lang="en-US" u="sng" dirty="0">
              <a:solidFill>
                <a:schemeClr val="bg2"/>
              </a:solidFill>
            </a:endParaRPr>
          </a:p>
          <a:p>
            <a:r>
              <a:rPr lang="en-US" u="sng" dirty="0">
                <a:solidFill>
                  <a:schemeClr val="bg2"/>
                </a:solidFill>
              </a:rPr>
              <a:t>Monetary Value:</a:t>
            </a:r>
          </a:p>
          <a:p>
            <a:r>
              <a:rPr lang="en-US" dirty="0">
                <a:solidFill>
                  <a:schemeClr val="bg2"/>
                </a:solidFill>
              </a:rPr>
              <a:t>Tax-saving-early innovation investment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50" name="Picture 2" descr="Image result for investor animation">
            <a:extLst>
              <a:ext uri="{FF2B5EF4-FFF2-40B4-BE49-F238E27FC236}">
                <a16:creationId xmlns:a16="http://schemas.microsoft.com/office/drawing/2014/main" id="{7BCC7406-87CA-40F1-A805-3C2A3E35C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271" y="612287"/>
            <a:ext cx="2529261" cy="16261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6404EAD6-A9FB-4CD5-BA11-DD16BFD73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308" y="603860"/>
            <a:ext cx="2444459" cy="17143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bank animation">
            <a:extLst>
              <a:ext uri="{FF2B5EF4-FFF2-40B4-BE49-F238E27FC236}">
                <a16:creationId xmlns:a16="http://schemas.microsoft.com/office/drawing/2014/main" id="{27096BE0-72A7-42B9-AB88-30C6FD00A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82" y="599589"/>
            <a:ext cx="3236874" cy="17143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99A6426-4FAC-4DB0-9EEB-4520C9EE4F1C}"/>
              </a:ext>
            </a:extLst>
          </p:cNvPr>
          <p:cNvSpPr txBox="1"/>
          <p:nvPr/>
        </p:nvSpPr>
        <p:spPr>
          <a:xfrm>
            <a:off x="4495423" y="2393549"/>
            <a:ext cx="32368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BANK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Huge Data Repository</a:t>
            </a:r>
          </a:p>
          <a:p>
            <a:endParaRPr lang="en-AU" dirty="0">
              <a:solidFill>
                <a:schemeClr val="bg2"/>
              </a:solidFill>
            </a:endParaRPr>
          </a:p>
          <a:p>
            <a:r>
              <a:rPr lang="en-AU" dirty="0">
                <a:solidFill>
                  <a:schemeClr val="bg2"/>
                </a:solidFill>
              </a:rPr>
              <a:t>Upselling services</a:t>
            </a:r>
          </a:p>
          <a:p>
            <a:endParaRPr lang="en-AU" dirty="0">
              <a:solidFill>
                <a:schemeClr val="bg2"/>
              </a:solidFill>
            </a:endParaRPr>
          </a:p>
          <a:p>
            <a:r>
              <a:rPr lang="en-AU" u="sng" dirty="0">
                <a:solidFill>
                  <a:schemeClr val="bg2"/>
                </a:solidFill>
              </a:rPr>
              <a:t>Monetary Value: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/>
                </a:solidFill>
              </a:rPr>
              <a:t>Gaining interest on Hold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/>
                </a:solidFill>
              </a:rPr>
              <a:t>Commission per transaction</a:t>
            </a:r>
          </a:p>
          <a:p>
            <a:endParaRPr lang="en-AU" dirty="0">
              <a:solidFill>
                <a:schemeClr val="bg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E877C1-CBD0-4AF8-9154-370CD2C0E46F}"/>
              </a:ext>
            </a:extLst>
          </p:cNvPr>
          <p:cNvSpPr txBox="1"/>
          <p:nvPr/>
        </p:nvSpPr>
        <p:spPr>
          <a:xfrm>
            <a:off x="4771537" y="5368783"/>
            <a:ext cx="2681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Business Value</a:t>
            </a:r>
            <a:endParaRPr lang="en-AU" sz="3200" b="1" dirty="0">
              <a:solidFill>
                <a:schemeClr val="bg2"/>
              </a:solidFill>
            </a:endParaRPr>
          </a:p>
          <a:p>
            <a:pPr algn="ctr"/>
            <a:endParaRPr lang="en-AU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2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25" name="Rectangle: Single Corner Snipped 24" descr="Footer accent box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TITLE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GOES HERE 2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53DC6BB-FB63-4451-9B0F-2230894BF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719" y="0"/>
            <a:ext cx="12192000" cy="6858000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C07A-363B-4948-8546-2503B45830D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9063"/>
            <a:ext cx="4114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063" y="6413500"/>
            <a:ext cx="642937" cy="407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 flipH="1" flipV="1">
            <a:off x="0" y="0"/>
            <a:ext cx="12227720" cy="6821488"/>
            <a:chOff x="866923" y="387015"/>
            <a:chExt cx="5682567" cy="61053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6923" y="387015"/>
              <a:ext cx="5682567" cy="6105377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53535" y="773842"/>
              <a:ext cx="4780564" cy="509564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04674" y="935026"/>
              <a:ext cx="4579848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AEA413-F574-4750-9112-458BA19295D3}"/>
              </a:ext>
            </a:extLst>
          </p:cNvPr>
          <p:cNvSpPr txBox="1"/>
          <p:nvPr/>
        </p:nvSpPr>
        <p:spPr>
          <a:xfrm>
            <a:off x="35719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>
                <a:hlinkClick r:id="rId4" tooltip="http://www.beachfrontbroll.com/2012/11/1-clip-is-corporate-cloud.html"/>
              </a:rPr>
              <a:t>This Photo</a:t>
            </a:r>
            <a:r>
              <a:rPr lang="en-AU" sz="900"/>
              <a:t> by Unknown Author is licensed under </a:t>
            </a:r>
            <a:r>
              <a:rPr lang="en-AU" sz="900">
                <a:hlinkClick r:id="rId7" tooltip="https://creativecommons.org/licenses/by/3.0/"/>
              </a:rPr>
              <a:t>CC BY</a:t>
            </a:r>
            <a:endParaRPr lang="en-AU" sz="900"/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78AF9-2FEE-4C63-935E-147EEA67F0A4}"/>
              </a:ext>
            </a:extLst>
          </p:cNvPr>
          <p:cNvSpPr txBox="1"/>
          <p:nvPr/>
        </p:nvSpPr>
        <p:spPr>
          <a:xfrm>
            <a:off x="4641946" y="62863"/>
            <a:ext cx="371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Learning and Analytics Stack</a:t>
            </a:r>
            <a:endParaRPr lang="en-AU" dirty="0"/>
          </a:p>
        </p:txBody>
      </p:sp>
      <p:pic>
        <p:nvPicPr>
          <p:cNvPr id="1026" name="Picture 2" descr="Image result for text summarization">
            <a:extLst>
              <a:ext uri="{FF2B5EF4-FFF2-40B4-BE49-F238E27FC236}">
                <a16:creationId xmlns:a16="http://schemas.microsoft.com/office/drawing/2014/main" id="{52196C07-D331-4412-836A-72F61174B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308" y="756014"/>
            <a:ext cx="4635219" cy="21694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ocial Media Sentiment Analysis">
            <a:extLst>
              <a:ext uri="{FF2B5EF4-FFF2-40B4-BE49-F238E27FC236}">
                <a16:creationId xmlns:a16="http://schemas.microsoft.com/office/drawing/2014/main" id="{94A90780-8A38-40F9-A5E7-C57BFB5A2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20" y="3661258"/>
            <a:ext cx="3144091" cy="22841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analytics dashboard logo">
            <a:extLst>
              <a:ext uri="{FF2B5EF4-FFF2-40B4-BE49-F238E27FC236}">
                <a16:creationId xmlns:a16="http://schemas.microsoft.com/office/drawing/2014/main" id="{5CE55D41-D303-4BD9-83E9-35F70B761D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7" t="6073" r="13946" b="13259"/>
          <a:stretch/>
        </p:blipFill>
        <p:spPr bwMode="auto">
          <a:xfrm>
            <a:off x="7660766" y="628033"/>
            <a:ext cx="3553971" cy="22977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4FA075-E4C4-4524-AF6B-70A983F0CCB1}"/>
              </a:ext>
            </a:extLst>
          </p:cNvPr>
          <p:cNvSpPr txBox="1"/>
          <p:nvPr/>
        </p:nvSpPr>
        <p:spPr>
          <a:xfrm>
            <a:off x="1697357" y="2965287"/>
            <a:ext cx="355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Unsupervised Text Summarization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086FEC-9153-44B1-B2CC-7AF32D236215}"/>
              </a:ext>
            </a:extLst>
          </p:cNvPr>
          <p:cNvSpPr txBox="1"/>
          <p:nvPr/>
        </p:nvSpPr>
        <p:spPr>
          <a:xfrm>
            <a:off x="2588097" y="5137513"/>
            <a:ext cx="2449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Social Media Sentiment 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Analysis over time</a:t>
            </a:r>
          </a:p>
          <a:p>
            <a:pPr algn="ctr"/>
            <a:endParaRPr lang="en-AU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FCD2F1-45C3-4BE7-9455-5C11349C361E}"/>
              </a:ext>
            </a:extLst>
          </p:cNvPr>
          <p:cNvSpPr txBox="1"/>
          <p:nvPr/>
        </p:nvSpPr>
        <p:spPr>
          <a:xfrm>
            <a:off x="8277951" y="2925505"/>
            <a:ext cx="2705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Tableau Visualization from 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Investor and 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Burrower’s perspective</a:t>
            </a:r>
          </a:p>
        </p:txBody>
      </p:sp>
    </p:spTree>
    <p:extLst>
      <p:ext uri="{BB962C8B-B14F-4D97-AF65-F5344CB8AC3E}">
        <p14:creationId xmlns:p14="http://schemas.microsoft.com/office/powerpoint/2010/main" val="49375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TITLE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GOES HERE 2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53DC6BB-FB63-4451-9B0F-2230894BF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719" y="0"/>
            <a:ext cx="12192000" cy="6858000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C07A-363B-4948-8546-2503B45830D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9063"/>
            <a:ext cx="4114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063" y="6413500"/>
            <a:ext cx="642937" cy="407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5300B4-1705-4719-8116-0FAE9148B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0" y="50374"/>
            <a:ext cx="12227720" cy="6821488"/>
          </a:xfrm>
          <a:prstGeom prst="rect">
            <a:avLst/>
          </a:prstGeom>
          <a:solidFill>
            <a:srgbClr val="66FF33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510F2C-31AE-4B7A-8DB1-FE6691DE87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82" b="41455" l="26913" r="75000">
                        <a14:foregroundMark x1="27869" y1="21132" x2="27049" y2="25866"/>
                        <a14:foregroundMark x1="27049" y1="25866" x2="28142" y2="28060"/>
                        <a14:foregroundMark x1="74590" y1="25520" x2="75000" y2="29215"/>
                        <a14:foregroundMark x1="61339" y1="6697" x2="62022" y2="6813"/>
                        <a14:foregroundMark x1="46038" y1="7275" x2="47678" y2="7159"/>
                        <a14:foregroundMark x1="64754" y1="39376" x2="65164" y2="41455"/>
                      </a14:backgroundRemoval>
                    </a14:imgEffect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2578" t="3350" r="19309" b="56664"/>
          <a:stretch/>
        </p:blipFill>
        <p:spPr>
          <a:xfrm>
            <a:off x="892731" y="1748288"/>
            <a:ext cx="5327375" cy="41806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AEA413-F574-4750-9112-458BA19295D3}"/>
              </a:ext>
            </a:extLst>
          </p:cNvPr>
          <p:cNvSpPr txBox="1"/>
          <p:nvPr/>
        </p:nvSpPr>
        <p:spPr>
          <a:xfrm>
            <a:off x="35719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>
                <a:hlinkClick r:id="rId4" tooltip="http://www.beachfrontbroll.com/2012/11/1-clip-is-corporate-cloud.html"/>
              </a:rPr>
              <a:t>This Photo</a:t>
            </a:r>
            <a:r>
              <a:rPr lang="en-AU" sz="900"/>
              <a:t> by Unknown Author is licensed under </a:t>
            </a:r>
            <a:r>
              <a:rPr lang="en-AU" sz="900">
                <a:hlinkClick r:id="rId7" tooltip="https://creativecommons.org/licenses/by/3.0/"/>
              </a:rPr>
              <a:t>CC BY</a:t>
            </a:r>
            <a:endParaRPr lang="en-AU" sz="900"/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1D1BF-321B-4270-93E6-DF7FA211067D}"/>
              </a:ext>
            </a:extLst>
          </p:cNvPr>
          <p:cNvSpPr txBox="1"/>
          <p:nvPr/>
        </p:nvSpPr>
        <p:spPr>
          <a:xfrm>
            <a:off x="3110948" y="37465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B0D277-C727-4630-9CDA-A6761038DBB0}"/>
              </a:ext>
            </a:extLst>
          </p:cNvPr>
          <p:cNvSpPr/>
          <p:nvPr/>
        </p:nvSpPr>
        <p:spPr>
          <a:xfrm>
            <a:off x="6659218" y="653505"/>
            <a:ext cx="2494722" cy="2437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 Start-ups in Australia</a:t>
            </a:r>
          </a:p>
          <a:p>
            <a:pPr algn="ctr"/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AU" sz="2000" b="1" dirty="0">
                <a:solidFill>
                  <a:srgbClr val="DF2B6F"/>
                </a:solidFill>
              </a:rPr>
              <a:t>354,520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C10265-3260-46D5-89CC-40F30ACC1788}"/>
              </a:ext>
            </a:extLst>
          </p:cNvPr>
          <p:cNvSpPr/>
          <p:nvPr/>
        </p:nvSpPr>
        <p:spPr>
          <a:xfrm>
            <a:off x="8567530" y="3299792"/>
            <a:ext cx="3170583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A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Global Crowdfunding Market Value</a:t>
            </a:r>
          </a:p>
          <a:p>
            <a:pPr algn="ctr"/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2019: </a:t>
            </a:r>
            <a:r>
              <a:rPr lang="en-AU" b="1" dirty="0">
                <a:solidFill>
                  <a:srgbClr val="DF2B6F"/>
                </a:solidFill>
              </a:rPr>
              <a:t>USD 6,923.6m</a:t>
            </a:r>
          </a:p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2030: </a:t>
            </a:r>
            <a:r>
              <a:rPr lang="en-AU" b="1" dirty="0">
                <a:solidFill>
                  <a:srgbClr val="DF2B6F"/>
                </a:solidFill>
              </a:rPr>
              <a:t>USD</a:t>
            </a:r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AU" b="1" dirty="0">
                <a:solidFill>
                  <a:srgbClr val="DF2B6F"/>
                </a:solidFill>
              </a:rPr>
              <a:t>300 billion</a:t>
            </a:r>
            <a:endParaRPr lang="en-AU" sz="1600" b="1" dirty="0">
              <a:solidFill>
                <a:srgbClr val="DF2B6F"/>
              </a:solidFill>
            </a:endParaRPr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BD6DB4-05E4-4BC3-BE83-332CC6183912}"/>
              </a:ext>
            </a:extLst>
          </p:cNvPr>
          <p:cNvSpPr txBox="1"/>
          <p:nvPr/>
        </p:nvSpPr>
        <p:spPr>
          <a:xfrm>
            <a:off x="35718" y="719892"/>
            <a:ext cx="8369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7780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TITLE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GOES HERE 2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53DC6BB-FB63-4451-9B0F-2230894BF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719" y="0"/>
            <a:ext cx="12192000" cy="6858000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C07A-363B-4948-8546-2503B45830D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9063"/>
            <a:ext cx="4114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063" y="6413500"/>
            <a:ext cx="642937" cy="407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5300B4-1705-4719-8116-0FAE9148B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0" y="24606"/>
            <a:ext cx="12227720" cy="6821488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 flipH="1" flipV="1">
            <a:off x="766710" y="393404"/>
            <a:ext cx="10658579" cy="6075659"/>
            <a:chOff x="1400327" y="773842"/>
            <a:chExt cx="4780564" cy="5095642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00327" y="773842"/>
              <a:ext cx="4780564" cy="509564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04674" y="935026"/>
              <a:ext cx="4579848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AEA413-F574-4750-9112-458BA19295D3}"/>
              </a:ext>
            </a:extLst>
          </p:cNvPr>
          <p:cNvSpPr txBox="1"/>
          <p:nvPr/>
        </p:nvSpPr>
        <p:spPr>
          <a:xfrm>
            <a:off x="35719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>
                <a:hlinkClick r:id="rId4" tooltip="http://www.beachfrontbroll.com/2012/11/1-clip-is-corporate-cloud.html"/>
              </a:rPr>
              <a:t>This Photo</a:t>
            </a:r>
            <a:r>
              <a:rPr lang="en-AU" sz="900"/>
              <a:t> by Unknown Author is licensed under </a:t>
            </a:r>
            <a:r>
              <a:rPr lang="en-AU" sz="900">
                <a:hlinkClick r:id="rId7" tooltip="https://creativecommons.org/licenses/by/3.0/"/>
              </a:rPr>
              <a:t>CC BY</a:t>
            </a:r>
            <a:endParaRPr lang="en-AU" sz="900"/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1D1BF-321B-4270-93E6-DF7FA211067D}"/>
              </a:ext>
            </a:extLst>
          </p:cNvPr>
          <p:cNvSpPr txBox="1"/>
          <p:nvPr/>
        </p:nvSpPr>
        <p:spPr>
          <a:xfrm>
            <a:off x="3110948" y="37465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6EDBB-BC1F-443E-AB3F-F8FEB0CD0EB8}"/>
              </a:ext>
            </a:extLst>
          </p:cNvPr>
          <p:cNvSpPr txBox="1"/>
          <p:nvPr/>
        </p:nvSpPr>
        <p:spPr>
          <a:xfrm>
            <a:off x="1920305" y="812214"/>
            <a:ext cx="8369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C4633C-1FB5-4C2D-8053-C9E61BD40B4F}"/>
              </a:ext>
            </a:extLst>
          </p:cNvPr>
          <p:cNvSpPr/>
          <p:nvPr/>
        </p:nvSpPr>
        <p:spPr>
          <a:xfrm>
            <a:off x="3789694" y="1741117"/>
            <a:ext cx="4612610" cy="186667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 b="1" dirty="0">
              <a:solidFill>
                <a:srgbClr val="7AD844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algn="ctr"/>
            <a:r>
              <a:rPr lang="en-AU" sz="2000" b="1" dirty="0">
                <a:solidFill>
                  <a:srgbClr val="7AD844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Investors</a:t>
            </a:r>
          </a:p>
          <a:p>
            <a:endParaRPr lang="en-AU" u="sn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A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Knowledge Gap met Using </a:t>
            </a:r>
          </a:p>
          <a:p>
            <a:pPr algn="ctr"/>
            <a:r>
              <a:rPr lang="en-A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Machine Learning, Artificial Intelligence,</a:t>
            </a:r>
          </a:p>
          <a:p>
            <a:pPr algn="ctr"/>
            <a:r>
              <a:rPr lang="en-A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Sentimental Analysis and Recommendation</a:t>
            </a:r>
          </a:p>
          <a:p>
            <a:pPr algn="ctr"/>
            <a:endParaRPr lang="en-AU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49AE7F7-AF12-4AE4-918B-160FFD60C54F}"/>
              </a:ext>
            </a:extLst>
          </p:cNvPr>
          <p:cNvSpPr/>
          <p:nvPr/>
        </p:nvSpPr>
        <p:spPr>
          <a:xfrm>
            <a:off x="3825413" y="3930557"/>
            <a:ext cx="4697801" cy="197529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 b="1" dirty="0">
              <a:solidFill>
                <a:srgbClr val="92D050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algn="ctr"/>
            <a:r>
              <a:rPr lang="en-AU" sz="2000" b="1" dirty="0">
                <a:solidFill>
                  <a:srgbClr val="7AD844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Start-ups</a:t>
            </a:r>
          </a:p>
          <a:p>
            <a:pPr algn="ctr"/>
            <a:endParaRPr lang="en-A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AU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Large Target Audience for Investments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45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340EA-4D3D-470F-B5D6-C0F6230794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0</TotalTime>
  <Words>373</Words>
  <Application>Microsoft Office PowerPoint</Application>
  <PresentationFormat>Widescreen</PresentationFormat>
  <Paragraphs>149</Paragraphs>
  <Slides>9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</vt:lpstr>
      <vt:lpstr>Bauhaus 93</vt:lpstr>
      <vt:lpstr>Calibri</vt:lpstr>
      <vt:lpstr>Cambria</vt:lpstr>
      <vt:lpstr>Courier New</vt:lpstr>
      <vt:lpstr>Office Theme</vt:lpstr>
      <vt:lpstr>EquiCrowd</vt:lpstr>
      <vt:lpstr>YOUR TITLE GOES HERE 2</vt:lpstr>
      <vt:lpstr>YOUR TITLE GOES HERE 2</vt:lpstr>
      <vt:lpstr>YOUR TITLE GOES HERE 2</vt:lpstr>
      <vt:lpstr>YOUR TITLE GOES HERE 2</vt:lpstr>
      <vt:lpstr>THANK YOU</vt:lpstr>
      <vt:lpstr>YOUR TITLE GOES HERE 2</vt:lpstr>
      <vt:lpstr>YOUR TITLE GOES HERE 2</vt:lpstr>
      <vt:lpstr>YOUR TITLE GOES HERE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2019-11-30T09:16:49Z</dcterms:created>
  <dcterms:modified xsi:type="dcterms:W3CDTF">2019-11-30T23:55:14Z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