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3" r:id="rId26"/>
    <p:sldId id="287" r:id="rId27"/>
    <p:sldId id="282" r:id="rId28"/>
    <p:sldId id="285" r:id="rId29"/>
    <p:sldId id="288" r:id="rId30"/>
    <p:sldId id="284" r:id="rId31"/>
    <p:sldId id="286" r:id="rId32"/>
    <p:sldId id="289" r:id="rId33"/>
    <p:sldId id="290" r:id="rId34"/>
    <p:sldId id="291" r:id="rId35"/>
    <p:sldId id="292" r:id="rId36"/>
    <p:sldId id="293"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2-19T22:05:36.779"/>
    </inkml:context>
    <inkml:brush xml:id="br0">
      <inkml:brushProperty name="width" value="0.05292" units="cm"/>
      <inkml:brushProperty name="height" value="0.05292" units="cm"/>
      <inkml:brushProperty name="color" value="#FFC000"/>
    </inkml:brush>
  </inkml:definitions>
  <inkml:trace contextRef="#ctx0" brushRef="#br0">32494 18008 0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245535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371857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820958-FECC-4A4A-9BC5-83C978265538}" type="slidenum">
              <a:rPr lang="en-IN" smtClean="0"/>
              <a:pPr/>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432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2831282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820958-FECC-4A4A-9BC5-83C978265538}" type="slidenum">
              <a:rPr lang="en-IN" smtClean="0"/>
              <a:pPr/>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2204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4034860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1134451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336684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355230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163312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257452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162353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84335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135875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299462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67D294-DE3F-4FF0-BC4F-F588CDBC866D}" type="datetimeFigureOut">
              <a:rPr lang="en-US" smtClean="0"/>
              <a:pPr/>
              <a:t>2/21/2021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419924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A67D294-DE3F-4FF0-BC4F-F588CDBC866D}" type="datetimeFigureOut">
              <a:rPr lang="en-US" smtClean="0"/>
              <a:pPr/>
              <a:t>2/21/2021</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B820958-FECC-4A4A-9BC5-83C978265538}" type="slidenum">
              <a:rPr lang="en-IN" smtClean="0"/>
              <a:pPr/>
              <a:t>‹#›</a:t>
            </a:fld>
            <a:endParaRPr lang="en-IN" dirty="0"/>
          </a:p>
        </p:txBody>
      </p:sp>
    </p:spTree>
    <p:extLst>
      <p:ext uri="{BB962C8B-B14F-4D97-AF65-F5344CB8AC3E}">
        <p14:creationId xmlns:p14="http://schemas.microsoft.com/office/powerpoint/2010/main" val="37962834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26851" y="3428998"/>
            <a:ext cx="4745117" cy="2268559"/>
          </a:xfrm>
        </p:spPr>
        <p:txBody>
          <a:bodyPr>
            <a:normAutofit fontScale="90000"/>
          </a:bodyPr>
          <a:lstStyle/>
          <a:p>
            <a:r>
              <a:rPr lang="en-IN" sz="5100" dirty="0">
                <a:latin typeface="Times New Roman" panose="02020603050405020304" pitchFamily="18" charset="0"/>
                <a:cs typeface="Times New Roman" panose="02020603050405020304" pitchFamily="18" charset="0"/>
              </a:rPr>
              <a:t>E-COMMERCE CAPSTONE PROJECT</a:t>
            </a:r>
          </a:p>
        </p:txBody>
      </p:sp>
      <p:sp>
        <p:nvSpPr>
          <p:cNvPr id="3" name="Subtitle 2"/>
          <p:cNvSpPr>
            <a:spLocks noGrp="1"/>
          </p:cNvSpPr>
          <p:nvPr>
            <p:ph type="subTitle" idx="1"/>
          </p:nvPr>
        </p:nvSpPr>
        <p:spPr>
          <a:xfrm>
            <a:off x="5999205" y="2268786"/>
            <a:ext cx="4572764" cy="1160213"/>
          </a:xfrm>
        </p:spPr>
        <p:txBody>
          <a:bodyPr>
            <a:normAutofit/>
          </a:bodyPr>
          <a:lstStyle/>
          <a:p>
            <a:r>
              <a:rPr lang="en-IN" dirty="0">
                <a:latin typeface="Times New Roman" panose="02020603050405020304" pitchFamily="18" charset="0"/>
                <a:cs typeface="Times New Roman" panose="02020603050405020304" pitchFamily="18" charset="0"/>
              </a:rPr>
              <a:t>SATADHRITI CHAKRABARTY</a:t>
            </a:r>
          </a:p>
          <a:p>
            <a:r>
              <a:rPr lang="en-IN" dirty="0">
                <a:latin typeface="Times New Roman" panose="02020603050405020304" pitchFamily="18" charset="0"/>
                <a:cs typeface="Times New Roman" panose="02020603050405020304" pitchFamily="18" charset="0"/>
              </a:rPr>
              <a:t>DS C17 Group 2</a:t>
            </a:r>
          </a:p>
        </p:txBody>
      </p:sp>
    </p:spTree>
  </p:cSld>
  <p:clrMapOvr>
    <a:masterClrMapping/>
  </p:clrMapOvr>
  <mc:AlternateContent xmlns:mc="http://schemas.openxmlformats.org/markup-compatibility/2006" xmlns:p14="http://schemas.microsoft.com/office/powerpoint/2010/main">
    <mc:Choice Requires="p14">
      <p:transition spd="slow" p14:dur="2000" advTm="6969"/>
    </mc:Choice>
    <mc:Fallback xmlns="">
      <p:transition spd="slow" advTm="69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777240" y="213360"/>
            <a:ext cx="11079480" cy="99060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EDA- </a:t>
            </a:r>
            <a:r>
              <a:rPr lang="en-IN" sz="3100" i="1" dirty="0">
                <a:latin typeface="Times New Roman" panose="02020603050405020304" pitchFamily="18" charset="0"/>
                <a:cs typeface="Times New Roman" panose="02020603050405020304" pitchFamily="18" charset="0"/>
              </a:rPr>
              <a:t>NPS is very low around 15th-20th week though it achieves a healthy score in and around the 40th week(month of April-May)</a:t>
            </a:r>
            <a:endParaRPr lang="en-US"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B693B32-BBE3-42D2-A731-B2E1580C88D8}"/>
              </a:ext>
            </a:extLst>
          </p:cNvPr>
          <p:cNvPicPr>
            <a:picLocks noChangeAspect="1"/>
          </p:cNvPicPr>
          <p:nvPr/>
        </p:nvPicPr>
        <p:blipFill>
          <a:blip r:embed="rId2"/>
          <a:stretch>
            <a:fillRect/>
          </a:stretch>
        </p:blipFill>
        <p:spPr>
          <a:xfrm>
            <a:off x="792481" y="1665492"/>
            <a:ext cx="11093978" cy="36008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1885285"/>
      </p:ext>
    </p:extLst>
  </p:cSld>
  <p:clrMapOvr>
    <a:masterClrMapping/>
  </p:clrMapOvr>
  <mc:AlternateContent xmlns:mc="http://schemas.openxmlformats.org/markup-compatibility/2006" xmlns:p14="http://schemas.microsoft.com/office/powerpoint/2010/main">
    <mc:Choice Requires="p14">
      <p:transition spd="slow" p14:dur="2000" advTm="14775"/>
    </mc:Choice>
    <mc:Fallback xmlns="">
      <p:transition spd="slow" advTm="1477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777239" y="213360"/>
            <a:ext cx="11109217" cy="99060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EDA- </a:t>
            </a:r>
            <a:r>
              <a:rPr lang="en-IN" sz="3100" i="1" dirty="0">
                <a:latin typeface="Times New Roman" panose="02020603050405020304" pitchFamily="18" charset="0"/>
                <a:cs typeface="Times New Roman" panose="02020603050405020304" pitchFamily="18" charset="0"/>
              </a:rPr>
              <a:t>Stock Index is the highest around the 20th week (November) and the 40th week (April-May)</a:t>
            </a:r>
            <a:br>
              <a:rPr lang="en-IN" sz="3100" i="1" dirty="0">
                <a:latin typeface="Times New Roman" panose="02020603050405020304" pitchFamily="18" charset="0"/>
                <a:cs typeface="Times New Roman" panose="02020603050405020304" pitchFamily="18" charset="0"/>
              </a:rPr>
            </a:br>
            <a:endParaRPr lang="en-US" sz="3100"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BF9C87-BAAA-466B-AB9D-70A535CE00F1}"/>
              </a:ext>
            </a:extLst>
          </p:cNvPr>
          <p:cNvPicPr>
            <a:picLocks noChangeAspect="1"/>
          </p:cNvPicPr>
          <p:nvPr/>
        </p:nvPicPr>
        <p:blipFill>
          <a:blip r:embed="rId2"/>
          <a:stretch>
            <a:fillRect/>
          </a:stretch>
        </p:blipFill>
        <p:spPr>
          <a:xfrm>
            <a:off x="823685" y="1645919"/>
            <a:ext cx="11062771" cy="362960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07667631"/>
      </p:ext>
    </p:extLst>
  </p:cSld>
  <p:clrMapOvr>
    <a:masterClrMapping/>
  </p:clrMapOvr>
  <mc:AlternateContent xmlns:mc="http://schemas.openxmlformats.org/markup-compatibility/2006" xmlns:p14="http://schemas.microsoft.com/office/powerpoint/2010/main">
    <mc:Choice Requires="p14">
      <p:transition spd="slow" p14:dur="2000" advTm="9030"/>
    </mc:Choice>
    <mc:Fallback xmlns="">
      <p:transition spd="slow" advTm="90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533400" y="259079"/>
            <a:ext cx="11413845" cy="1424577"/>
          </a:xfrm>
          <a:ln>
            <a:solidFill>
              <a:schemeClr val="tx1"/>
            </a:solidFill>
          </a:ln>
        </p:spPr>
        <p:txBody>
          <a:bodyPr>
            <a:normAutofit fontScale="90000"/>
          </a:bodyPr>
          <a:lstStyle/>
          <a:p>
            <a:pPr algn="ctr"/>
            <a:r>
              <a:rPr lang="en-IN" i="1" dirty="0">
                <a:latin typeface="Times New Roman" panose="02020603050405020304" pitchFamily="18" charset="0"/>
                <a:cs typeface="Times New Roman" panose="02020603050405020304" pitchFamily="18" charset="0"/>
              </a:rPr>
              <a:t>EDA- </a:t>
            </a:r>
            <a:r>
              <a:rPr lang="en-IN" sz="3100" i="1" dirty="0">
                <a:latin typeface="Times New Roman" panose="02020603050405020304" pitchFamily="18" charset="0"/>
                <a:cs typeface="Times New Roman" panose="02020603050405020304" pitchFamily="18" charset="0"/>
              </a:rPr>
              <a:t>Marketing for almost all the items has been the highest in and around the 15</a:t>
            </a:r>
            <a:r>
              <a:rPr lang="en-IN" sz="3100" i="1" baseline="30000" dirty="0">
                <a:latin typeface="Times New Roman" panose="02020603050405020304" pitchFamily="18" charset="0"/>
                <a:cs typeface="Times New Roman" panose="02020603050405020304" pitchFamily="18" charset="0"/>
              </a:rPr>
              <a:t>th</a:t>
            </a:r>
            <a:r>
              <a:rPr lang="en-IN" sz="3100" i="1" dirty="0">
                <a:latin typeface="Times New Roman" panose="02020603050405020304" pitchFamily="18" charset="0"/>
                <a:cs typeface="Times New Roman" panose="02020603050405020304" pitchFamily="18" charset="0"/>
              </a:rPr>
              <a:t>-20</a:t>
            </a:r>
            <a:r>
              <a:rPr lang="en-IN" sz="3100" i="1" baseline="30000" dirty="0">
                <a:latin typeface="Times New Roman" panose="02020603050405020304" pitchFamily="18" charset="0"/>
                <a:cs typeface="Times New Roman" panose="02020603050405020304" pitchFamily="18" charset="0"/>
              </a:rPr>
              <a:t>th</a:t>
            </a:r>
            <a:r>
              <a:rPr lang="en-IN" sz="3100" i="1" dirty="0">
                <a:latin typeface="Times New Roman" panose="02020603050405020304" pitchFamily="18" charset="0"/>
                <a:cs typeface="Times New Roman" panose="02020603050405020304" pitchFamily="18" charset="0"/>
              </a:rPr>
              <a:t> week and again around 35</a:t>
            </a:r>
            <a:r>
              <a:rPr lang="en-IN" sz="3100" i="1" baseline="30000" dirty="0">
                <a:latin typeface="Times New Roman" panose="02020603050405020304" pitchFamily="18" charset="0"/>
                <a:cs typeface="Times New Roman" panose="02020603050405020304" pitchFamily="18" charset="0"/>
              </a:rPr>
              <a:t>th</a:t>
            </a:r>
            <a:r>
              <a:rPr lang="en-IN" sz="3100" i="1" dirty="0">
                <a:latin typeface="Times New Roman" panose="02020603050405020304" pitchFamily="18" charset="0"/>
                <a:cs typeface="Times New Roman" panose="02020603050405020304" pitchFamily="18" charset="0"/>
              </a:rPr>
              <a:t>-40</a:t>
            </a:r>
            <a:r>
              <a:rPr lang="en-IN" sz="3100" i="1" baseline="30000" dirty="0">
                <a:latin typeface="Times New Roman" panose="02020603050405020304" pitchFamily="18" charset="0"/>
                <a:cs typeface="Times New Roman" panose="02020603050405020304" pitchFamily="18" charset="0"/>
              </a:rPr>
              <a:t>th</a:t>
            </a:r>
            <a:r>
              <a:rPr lang="en-IN" sz="3100" i="1" dirty="0">
                <a:latin typeface="Times New Roman" panose="02020603050405020304" pitchFamily="18" charset="0"/>
                <a:cs typeface="Times New Roman" panose="02020603050405020304" pitchFamily="18" charset="0"/>
              </a:rPr>
              <a:t> week</a:t>
            </a:r>
            <a:br>
              <a:rPr lang="en-IN" sz="3100" i="1" dirty="0">
                <a:latin typeface="Times New Roman" panose="02020603050405020304" pitchFamily="18" charset="0"/>
                <a:cs typeface="Times New Roman" panose="02020603050405020304" pitchFamily="18" charset="0"/>
              </a:rPr>
            </a:br>
            <a:endParaRPr lang="en-US" sz="31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7184A2-4B48-4534-932A-528BC00F6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43" y="1888586"/>
            <a:ext cx="11413845" cy="400929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6553020"/>
      </p:ext>
    </p:extLst>
  </p:cSld>
  <p:clrMapOvr>
    <a:masterClrMapping/>
  </p:clrMapOvr>
  <mc:AlternateContent xmlns:mc="http://schemas.openxmlformats.org/markup-compatibility/2006" xmlns:p14="http://schemas.microsoft.com/office/powerpoint/2010/main">
    <mc:Choice Requires="p14">
      <p:transition spd="slow" p14:dur="2000" advTm="14085"/>
    </mc:Choice>
    <mc:Fallback xmlns="">
      <p:transition spd="slow" advTm="1408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541391" y="198120"/>
            <a:ext cx="11109217" cy="99060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Bivariate &amp; Multivariate EDA- </a:t>
            </a:r>
            <a:r>
              <a:rPr lang="en-IN" sz="3100" i="1" dirty="0">
                <a:latin typeface="Times New Roman" panose="02020603050405020304" pitchFamily="18" charset="0"/>
                <a:cs typeface="Times New Roman" panose="02020603050405020304" pitchFamily="18" charset="0"/>
              </a:rPr>
              <a:t>Home Audio has very high number of items sold in the premium category</a:t>
            </a:r>
            <a:br>
              <a:rPr lang="en-IN" dirty="0"/>
            </a:br>
            <a:endParaRPr lang="en-US" sz="3100"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2D3B6CD-EC35-4CA0-B360-3259ADF4E10D}"/>
              </a:ext>
            </a:extLst>
          </p:cNvPr>
          <p:cNvPicPr>
            <a:picLocks noChangeAspect="1"/>
          </p:cNvPicPr>
          <p:nvPr/>
        </p:nvPicPr>
        <p:blipFill>
          <a:blip r:embed="rId2"/>
          <a:stretch>
            <a:fillRect/>
          </a:stretch>
        </p:blipFill>
        <p:spPr>
          <a:xfrm>
            <a:off x="975358" y="1428395"/>
            <a:ext cx="10241281" cy="508969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83218118"/>
      </p:ext>
    </p:extLst>
  </p:cSld>
  <p:clrMapOvr>
    <a:masterClrMapping/>
  </p:clrMapOvr>
  <mc:AlternateContent xmlns:mc="http://schemas.openxmlformats.org/markup-compatibility/2006" xmlns:p14="http://schemas.microsoft.com/office/powerpoint/2010/main">
    <mc:Choice Requires="p14">
      <p:transition spd="slow" p14:dur="2000" advTm="5080"/>
    </mc:Choice>
    <mc:Fallback xmlns="">
      <p:transition spd="slow" advTm="508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541391" y="198120"/>
            <a:ext cx="11109217" cy="99060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Bivariate &amp; Multivariate EDA- </a:t>
            </a:r>
            <a:r>
              <a:rPr lang="en-IN" sz="3100" i="1" dirty="0">
                <a:latin typeface="Times New Roman" panose="02020603050405020304" pitchFamily="18" charset="0"/>
                <a:cs typeface="Times New Roman" panose="02020603050405020304" pitchFamily="18" charset="0"/>
              </a:rPr>
              <a:t>All the three product sub-categories sold are mainly Cash on Delivery</a:t>
            </a:r>
            <a:br>
              <a:rPr lang="en-IN" dirty="0"/>
            </a:br>
            <a:br>
              <a:rPr lang="en-IN" dirty="0"/>
            </a:br>
            <a:endParaRPr lang="en-US" sz="3100"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2C8D26-F77D-4573-BE66-466889D5061B}"/>
              </a:ext>
            </a:extLst>
          </p:cNvPr>
          <p:cNvPicPr>
            <a:picLocks noChangeAspect="1"/>
          </p:cNvPicPr>
          <p:nvPr/>
        </p:nvPicPr>
        <p:blipFill>
          <a:blip r:embed="rId2"/>
          <a:stretch>
            <a:fillRect/>
          </a:stretch>
        </p:blipFill>
        <p:spPr>
          <a:xfrm>
            <a:off x="1013458" y="1398270"/>
            <a:ext cx="10241280" cy="512064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99791581"/>
      </p:ext>
    </p:extLst>
  </p:cSld>
  <p:clrMapOvr>
    <a:masterClrMapping/>
  </p:clrMapOvr>
  <mc:AlternateContent xmlns:mc="http://schemas.openxmlformats.org/markup-compatibility/2006" xmlns:p14="http://schemas.microsoft.com/office/powerpoint/2010/main">
    <mc:Choice Requires="p14">
      <p:transition spd="slow" p14:dur="2000" advTm="4194"/>
    </mc:Choice>
    <mc:Fallback xmlns="">
      <p:transition spd="slow" advTm="419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541391" y="198120"/>
            <a:ext cx="11269609" cy="147828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Bivariate &amp; Multivariate EDA- </a:t>
            </a:r>
            <a:r>
              <a:rPr lang="en-IN" sz="3100" i="1" dirty="0">
                <a:latin typeface="Times New Roman" panose="02020603050405020304" pitchFamily="18" charset="0"/>
                <a:cs typeface="Times New Roman" panose="02020603050405020304" pitchFamily="18" charset="0"/>
              </a:rPr>
              <a:t>Revenue(median) for prepaid products is higher for Camera and Gaming </a:t>
            </a:r>
            <a:br>
              <a:rPr lang="en-IN" sz="3100" i="1" dirty="0">
                <a:latin typeface="Times New Roman" panose="02020603050405020304" pitchFamily="18" charset="0"/>
                <a:cs typeface="Times New Roman" panose="02020603050405020304" pitchFamily="18" charset="0"/>
              </a:rPr>
            </a:br>
            <a:r>
              <a:rPr lang="en-IN" sz="3100" i="1" dirty="0">
                <a:latin typeface="Times New Roman" panose="02020603050405020304" pitchFamily="18" charset="0"/>
                <a:cs typeface="Times New Roman" panose="02020603050405020304" pitchFamily="18" charset="0"/>
              </a:rPr>
              <a:t>Accessories while for Home Audio, revenue(median) for COD is higher</a:t>
            </a:r>
            <a:br>
              <a:rPr lang="en-IN" sz="3100" i="1" dirty="0">
                <a:latin typeface="Times New Roman" panose="02020603050405020304" pitchFamily="18" charset="0"/>
                <a:cs typeface="Times New Roman" panose="02020603050405020304" pitchFamily="18" charset="0"/>
              </a:rPr>
            </a:br>
            <a:br>
              <a:rPr lang="en-IN" dirty="0"/>
            </a:br>
            <a:br>
              <a:rPr lang="en-IN" dirty="0"/>
            </a:br>
            <a:endParaRPr lang="en-US" sz="3100"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44D1D69-10FF-4F17-9FC9-569BC354002E}"/>
              </a:ext>
            </a:extLst>
          </p:cNvPr>
          <p:cNvPicPr>
            <a:picLocks noChangeAspect="1"/>
          </p:cNvPicPr>
          <p:nvPr/>
        </p:nvPicPr>
        <p:blipFill>
          <a:blip r:embed="rId2"/>
          <a:stretch>
            <a:fillRect/>
          </a:stretch>
        </p:blipFill>
        <p:spPr>
          <a:xfrm>
            <a:off x="1138107" y="1783080"/>
            <a:ext cx="10169974" cy="49442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70781150"/>
      </p:ext>
    </p:extLst>
  </p:cSld>
  <p:clrMapOvr>
    <a:masterClrMapping/>
  </p:clrMapOvr>
  <mc:AlternateContent xmlns:mc="http://schemas.openxmlformats.org/markup-compatibility/2006" xmlns:p14="http://schemas.microsoft.com/office/powerpoint/2010/main">
    <mc:Choice Requires="p14">
      <p:transition spd="slow" p14:dur="2000" advTm="10572"/>
    </mc:Choice>
    <mc:Fallback xmlns="">
      <p:transition spd="slow" advTm="1057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541391" y="198120"/>
            <a:ext cx="11269609" cy="147828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Bivariate &amp; Multivariate EDA- </a:t>
            </a:r>
            <a:r>
              <a:rPr lang="en-IN" sz="3100" i="1" dirty="0">
                <a:latin typeface="Times New Roman" panose="02020603050405020304" pitchFamily="18" charset="0"/>
                <a:cs typeface="Times New Roman" panose="02020603050405020304" pitchFamily="18" charset="0"/>
              </a:rPr>
              <a:t>Revenue of Home Audio products is much higher on holidays than</a:t>
            </a:r>
            <a:br>
              <a:rPr lang="en-IN" sz="3100" i="1" dirty="0">
                <a:latin typeface="Times New Roman" panose="02020603050405020304" pitchFamily="18" charset="0"/>
                <a:cs typeface="Times New Roman" panose="02020603050405020304" pitchFamily="18" charset="0"/>
              </a:rPr>
            </a:br>
            <a:r>
              <a:rPr lang="en-IN" sz="3100" i="1" dirty="0">
                <a:latin typeface="Times New Roman" panose="02020603050405020304" pitchFamily="18" charset="0"/>
                <a:cs typeface="Times New Roman" panose="02020603050405020304" pitchFamily="18" charset="0"/>
              </a:rPr>
              <a:t> Camera and Gaming products</a:t>
            </a:r>
            <a:br>
              <a:rPr lang="en-IN" dirty="0"/>
            </a:br>
            <a:br>
              <a:rPr lang="en-IN" sz="3100" i="1" dirty="0">
                <a:latin typeface="Times New Roman" panose="02020603050405020304" pitchFamily="18" charset="0"/>
                <a:cs typeface="Times New Roman" panose="02020603050405020304" pitchFamily="18" charset="0"/>
              </a:rPr>
            </a:br>
            <a:br>
              <a:rPr lang="en-IN" dirty="0"/>
            </a:br>
            <a:br>
              <a:rPr lang="en-IN" dirty="0"/>
            </a:br>
            <a:endParaRPr lang="en-US" sz="3100"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E871261-E99E-4963-867F-1549E9B45B90}"/>
              </a:ext>
            </a:extLst>
          </p:cNvPr>
          <p:cNvPicPr>
            <a:picLocks noChangeAspect="1"/>
          </p:cNvPicPr>
          <p:nvPr/>
        </p:nvPicPr>
        <p:blipFill>
          <a:blip r:embed="rId2"/>
          <a:stretch>
            <a:fillRect/>
          </a:stretch>
        </p:blipFill>
        <p:spPr>
          <a:xfrm>
            <a:off x="1188720" y="1877910"/>
            <a:ext cx="10088880" cy="472196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5229656"/>
      </p:ext>
    </p:extLst>
  </p:cSld>
  <p:clrMapOvr>
    <a:masterClrMapping/>
  </p:clrMapOvr>
  <mc:AlternateContent xmlns:mc="http://schemas.openxmlformats.org/markup-compatibility/2006" xmlns:p14="http://schemas.microsoft.com/office/powerpoint/2010/main">
    <mc:Choice Requires="p14">
      <p:transition spd="slow" p14:dur="2000" advTm="7084"/>
    </mc:Choice>
    <mc:Fallback xmlns="">
      <p:transition spd="slow" advTm="708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541391" y="198120"/>
            <a:ext cx="11254369" cy="178308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Bivariate &amp; Multivariate EDA- </a:t>
            </a:r>
            <a:r>
              <a:rPr lang="en-IN" sz="3100" i="1" dirty="0">
                <a:latin typeface="Times New Roman" panose="02020603050405020304" pitchFamily="18" charset="0"/>
                <a:cs typeface="Times New Roman" panose="02020603050405020304" pitchFamily="18" charset="0"/>
              </a:rPr>
              <a:t>Revenue on holidays or special days is the highest in the period of October-December which is a festive season in Canada, starting from </a:t>
            </a:r>
            <a:br>
              <a:rPr lang="en-IN" sz="3100" i="1" dirty="0">
                <a:latin typeface="Times New Roman" panose="02020603050405020304" pitchFamily="18" charset="0"/>
                <a:cs typeface="Times New Roman" panose="02020603050405020304" pitchFamily="18" charset="0"/>
              </a:rPr>
            </a:br>
            <a:r>
              <a:rPr lang="en-IN" sz="3100" i="1" dirty="0">
                <a:latin typeface="Times New Roman" panose="02020603050405020304" pitchFamily="18" charset="0"/>
                <a:cs typeface="Times New Roman" panose="02020603050405020304" pitchFamily="18" charset="0"/>
              </a:rPr>
              <a:t>THANKSGIVING to CHRISTMAS</a:t>
            </a:r>
            <a:br>
              <a:rPr lang="en-IN" dirty="0"/>
            </a:br>
            <a:br>
              <a:rPr lang="en-IN" dirty="0"/>
            </a:br>
            <a:br>
              <a:rPr lang="en-IN" sz="3100" i="1" dirty="0">
                <a:latin typeface="Times New Roman" panose="02020603050405020304" pitchFamily="18" charset="0"/>
                <a:cs typeface="Times New Roman" panose="02020603050405020304" pitchFamily="18" charset="0"/>
              </a:rPr>
            </a:br>
            <a:br>
              <a:rPr lang="en-IN" dirty="0"/>
            </a:br>
            <a:br>
              <a:rPr lang="en-IN" dirty="0"/>
            </a:br>
            <a:endParaRPr lang="en-US" sz="3100"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3881826-0B39-4588-AF9E-C05932E550A9}"/>
              </a:ext>
            </a:extLst>
          </p:cNvPr>
          <p:cNvPicPr>
            <a:picLocks noChangeAspect="1"/>
          </p:cNvPicPr>
          <p:nvPr/>
        </p:nvPicPr>
        <p:blipFill>
          <a:blip r:embed="rId2"/>
          <a:stretch>
            <a:fillRect/>
          </a:stretch>
        </p:blipFill>
        <p:spPr>
          <a:xfrm>
            <a:off x="1478280" y="2103120"/>
            <a:ext cx="9479279" cy="46429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21300319"/>
      </p:ext>
    </p:extLst>
  </p:cSld>
  <p:clrMapOvr>
    <a:masterClrMapping/>
  </p:clrMapOvr>
  <mc:AlternateContent xmlns:mc="http://schemas.openxmlformats.org/markup-compatibility/2006" xmlns:p14="http://schemas.microsoft.com/office/powerpoint/2010/main">
    <mc:Choice Requires="p14">
      <p:transition spd="slow" p14:dur="2000" advTm="14321"/>
    </mc:Choice>
    <mc:Fallback xmlns="">
      <p:transition spd="slow" advTm="1432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541391" y="198120"/>
            <a:ext cx="11254369" cy="111252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Bivariate &amp; Multivariate EDA- </a:t>
            </a:r>
            <a:r>
              <a:rPr lang="en-US" sz="3100" i="1" dirty="0">
                <a:latin typeface="Times New Roman" panose="02020603050405020304" pitchFamily="18" charset="0"/>
                <a:cs typeface="Times New Roman" panose="02020603050405020304" pitchFamily="18" charset="0"/>
              </a:rPr>
              <a:t>M</a:t>
            </a:r>
            <a:r>
              <a:rPr lang="en-IN" sz="3100" i="1" dirty="0">
                <a:latin typeface="Times New Roman" panose="02020603050405020304" pitchFamily="18" charset="0"/>
                <a:cs typeface="Times New Roman" panose="02020603050405020304" pitchFamily="18" charset="0"/>
              </a:rPr>
              <a:t>ay and October have the highest sales in terms of volume</a:t>
            </a:r>
            <a:br>
              <a:rPr lang="en-IN" sz="3100" i="1" dirty="0">
                <a:latin typeface="Times New Roman" panose="02020603050405020304" pitchFamily="18" charset="0"/>
                <a:cs typeface="Times New Roman" panose="02020603050405020304" pitchFamily="18" charset="0"/>
              </a:rPr>
            </a:br>
            <a:br>
              <a:rPr lang="en-IN" dirty="0"/>
            </a:br>
            <a:br>
              <a:rPr lang="en-IN" dirty="0"/>
            </a:br>
            <a:endParaRPr lang="en-US" sz="3100"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566C15-AA7A-4557-9E89-4BBBA4600AFD}"/>
              </a:ext>
            </a:extLst>
          </p:cNvPr>
          <p:cNvPicPr>
            <a:picLocks noChangeAspect="1"/>
          </p:cNvPicPr>
          <p:nvPr/>
        </p:nvPicPr>
        <p:blipFill>
          <a:blip r:embed="rId2"/>
          <a:stretch>
            <a:fillRect/>
          </a:stretch>
        </p:blipFill>
        <p:spPr>
          <a:xfrm>
            <a:off x="1219200" y="1441224"/>
            <a:ext cx="9921240" cy="524913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29082470"/>
      </p:ext>
    </p:extLst>
  </p:cSld>
  <p:clrMapOvr>
    <a:masterClrMapping/>
  </p:clrMapOvr>
  <mc:AlternateContent xmlns:mc="http://schemas.openxmlformats.org/markup-compatibility/2006" xmlns:p14="http://schemas.microsoft.com/office/powerpoint/2010/main">
    <mc:Choice Requires="p14">
      <p:transition spd="slow" p14:dur="2000" advTm="6484"/>
    </mc:Choice>
    <mc:Fallback xmlns="">
      <p:transition spd="slow" advTm="648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541391" y="198120"/>
            <a:ext cx="11284849" cy="156972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Bivariate &amp; Multivariate EDA- </a:t>
            </a:r>
            <a:r>
              <a:rPr lang="en-IN" sz="2700" i="1" dirty="0">
                <a:latin typeface="Times New Roman" panose="02020603050405020304" pitchFamily="18" charset="0"/>
                <a:cs typeface="Times New Roman" panose="02020603050405020304" pitchFamily="18" charset="0"/>
              </a:rPr>
              <a:t>Sales in 16th week (in October) is the highest followed by the last week in April, which is </a:t>
            </a:r>
            <a:br>
              <a:rPr lang="en-IN" sz="2700" i="1" dirty="0">
                <a:latin typeface="Times New Roman" panose="02020603050405020304" pitchFamily="18" charset="0"/>
                <a:cs typeface="Times New Roman" panose="02020603050405020304" pitchFamily="18" charset="0"/>
              </a:rPr>
            </a:br>
            <a:r>
              <a:rPr lang="en-IN" sz="2700" i="1" dirty="0">
                <a:latin typeface="Times New Roman" panose="02020603050405020304" pitchFamily="18" charset="0"/>
                <a:cs typeface="Times New Roman" panose="02020603050405020304" pitchFamily="18" charset="0"/>
              </a:rPr>
              <a:t>due to the marketing spends that happened just before, accompanied by high NPS and </a:t>
            </a:r>
            <a:br>
              <a:rPr lang="en-IN" sz="2700" i="1" dirty="0">
                <a:latin typeface="Times New Roman" panose="02020603050405020304" pitchFamily="18" charset="0"/>
                <a:cs typeface="Times New Roman" panose="02020603050405020304" pitchFamily="18" charset="0"/>
              </a:rPr>
            </a:br>
            <a:r>
              <a:rPr lang="en-IN" sz="2700" i="1" dirty="0">
                <a:latin typeface="Times New Roman" panose="02020603050405020304" pitchFamily="18" charset="0"/>
                <a:cs typeface="Times New Roman" panose="02020603050405020304" pitchFamily="18" charset="0"/>
              </a:rPr>
              <a:t>stock values</a:t>
            </a:r>
            <a:br>
              <a:rPr lang="en-IN" sz="2700" i="1" dirty="0">
                <a:latin typeface="Times New Roman" panose="02020603050405020304" pitchFamily="18" charset="0"/>
                <a:cs typeface="Times New Roman" panose="02020603050405020304" pitchFamily="18" charset="0"/>
              </a:rPr>
            </a:br>
            <a:br>
              <a:rPr lang="en-IN" sz="3100" i="1" dirty="0">
                <a:latin typeface="Times New Roman" panose="02020603050405020304" pitchFamily="18" charset="0"/>
                <a:cs typeface="Times New Roman" panose="02020603050405020304" pitchFamily="18" charset="0"/>
              </a:rPr>
            </a:br>
            <a:br>
              <a:rPr lang="en-IN" dirty="0"/>
            </a:br>
            <a:br>
              <a:rPr lang="en-IN" dirty="0"/>
            </a:br>
            <a:endParaRPr lang="en-US" sz="3100"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FE9F5FC-3446-440E-8D64-E472CF62E139}"/>
              </a:ext>
            </a:extLst>
          </p:cNvPr>
          <p:cNvPicPr>
            <a:picLocks noChangeAspect="1"/>
          </p:cNvPicPr>
          <p:nvPr/>
        </p:nvPicPr>
        <p:blipFill>
          <a:blip r:embed="rId2"/>
          <a:stretch>
            <a:fillRect/>
          </a:stretch>
        </p:blipFill>
        <p:spPr>
          <a:xfrm>
            <a:off x="899160" y="1908011"/>
            <a:ext cx="10637520" cy="475187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62756324"/>
      </p:ext>
    </p:extLst>
  </p:cSld>
  <p:clrMapOvr>
    <a:masterClrMapping/>
  </p:clrMapOvr>
  <mc:AlternateContent xmlns:mc="http://schemas.openxmlformats.org/markup-compatibility/2006" xmlns:p14="http://schemas.microsoft.com/office/powerpoint/2010/main">
    <mc:Choice Requires="p14">
      <p:transition spd="slow" p14:dur="2000" advTm="24786"/>
    </mc:Choice>
    <mc:Fallback xmlns="">
      <p:transition spd="slow" advTm="2478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27760" y="213360"/>
            <a:ext cx="10088879" cy="100584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PROBLEM STATEMENT- Dipping Revenues &amp; Customer Churn</a:t>
            </a:r>
          </a:p>
        </p:txBody>
      </p:sp>
      <p:sp>
        <p:nvSpPr>
          <p:cNvPr id="4" name="TextBox 3">
            <a:extLst>
              <a:ext uri="{FF2B5EF4-FFF2-40B4-BE49-F238E27FC236}">
                <a16:creationId xmlns:a16="http://schemas.microsoft.com/office/drawing/2014/main" id="{73D590CC-035F-4E66-95A7-5CC8FBEFB4EE}"/>
              </a:ext>
            </a:extLst>
          </p:cNvPr>
          <p:cNvSpPr txBox="1"/>
          <p:nvPr/>
        </p:nvSpPr>
        <p:spPr>
          <a:xfrm>
            <a:off x="1234440" y="1306284"/>
            <a:ext cx="9982199" cy="2554545"/>
          </a:xfrm>
          <a:prstGeom prst="rect">
            <a:avLst/>
          </a:prstGeom>
          <a:noFill/>
        </p:spPr>
        <p:txBody>
          <a:bodyPr wrap="square" rtlCol="0">
            <a:spAutoFit/>
          </a:bodyPr>
          <a:lstStyle/>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company, Eleckart, has been facing dipping revenues in recent times despite spending heavily on marketing and promotions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Customer churn is turning up to be a big problem for us and we need to tackle it as soon as possible to know where we are going wrong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931419"/>
      </p:ext>
    </p:extLst>
  </p:cSld>
  <p:clrMapOvr>
    <a:masterClrMapping/>
  </p:clrMapOvr>
  <mc:AlternateContent xmlns:mc="http://schemas.openxmlformats.org/markup-compatibility/2006" xmlns:p14="http://schemas.microsoft.com/office/powerpoint/2010/main">
    <mc:Choice Requires="p14">
      <p:transition spd="slow" p14:dur="2000" advTm="19374"/>
    </mc:Choice>
    <mc:Fallback xmlns="">
      <p:transition spd="slow" advTm="1937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541392" y="198120"/>
            <a:ext cx="11223888" cy="179832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Bivariate &amp; Multivariate EDA- </a:t>
            </a:r>
            <a:r>
              <a:rPr lang="en-IN" sz="3100" i="1" dirty="0">
                <a:latin typeface="Times New Roman" panose="02020603050405020304" pitchFamily="18" charset="0"/>
                <a:cs typeface="Times New Roman" panose="02020603050405020304" pitchFamily="18" charset="0"/>
              </a:rPr>
              <a:t>Highest revenue is generated when the discount is between 10%-20% and falls down gradually with higher discounts though it is being </a:t>
            </a:r>
            <a:br>
              <a:rPr lang="en-IN" sz="3100" i="1" dirty="0">
                <a:latin typeface="Times New Roman" panose="02020603050405020304" pitchFamily="18" charset="0"/>
                <a:cs typeface="Times New Roman" panose="02020603050405020304" pitchFamily="18" charset="0"/>
              </a:rPr>
            </a:br>
            <a:r>
              <a:rPr lang="en-IN" sz="3100" i="1" dirty="0">
                <a:latin typeface="Times New Roman" panose="02020603050405020304" pitchFamily="18" charset="0"/>
                <a:cs typeface="Times New Roman" panose="02020603050405020304" pitchFamily="18" charset="0"/>
              </a:rPr>
              <a:t>observed that maximum discounts are provided in the range of 50%-60%</a:t>
            </a:r>
            <a:br>
              <a:rPr lang="en-IN" sz="3100" i="1" dirty="0">
                <a:latin typeface="Times New Roman" panose="02020603050405020304" pitchFamily="18" charset="0"/>
                <a:cs typeface="Times New Roman" panose="02020603050405020304" pitchFamily="18" charset="0"/>
              </a:rPr>
            </a:br>
            <a:br>
              <a:rPr lang="en-IN" dirty="0"/>
            </a:br>
            <a:br>
              <a:rPr lang="en-IN" dirty="0"/>
            </a:br>
            <a:endParaRPr lang="en-US" sz="3100"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E854C3A-1D32-48C1-8929-A68D6C4DFEAF}"/>
              </a:ext>
            </a:extLst>
          </p:cNvPr>
          <p:cNvPicPr>
            <a:picLocks noChangeAspect="1"/>
          </p:cNvPicPr>
          <p:nvPr/>
        </p:nvPicPr>
        <p:blipFill>
          <a:blip r:embed="rId2"/>
          <a:stretch>
            <a:fillRect/>
          </a:stretch>
        </p:blipFill>
        <p:spPr>
          <a:xfrm>
            <a:off x="657481" y="2499360"/>
            <a:ext cx="5347079" cy="3921796"/>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96A9455F-4509-4E25-8527-51F74847E32C}"/>
              </a:ext>
            </a:extLst>
          </p:cNvPr>
          <p:cNvPicPr>
            <a:picLocks noChangeAspect="1"/>
          </p:cNvPicPr>
          <p:nvPr/>
        </p:nvPicPr>
        <p:blipFill>
          <a:blip r:embed="rId3"/>
          <a:stretch>
            <a:fillRect/>
          </a:stretch>
        </p:blipFill>
        <p:spPr>
          <a:xfrm>
            <a:off x="6181344" y="2499360"/>
            <a:ext cx="5554907" cy="391668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18821324"/>
      </p:ext>
    </p:extLst>
  </p:cSld>
  <p:clrMapOvr>
    <a:masterClrMapping/>
  </p:clrMapOvr>
  <mc:AlternateContent xmlns:mc="http://schemas.openxmlformats.org/markup-compatibility/2006" xmlns:p14="http://schemas.microsoft.com/office/powerpoint/2010/main">
    <mc:Choice Requires="p14">
      <p:transition spd="slow" p14:dur="2000" advTm="17401"/>
    </mc:Choice>
    <mc:Fallback xmlns="">
      <p:transition spd="slow" advTm="1740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2C24-1F7C-4A5A-BD6D-94C9875A063B}"/>
              </a:ext>
            </a:extLst>
          </p:cNvPr>
          <p:cNvSpPr>
            <a:spLocks noGrp="1"/>
          </p:cNvSpPr>
          <p:nvPr>
            <p:ph type="title"/>
          </p:nvPr>
        </p:nvSpPr>
        <p:spPr>
          <a:xfrm>
            <a:off x="1846165" y="2788555"/>
            <a:ext cx="8911687" cy="1280890"/>
          </a:xfrm>
        </p:spPr>
        <p:txBody>
          <a:bodyPr/>
          <a:lstStyle/>
          <a:p>
            <a:pPr algn="ctr"/>
            <a:r>
              <a:rPr lang="en-US" dirty="0">
                <a:latin typeface="Times New Roman" panose="02020603050405020304" pitchFamily="18" charset="0"/>
                <a:cs typeface="Times New Roman" panose="02020603050405020304" pitchFamily="18" charset="0"/>
              </a:rPr>
              <a:t>MODEL BUILDING &amp; EVALUATION</a:t>
            </a:r>
          </a:p>
        </p:txBody>
      </p:sp>
      <p:sp>
        <p:nvSpPr>
          <p:cNvPr id="4" name="TextBox 3">
            <a:extLst>
              <a:ext uri="{FF2B5EF4-FFF2-40B4-BE49-F238E27FC236}">
                <a16:creationId xmlns:a16="http://schemas.microsoft.com/office/drawing/2014/main" id="{B873E779-10D9-4A9C-8C23-C7CC8EB9443B}"/>
              </a:ext>
            </a:extLst>
          </p:cNvPr>
          <p:cNvSpPr txBox="1"/>
          <p:nvPr/>
        </p:nvSpPr>
        <p:spPr>
          <a:xfrm>
            <a:off x="1630680" y="4556760"/>
            <a:ext cx="9646920" cy="1754326"/>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We have built several models to find the right model for our product sub-categories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have taken only those variables which are significant with respect to their p-values and acceptable Variable Inflation Factor (VIF) and have taken their coefficients to model their importance on the revenue</a:t>
            </a:r>
          </a:p>
        </p:txBody>
      </p:sp>
    </p:spTree>
    <p:extLst>
      <p:ext uri="{BB962C8B-B14F-4D97-AF65-F5344CB8AC3E}">
        <p14:creationId xmlns:p14="http://schemas.microsoft.com/office/powerpoint/2010/main" val="2025579138"/>
      </p:ext>
    </p:extLst>
  </p:cSld>
  <p:clrMapOvr>
    <a:masterClrMapping/>
  </p:clrMapOvr>
  <mc:AlternateContent xmlns:mc="http://schemas.openxmlformats.org/markup-compatibility/2006" xmlns:p14="http://schemas.microsoft.com/office/powerpoint/2010/main">
    <mc:Choice Requires="p14">
      <p:transition spd="slow" p14:dur="2000" advTm="4014"/>
    </mc:Choice>
    <mc:Fallback xmlns="">
      <p:transition spd="slow" advTm="401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31520"/>
          </a:xfrm>
          <a:ln>
            <a:solidFill>
              <a:schemeClr val="tx1"/>
            </a:solidFill>
          </a:ln>
        </p:spPr>
        <p:txBody>
          <a:bodyPr>
            <a:normAutofit/>
          </a:bodyPr>
          <a:lstStyle/>
          <a:p>
            <a:pPr algn="ctr"/>
            <a:r>
              <a:rPr lang="en-US" dirty="0">
                <a:latin typeface="Times New Roman" panose="02020603050405020304" pitchFamily="18" charset="0"/>
                <a:cs typeface="Times New Roman" panose="02020603050405020304" pitchFamily="18" charset="0"/>
              </a:rPr>
              <a:t>STATISTICAL MODELS </a:t>
            </a:r>
          </a:p>
        </p:txBody>
      </p:sp>
      <p:sp>
        <p:nvSpPr>
          <p:cNvPr id="4" name="TextBox 3">
            <a:extLst>
              <a:ext uri="{FF2B5EF4-FFF2-40B4-BE49-F238E27FC236}">
                <a16:creationId xmlns:a16="http://schemas.microsoft.com/office/drawing/2014/main" id="{73D590CC-035F-4E66-95A7-5CC8FBEFB4EE}"/>
              </a:ext>
            </a:extLst>
          </p:cNvPr>
          <p:cNvSpPr txBox="1"/>
          <p:nvPr/>
        </p:nvSpPr>
        <p:spPr>
          <a:xfrm>
            <a:off x="1112520" y="899160"/>
            <a:ext cx="10104119" cy="604676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have merged our main data with climate, media investment and customer satisfaction data.</a:t>
            </a:r>
          </a:p>
          <a:p>
            <a:r>
              <a:rPr lang="en-US" sz="2000" dirty="0">
                <a:latin typeface="Times New Roman" panose="02020603050405020304" pitchFamily="18" charset="0"/>
                <a:cs typeface="Times New Roman" panose="02020603050405020304" pitchFamily="18" charset="0"/>
              </a:rPr>
              <a:t>We have taken moving averages of some of the important variables and grouped the data weekly for the year in concern. </a:t>
            </a:r>
          </a:p>
          <a:p>
            <a:r>
              <a:rPr lang="en-US" sz="2000" dirty="0">
                <a:latin typeface="Times New Roman" panose="02020603050405020304" pitchFamily="18" charset="0"/>
                <a:cs typeface="Times New Roman" panose="02020603050405020304" pitchFamily="18" charset="0"/>
              </a:rPr>
              <a:t>Our dependent variable being GMV, we have built several linear models for checking the one that fits our data best:</a:t>
            </a:r>
          </a:p>
          <a:p>
            <a:endParaRPr lang="en-US" sz="2000" dirty="0">
              <a:latin typeface="Times New Roman" panose="02020603050405020304" pitchFamily="18" charset="0"/>
              <a:cs typeface="Times New Roman" panose="02020603050405020304" pitchFamily="18" charset="0"/>
            </a:endParaRPr>
          </a:p>
          <a:p>
            <a:pPr marL="514350" indent="-514350">
              <a:buAutoNum type="romanLcParenR"/>
            </a:pPr>
            <a:r>
              <a:rPr lang="en-US" sz="2000" b="1" i="1" dirty="0">
                <a:latin typeface="Times New Roman" panose="02020603050405020304" pitchFamily="18" charset="0"/>
                <a:cs typeface="Times New Roman" panose="02020603050405020304" pitchFamily="18" charset="0"/>
              </a:rPr>
              <a:t>Additive Model</a:t>
            </a:r>
          </a:p>
          <a:p>
            <a:pPr marL="514350" indent="-514350">
              <a:buAutoNum type="romanLcParenR"/>
            </a:pPr>
            <a:r>
              <a:rPr lang="en-US" sz="2000" b="1" i="1" dirty="0">
                <a:latin typeface="Times New Roman" panose="02020603050405020304" pitchFamily="18" charset="0"/>
                <a:cs typeface="Times New Roman" panose="02020603050405020304" pitchFamily="18" charset="0"/>
              </a:rPr>
              <a:t>Multiplicative Model</a:t>
            </a:r>
          </a:p>
          <a:p>
            <a:pPr marL="514350" indent="-514350">
              <a:buAutoNum type="romanLcParenR"/>
            </a:pPr>
            <a:r>
              <a:rPr lang="en-US" sz="2000" b="1" i="1" dirty="0">
                <a:latin typeface="Times New Roman" panose="02020603050405020304" pitchFamily="18" charset="0"/>
                <a:cs typeface="Times New Roman" panose="02020603050405020304" pitchFamily="18" charset="0"/>
              </a:rPr>
              <a:t>Koyck Model</a:t>
            </a:r>
          </a:p>
          <a:p>
            <a:pPr marL="514350" indent="-514350">
              <a:buAutoNum type="romanLcParenR"/>
            </a:pPr>
            <a:r>
              <a:rPr lang="en-US" sz="2000" b="1" i="1" dirty="0">
                <a:latin typeface="Times New Roman" panose="02020603050405020304" pitchFamily="18" charset="0"/>
                <a:cs typeface="Times New Roman" panose="02020603050405020304" pitchFamily="18" charset="0"/>
              </a:rPr>
              <a:t>Distributive Lag Additive Model</a:t>
            </a:r>
          </a:p>
          <a:p>
            <a:pPr marL="514350" indent="-514350">
              <a:buAutoNum type="romanLcParenR"/>
            </a:pPr>
            <a:r>
              <a:rPr lang="en-US" sz="2000" b="1" i="1" dirty="0">
                <a:latin typeface="Times New Roman" panose="02020603050405020304" pitchFamily="18" charset="0"/>
                <a:cs typeface="Times New Roman" panose="02020603050405020304" pitchFamily="18" charset="0"/>
              </a:rPr>
              <a:t>Distributive Lag Multiplicative Model</a:t>
            </a:r>
          </a:p>
          <a:p>
            <a:pPr marL="514350" indent="-514350">
              <a:buAutoNum type="romanLcParen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 going into the details of all the models, we will talk only about the best models in terms of performance. The </a:t>
            </a:r>
            <a:r>
              <a:rPr lang="en-US" sz="2000" i="1" dirty="0">
                <a:latin typeface="Times New Roman" panose="02020603050405020304" pitchFamily="18" charset="0"/>
                <a:cs typeface="Times New Roman" panose="02020603050405020304" pitchFamily="18" charset="0"/>
              </a:rPr>
              <a:t>two best </a:t>
            </a:r>
            <a:r>
              <a:rPr lang="en-US" sz="2000" dirty="0">
                <a:latin typeface="Times New Roman" panose="02020603050405020304" pitchFamily="18" charset="0"/>
                <a:cs typeface="Times New Roman" panose="02020603050405020304" pitchFamily="18" charset="0"/>
              </a:rPr>
              <a:t>models are:</a:t>
            </a:r>
          </a:p>
          <a:p>
            <a:pPr algn="ctr"/>
            <a:r>
              <a:rPr lang="en-US" sz="2000" b="1" i="1" dirty="0">
                <a:latin typeface="Times New Roman" panose="02020603050405020304" pitchFamily="18" charset="0"/>
                <a:cs typeface="Times New Roman" panose="02020603050405020304" pitchFamily="18" charset="0"/>
              </a:rPr>
              <a:t>Multiplicative Model</a:t>
            </a:r>
            <a:r>
              <a:rPr lang="en-US" sz="2000" dirty="0">
                <a:latin typeface="Times New Roman" panose="02020603050405020304" pitchFamily="18"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Distributive Lag Multiplicative Model</a:t>
            </a:r>
          </a:p>
          <a:p>
            <a:endParaRPr lang="en-US" sz="2000" b="1" i="1" dirty="0">
              <a:latin typeface="Times New Roman" panose="02020603050405020304" pitchFamily="18" charset="0"/>
              <a:cs typeface="Times New Roman" panose="02020603050405020304" pitchFamily="18" charset="0"/>
            </a:endParaRPr>
          </a:p>
          <a:p>
            <a:r>
              <a:rPr lang="en-US" sz="2000" b="1" i="1" dirty="0">
                <a:latin typeface="Times New Roman" panose="02020603050405020304" pitchFamily="18" charset="0"/>
                <a:cs typeface="Times New Roman" panose="02020603050405020304" pitchFamily="18" charset="0"/>
              </a:rPr>
              <a:t>The best performance by these models suggest that there is an interaction effect amongst the variables which is quite natural because most of our variables are somewhat interrelated.</a:t>
            </a:r>
          </a:p>
          <a:p>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685188"/>
      </p:ext>
    </p:extLst>
  </p:cSld>
  <p:clrMapOvr>
    <a:masterClrMapping/>
  </p:clrMapOvr>
  <mc:AlternateContent xmlns:mc="http://schemas.openxmlformats.org/markup-compatibility/2006" xmlns:p14="http://schemas.microsoft.com/office/powerpoint/2010/main">
    <mc:Choice Requires="p14">
      <p:transition spd="slow" p14:dur="2000" advTm="32305"/>
    </mc:Choice>
    <mc:Fallback xmlns="">
      <p:transition spd="slow" advTm="3230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3152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COMBINING THE TWO MULTIPLICATIVE MODELS</a:t>
            </a:r>
          </a:p>
        </p:txBody>
      </p:sp>
      <p:sp>
        <p:nvSpPr>
          <p:cNvPr id="4" name="TextBox 3">
            <a:extLst>
              <a:ext uri="{FF2B5EF4-FFF2-40B4-BE49-F238E27FC236}">
                <a16:creationId xmlns:a16="http://schemas.microsoft.com/office/drawing/2014/main" id="{73D590CC-035F-4E66-95A7-5CC8FBEFB4EE}"/>
              </a:ext>
            </a:extLst>
          </p:cNvPr>
          <p:cNvSpPr txBox="1"/>
          <p:nvPr/>
        </p:nvSpPr>
        <p:spPr>
          <a:xfrm>
            <a:off x="1112520" y="3429000"/>
            <a:ext cx="1010411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Captures the interaction effect amongst variables </a:t>
            </a:r>
          </a:p>
        </p:txBody>
      </p:sp>
    </p:spTree>
    <p:extLst>
      <p:ext uri="{BB962C8B-B14F-4D97-AF65-F5344CB8AC3E}">
        <p14:creationId xmlns:p14="http://schemas.microsoft.com/office/powerpoint/2010/main" val="432084602"/>
      </p:ext>
    </p:extLst>
  </p:cSld>
  <p:clrMapOvr>
    <a:masterClrMapping/>
  </p:clrMapOvr>
  <mc:AlternateContent xmlns:mc="http://schemas.openxmlformats.org/markup-compatibility/2006" xmlns:p14="http://schemas.microsoft.com/office/powerpoint/2010/main">
    <mc:Choice Requires="p14">
      <p:transition spd="slow" p14:dur="2000" advTm="6291"/>
    </mc:Choice>
    <mc:Fallback xmlns="">
      <p:transition spd="slow" advTm="629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3152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CAMERA ACCESSORIES- Top Features (Multiplicative)</a:t>
            </a:r>
          </a:p>
        </p:txBody>
      </p:sp>
      <p:pic>
        <p:nvPicPr>
          <p:cNvPr id="5" name="Picture 4">
            <a:extLst>
              <a:ext uri="{FF2B5EF4-FFF2-40B4-BE49-F238E27FC236}">
                <a16:creationId xmlns:a16="http://schemas.microsoft.com/office/drawing/2014/main" id="{FBEFA601-148F-4BA4-B907-CEF654A98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342" y="1201572"/>
            <a:ext cx="6443315" cy="2958948"/>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59F95EB8-4799-4FAD-B4A3-EB1CD009C530}"/>
              </a:ext>
            </a:extLst>
          </p:cNvPr>
          <p:cNvSpPr txBox="1"/>
          <p:nvPr/>
        </p:nvSpPr>
        <p:spPr>
          <a:xfrm>
            <a:off x="1043939" y="4733098"/>
            <a:ext cx="10104119" cy="923330"/>
          </a:xfrm>
          <a:prstGeom prst="rect">
            <a:avLst/>
          </a:prstGeom>
          <a:noFill/>
        </p:spPr>
        <p:txBody>
          <a:bodyPr wrap="square" rtlCol="0">
            <a:spAutoFit/>
          </a:bodyPr>
          <a:lstStyle/>
          <a:p>
            <a:pPr algn="ctr"/>
            <a:r>
              <a:rPr lang="en-IN" i="1" dirty="0">
                <a:latin typeface="Times New Roman" panose="02020603050405020304" pitchFamily="18" charset="0"/>
                <a:cs typeface="Times New Roman" panose="02020603050405020304" pitchFamily="18" charset="0"/>
              </a:rPr>
              <a:t>Equation of the best fitted line</a:t>
            </a:r>
            <a:r>
              <a:rPr lang="en-IN" b="1" i="1" dirty="0">
                <a:latin typeface="Times New Roman" panose="02020603050405020304" pitchFamily="18" charset="0"/>
                <a:cs typeface="Times New Roman" panose="02020603050405020304" pitchFamily="18" charset="0"/>
              </a:rPr>
              <a:t>:</a:t>
            </a:r>
          </a:p>
          <a:p>
            <a:pPr algn="ctr"/>
            <a:r>
              <a:rPr lang="en-IN" b="1" i="1" dirty="0">
                <a:latin typeface="Times New Roman" panose="02020603050405020304" pitchFamily="18" charset="0"/>
                <a:cs typeface="Times New Roman" panose="02020603050405020304" pitchFamily="18" charset="0"/>
              </a:rPr>
              <a:t>GMV = -0.028 + 0.726 product_vertical_Lens + 0.344 product_vertical_CameraTripod</a:t>
            </a:r>
          </a:p>
          <a:p>
            <a:pPr algn="ctr"/>
            <a:r>
              <a:rPr lang="en-IN" b="1" i="1" dirty="0">
                <a:latin typeface="Times New Roman" panose="02020603050405020304" pitchFamily="18" charset="0"/>
                <a:cs typeface="Times New Roman" panose="02020603050405020304" pitchFamily="18" charset="0"/>
              </a:rPr>
              <a:t> - 0.051 Sponsorship</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924276"/>
      </p:ext>
    </p:extLst>
  </p:cSld>
  <p:clrMapOvr>
    <a:masterClrMapping/>
  </p:clrMapOvr>
  <mc:AlternateContent xmlns:mc="http://schemas.openxmlformats.org/markup-compatibility/2006" xmlns:p14="http://schemas.microsoft.com/office/powerpoint/2010/main">
    <mc:Choice Requires="p14">
      <p:transition spd="slow" p14:dur="2000" advTm="2370"/>
    </mc:Choice>
    <mc:Fallback xmlns="">
      <p:transition spd="slow" advTm="237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566056" y="-24171"/>
            <a:ext cx="11277601" cy="1031678"/>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CAMERA ACCESSORIES- Top Features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(Distributive Lag Multiplicative)</a:t>
            </a:r>
          </a:p>
        </p:txBody>
      </p:sp>
      <p:sp>
        <p:nvSpPr>
          <p:cNvPr id="7" name="TextBox 6">
            <a:extLst>
              <a:ext uri="{FF2B5EF4-FFF2-40B4-BE49-F238E27FC236}">
                <a16:creationId xmlns:a16="http://schemas.microsoft.com/office/drawing/2014/main" id="{59F95EB8-4799-4FAD-B4A3-EB1CD009C530}"/>
              </a:ext>
            </a:extLst>
          </p:cNvPr>
          <p:cNvSpPr txBox="1"/>
          <p:nvPr/>
        </p:nvSpPr>
        <p:spPr>
          <a:xfrm>
            <a:off x="1043940" y="4927163"/>
            <a:ext cx="10104119" cy="923330"/>
          </a:xfrm>
          <a:prstGeom prst="rect">
            <a:avLst/>
          </a:prstGeom>
          <a:noFill/>
        </p:spPr>
        <p:txBody>
          <a:bodyPr wrap="square" rtlCol="0">
            <a:spAutoFit/>
          </a:bodyPr>
          <a:lstStyle/>
          <a:p>
            <a:pPr algn="ctr"/>
            <a:r>
              <a:rPr lang="en-IN" i="1" dirty="0">
                <a:latin typeface="Times New Roman" panose="02020603050405020304" pitchFamily="18" charset="0"/>
                <a:cs typeface="Times New Roman" panose="02020603050405020304" pitchFamily="18" charset="0"/>
              </a:rPr>
              <a:t>Equation of the best fitted line</a:t>
            </a:r>
            <a:r>
              <a:rPr lang="en-IN" b="1" i="1" dirty="0">
                <a:latin typeface="Times New Roman" panose="02020603050405020304" pitchFamily="18" charset="0"/>
                <a:cs typeface="Times New Roman" panose="02020603050405020304" pitchFamily="18" charset="0"/>
              </a:rPr>
              <a:t>:</a:t>
            </a:r>
          </a:p>
          <a:p>
            <a:pPr algn="ctr"/>
            <a:r>
              <a:rPr lang="en-US" b="1" i="1" dirty="0">
                <a:latin typeface="Times New Roman" panose="02020603050405020304" pitchFamily="18" charset="0"/>
                <a:cs typeface="Times New Roman" panose="02020603050405020304" pitchFamily="18" charset="0"/>
              </a:rPr>
              <a:t>GMV = 0.06 + 0.396 product_vertical_CameraTripod + 0.269 product_vertical_Telescope + 0.214 is_cod + 0.144 TV_MA_3 + 0.07 Radio - 0.112 Sponsorship - 0.127 sla</a:t>
            </a:r>
          </a:p>
        </p:txBody>
      </p:sp>
      <p:pic>
        <p:nvPicPr>
          <p:cNvPr id="4" name="Picture 3">
            <a:extLst>
              <a:ext uri="{FF2B5EF4-FFF2-40B4-BE49-F238E27FC236}">
                <a16:creationId xmlns:a16="http://schemas.microsoft.com/office/drawing/2014/main" id="{47933062-4DC2-4104-A82B-391B8EE17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674" y="1192173"/>
            <a:ext cx="5486400" cy="325206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9059394"/>
      </p:ext>
    </p:extLst>
  </p:cSld>
  <p:clrMapOvr>
    <a:masterClrMapping/>
  </p:clrMapOvr>
  <mc:AlternateContent xmlns:mc="http://schemas.openxmlformats.org/markup-compatibility/2006" xmlns:p14="http://schemas.microsoft.com/office/powerpoint/2010/main">
    <mc:Choice Requires="p14">
      <p:transition spd="slow" p14:dur="2000" advTm="2126"/>
    </mc:Choice>
    <mc:Fallback xmlns="">
      <p:transition spd="slow" advTm="212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31520"/>
          </a:xfrm>
          <a:ln>
            <a:solidFill>
              <a:schemeClr val="tx1"/>
            </a:solidFill>
          </a:ln>
        </p:spPr>
        <p:txBody>
          <a:bodyPr>
            <a:normAutofit/>
          </a:bodyPr>
          <a:lstStyle/>
          <a:p>
            <a:pPr algn="ctr"/>
            <a:r>
              <a:rPr lang="en-US" dirty="0">
                <a:latin typeface="Times New Roman" panose="02020603050405020304" pitchFamily="18" charset="0"/>
                <a:cs typeface="Times New Roman" panose="02020603050405020304" pitchFamily="18" charset="0"/>
              </a:rPr>
              <a:t>Derivations from Camera Accessories</a:t>
            </a:r>
          </a:p>
        </p:txBody>
      </p:sp>
      <p:sp>
        <p:nvSpPr>
          <p:cNvPr id="4" name="TextBox 3">
            <a:extLst>
              <a:ext uri="{FF2B5EF4-FFF2-40B4-BE49-F238E27FC236}">
                <a16:creationId xmlns:a16="http://schemas.microsoft.com/office/drawing/2014/main" id="{73D590CC-035F-4E66-95A7-5CC8FBEFB4EE}"/>
              </a:ext>
            </a:extLst>
          </p:cNvPr>
          <p:cNvSpPr txBox="1"/>
          <p:nvPr/>
        </p:nvSpPr>
        <p:spPr>
          <a:xfrm>
            <a:off x="1043940" y="1353457"/>
            <a:ext cx="10104119" cy="2308324"/>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Lens</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Camera Tripod</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Telescope</a:t>
            </a:r>
            <a:r>
              <a:rPr lang="en-IN" dirty="0">
                <a:latin typeface="Times New Roman" panose="02020603050405020304" pitchFamily="18" charset="0"/>
                <a:cs typeface="Times New Roman" panose="02020603050405020304" pitchFamily="18" charset="0"/>
              </a:rPr>
              <a:t> are the </a:t>
            </a:r>
            <a:r>
              <a:rPr lang="en-IN" b="1" dirty="0">
                <a:latin typeface="Times New Roman" panose="02020603050405020304" pitchFamily="18" charset="0"/>
                <a:cs typeface="Times New Roman" panose="02020603050405020304" pitchFamily="18" charset="0"/>
              </a:rPr>
              <a:t>highest</a:t>
            </a:r>
            <a:r>
              <a:rPr lang="en-IN" dirty="0">
                <a:latin typeface="Times New Roman" panose="02020603050405020304" pitchFamily="18" charset="0"/>
                <a:cs typeface="Times New Roman" panose="02020603050405020304" pitchFamily="18" charset="0"/>
              </a:rPr>
              <a:t> revenue-generating verticals</a:t>
            </a:r>
          </a:p>
          <a:p>
            <a:pPr marL="285750" indent="-285750">
              <a:buFont typeface="Wingdings" panose="05000000000000000000" pitchFamily="2" charset="2"/>
              <a:buChar char="q"/>
            </a:pP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Cash-on-Delivery</a:t>
            </a:r>
            <a:r>
              <a:rPr lang="en-IN" dirty="0">
                <a:latin typeface="Times New Roman" panose="02020603050405020304" pitchFamily="18" charset="0"/>
                <a:cs typeface="Times New Roman" panose="02020603050405020304" pitchFamily="18" charset="0"/>
              </a:rPr>
              <a:t> has a </a:t>
            </a:r>
            <a:r>
              <a:rPr lang="en-IN" b="1" dirty="0">
                <a:latin typeface="Times New Roman" panose="02020603050405020304" pitchFamily="18" charset="0"/>
                <a:cs typeface="Times New Roman" panose="02020603050405020304" pitchFamily="18" charset="0"/>
              </a:rPr>
              <a:t>positive</a:t>
            </a:r>
            <a:r>
              <a:rPr lang="en-IN" dirty="0">
                <a:latin typeface="Times New Roman" panose="02020603050405020304" pitchFamily="18" charset="0"/>
                <a:cs typeface="Times New Roman" panose="02020603050405020304" pitchFamily="18" charset="0"/>
              </a:rPr>
              <a:t> impact on gmv</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Advertisements on </a:t>
            </a:r>
            <a:r>
              <a:rPr lang="en-IN" b="1" dirty="0">
                <a:latin typeface="Times New Roman" panose="02020603050405020304" pitchFamily="18" charset="0"/>
                <a:cs typeface="Times New Roman" panose="02020603050405020304" pitchFamily="18" charset="0"/>
              </a:rPr>
              <a:t>TV</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Radio</a:t>
            </a:r>
            <a:r>
              <a:rPr lang="en-IN" dirty="0">
                <a:latin typeface="Times New Roman" panose="02020603050405020304" pitchFamily="18" charset="0"/>
                <a:cs typeface="Times New Roman" panose="02020603050405020304" pitchFamily="18" charset="0"/>
              </a:rPr>
              <a:t> have </a:t>
            </a:r>
            <a:r>
              <a:rPr lang="en-IN" b="1" dirty="0">
                <a:latin typeface="Times New Roman" panose="02020603050405020304" pitchFamily="18" charset="0"/>
                <a:cs typeface="Times New Roman" panose="02020603050405020304" pitchFamily="18" charset="0"/>
              </a:rPr>
              <a:t>positive</a:t>
            </a:r>
            <a:r>
              <a:rPr lang="en-IN" dirty="0">
                <a:latin typeface="Times New Roman" panose="02020603050405020304" pitchFamily="18" charset="0"/>
                <a:cs typeface="Times New Roman" panose="02020603050405020304" pitchFamily="18" charset="0"/>
              </a:rPr>
              <a:t> effect on revenue but </a:t>
            </a:r>
            <a:r>
              <a:rPr lang="en-IN" b="1" dirty="0">
                <a:latin typeface="Times New Roman" panose="02020603050405020304" pitchFamily="18" charset="0"/>
                <a:cs typeface="Times New Roman" panose="02020603050405020304" pitchFamily="18" charset="0"/>
              </a:rPr>
              <a:t>Sponsorship</a:t>
            </a:r>
            <a:r>
              <a:rPr lang="en-IN" dirty="0">
                <a:latin typeface="Times New Roman" panose="02020603050405020304" pitchFamily="18" charset="0"/>
                <a:cs typeface="Times New Roman" panose="02020603050405020304" pitchFamily="18" charset="0"/>
              </a:rPr>
              <a:t> has a </a:t>
            </a:r>
            <a:r>
              <a:rPr lang="en-IN" b="1" dirty="0">
                <a:latin typeface="Times New Roman" panose="02020603050405020304" pitchFamily="18" charset="0"/>
                <a:cs typeface="Times New Roman" panose="02020603050405020304" pitchFamily="18" charset="0"/>
              </a:rPr>
              <a:t>negative</a:t>
            </a:r>
            <a:r>
              <a:rPr lang="en-IN" dirty="0">
                <a:latin typeface="Times New Roman" panose="02020603050405020304" pitchFamily="18" charset="0"/>
                <a:cs typeface="Times New Roman" panose="02020603050405020304" pitchFamily="18" charset="0"/>
              </a:rPr>
              <a:t> impact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more</a:t>
            </a:r>
            <a:r>
              <a:rPr lang="en-IN" dirty="0">
                <a:latin typeface="Times New Roman" panose="02020603050405020304" pitchFamily="18" charset="0"/>
                <a:cs typeface="Times New Roman" panose="02020603050405020304" pitchFamily="18" charset="0"/>
              </a:rPr>
              <a:t> the time taken to deliver a product, the more the revenue is </a:t>
            </a:r>
            <a:r>
              <a:rPr lang="en-IN" b="1" dirty="0">
                <a:latin typeface="Times New Roman" panose="02020603050405020304" pitchFamily="18" charset="0"/>
                <a:cs typeface="Times New Roman" panose="02020603050405020304" pitchFamily="18" charset="0"/>
              </a:rPr>
              <a:t>affected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354714"/>
      </p:ext>
    </p:extLst>
  </p:cSld>
  <p:clrMapOvr>
    <a:masterClrMapping/>
  </p:clrMapOvr>
  <mc:AlternateContent xmlns:mc="http://schemas.openxmlformats.org/markup-compatibility/2006" xmlns:p14="http://schemas.microsoft.com/office/powerpoint/2010/main">
    <mc:Choice Requires="p14">
      <p:transition spd="slow" p14:dur="2000" advTm="18586"/>
    </mc:Choice>
    <mc:Fallback xmlns="">
      <p:transition spd="slow" advTm="1858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3152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GAMING ACCESSORIES- Top Features (Multiplicative)</a:t>
            </a:r>
          </a:p>
        </p:txBody>
      </p:sp>
      <p:sp>
        <p:nvSpPr>
          <p:cNvPr id="7" name="TextBox 6">
            <a:extLst>
              <a:ext uri="{FF2B5EF4-FFF2-40B4-BE49-F238E27FC236}">
                <a16:creationId xmlns:a16="http://schemas.microsoft.com/office/drawing/2014/main" id="{59F95EB8-4799-4FAD-B4A3-EB1CD009C530}"/>
              </a:ext>
            </a:extLst>
          </p:cNvPr>
          <p:cNvSpPr txBox="1"/>
          <p:nvPr/>
        </p:nvSpPr>
        <p:spPr>
          <a:xfrm>
            <a:off x="1112520" y="4649362"/>
            <a:ext cx="10104119" cy="923330"/>
          </a:xfrm>
          <a:prstGeom prst="rect">
            <a:avLst/>
          </a:prstGeom>
          <a:noFill/>
        </p:spPr>
        <p:txBody>
          <a:bodyPr wrap="square" rtlCol="0">
            <a:spAutoFit/>
          </a:bodyPr>
          <a:lstStyle/>
          <a:p>
            <a:pPr algn="ctr"/>
            <a:r>
              <a:rPr lang="en-IN" i="1" dirty="0">
                <a:latin typeface="Times New Roman" panose="02020603050405020304" pitchFamily="18" charset="0"/>
                <a:cs typeface="Times New Roman" panose="02020603050405020304" pitchFamily="18" charset="0"/>
              </a:rPr>
              <a:t>Equation of the best fitted line</a:t>
            </a:r>
            <a:r>
              <a:rPr lang="en-IN" b="1" i="1" dirty="0">
                <a:latin typeface="Times New Roman" panose="02020603050405020304" pitchFamily="18" charset="0"/>
                <a:cs typeface="Times New Roman" panose="02020603050405020304" pitchFamily="18" charset="0"/>
              </a:rPr>
              <a:t>:</a:t>
            </a:r>
          </a:p>
          <a:p>
            <a:pPr algn="ctr"/>
            <a:r>
              <a:rPr lang="en-IN" b="1" i="1" dirty="0">
                <a:latin typeface="Times New Roman" panose="02020603050405020304" pitchFamily="18" charset="0"/>
                <a:cs typeface="Times New Roman" panose="02020603050405020304" pitchFamily="18" charset="0"/>
              </a:rPr>
              <a:t>GMV =</a:t>
            </a:r>
          </a:p>
          <a:p>
            <a:pPr algn="ctr"/>
            <a:r>
              <a:rPr lang="en-IN" b="1" i="1" dirty="0">
                <a:latin typeface="Times New Roman" panose="02020603050405020304" pitchFamily="18" charset="0"/>
                <a:cs typeface="Times New Roman" panose="02020603050405020304" pitchFamily="18" charset="0"/>
              </a:rPr>
              <a:t>-0.014 + 0.647 product_vertical_GamePad + 0.371 product_vertical_GamingHeadset + 0.12 list_price</a:t>
            </a:r>
          </a:p>
        </p:txBody>
      </p:sp>
      <p:pic>
        <p:nvPicPr>
          <p:cNvPr id="4" name="Picture 3">
            <a:extLst>
              <a:ext uri="{FF2B5EF4-FFF2-40B4-BE49-F238E27FC236}">
                <a16:creationId xmlns:a16="http://schemas.microsoft.com/office/drawing/2014/main" id="{824F1AB3-4D87-4CEF-9ECE-C65B284D3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692" y="1213104"/>
            <a:ext cx="6773773" cy="29626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71806896"/>
      </p:ext>
    </p:extLst>
  </p:cSld>
  <p:clrMapOvr>
    <a:masterClrMapping/>
  </p:clrMapOvr>
  <mc:AlternateContent xmlns:mc="http://schemas.openxmlformats.org/markup-compatibility/2006" xmlns:p14="http://schemas.microsoft.com/office/powerpoint/2010/main">
    <mc:Choice Requires="p14">
      <p:transition spd="slow" p14:dur="2000" advTm="666"/>
    </mc:Choice>
    <mc:Fallback xmlns="">
      <p:transition spd="slow" advTm="66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365760" y="182879"/>
            <a:ext cx="11643360" cy="1065349"/>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GAMING ACCESSORIES- Top Features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(Distributive Lag Multiplicative)</a:t>
            </a:r>
          </a:p>
        </p:txBody>
      </p:sp>
      <p:sp>
        <p:nvSpPr>
          <p:cNvPr id="7" name="TextBox 6">
            <a:extLst>
              <a:ext uri="{FF2B5EF4-FFF2-40B4-BE49-F238E27FC236}">
                <a16:creationId xmlns:a16="http://schemas.microsoft.com/office/drawing/2014/main" id="{59F95EB8-4799-4FAD-B4A3-EB1CD009C530}"/>
              </a:ext>
            </a:extLst>
          </p:cNvPr>
          <p:cNvSpPr txBox="1"/>
          <p:nvPr/>
        </p:nvSpPr>
        <p:spPr>
          <a:xfrm>
            <a:off x="365760" y="5258021"/>
            <a:ext cx="11643360" cy="923330"/>
          </a:xfrm>
          <a:prstGeom prst="rect">
            <a:avLst/>
          </a:prstGeom>
          <a:noFill/>
        </p:spPr>
        <p:txBody>
          <a:bodyPr wrap="square" rtlCol="0">
            <a:spAutoFit/>
          </a:bodyPr>
          <a:lstStyle/>
          <a:p>
            <a:pPr algn="ctr"/>
            <a:r>
              <a:rPr lang="en-IN" i="1" dirty="0">
                <a:latin typeface="Times New Roman" panose="02020603050405020304" pitchFamily="18" charset="0"/>
                <a:cs typeface="Times New Roman" panose="02020603050405020304" pitchFamily="18" charset="0"/>
              </a:rPr>
              <a:t>Equation of the best fitted line</a:t>
            </a:r>
            <a:r>
              <a:rPr lang="en-IN" b="1" i="1" dirty="0">
                <a:latin typeface="Times New Roman" panose="02020603050405020304" pitchFamily="18" charset="0"/>
                <a:cs typeface="Times New Roman" panose="02020603050405020304" pitchFamily="18" charset="0"/>
              </a:rPr>
              <a:t>:</a:t>
            </a:r>
          </a:p>
          <a:p>
            <a:pPr algn="ctr"/>
            <a:r>
              <a:rPr lang="en-IN" b="1" i="1" dirty="0">
                <a:latin typeface="Times New Roman" panose="02020603050405020304" pitchFamily="18" charset="0"/>
                <a:cs typeface="Times New Roman" panose="02020603050405020304" pitchFamily="18" charset="0"/>
              </a:rPr>
              <a:t>GMV = -0.004 + 0.817 product_vertical_GamePad + 0.182 Content_Marketing_MA_3 + 0.079 sla - 0.076 Sponsorship - 0.083 Radio_adstock</a:t>
            </a:r>
          </a:p>
        </p:txBody>
      </p:sp>
      <p:pic>
        <p:nvPicPr>
          <p:cNvPr id="5" name="Picture 4">
            <a:extLst>
              <a:ext uri="{FF2B5EF4-FFF2-40B4-BE49-F238E27FC236}">
                <a16:creationId xmlns:a16="http://schemas.microsoft.com/office/drawing/2014/main" id="{E6C9DF13-0592-4C10-BC3D-953B40E77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240" y="1474266"/>
            <a:ext cx="5486400" cy="357447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7543217"/>
      </p:ext>
    </p:extLst>
  </p:cSld>
  <p:clrMapOvr>
    <a:masterClrMapping/>
  </p:clrMapOvr>
  <mc:AlternateContent xmlns:mc="http://schemas.openxmlformats.org/markup-compatibility/2006" xmlns:p14="http://schemas.microsoft.com/office/powerpoint/2010/main">
    <mc:Choice Requires="p14">
      <p:transition spd="slow" p14:dur="2000" advTm="1264"/>
    </mc:Choice>
    <mc:Fallback xmlns="">
      <p:transition spd="slow" advTm="126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31520"/>
          </a:xfrm>
          <a:ln>
            <a:solidFill>
              <a:schemeClr val="tx1"/>
            </a:solidFill>
          </a:ln>
        </p:spPr>
        <p:txBody>
          <a:bodyPr>
            <a:normAutofit/>
          </a:bodyPr>
          <a:lstStyle/>
          <a:p>
            <a:pPr algn="ctr"/>
            <a:r>
              <a:rPr lang="en-US" dirty="0">
                <a:latin typeface="Times New Roman" panose="02020603050405020304" pitchFamily="18" charset="0"/>
                <a:cs typeface="Times New Roman" panose="02020603050405020304" pitchFamily="18" charset="0"/>
              </a:rPr>
              <a:t>Derivations from Gaming Accessories</a:t>
            </a:r>
          </a:p>
        </p:txBody>
      </p:sp>
      <p:sp>
        <p:nvSpPr>
          <p:cNvPr id="4" name="TextBox 3">
            <a:extLst>
              <a:ext uri="{FF2B5EF4-FFF2-40B4-BE49-F238E27FC236}">
                <a16:creationId xmlns:a16="http://schemas.microsoft.com/office/drawing/2014/main" id="{73D590CC-035F-4E66-95A7-5CC8FBEFB4EE}"/>
              </a:ext>
            </a:extLst>
          </p:cNvPr>
          <p:cNvSpPr txBox="1"/>
          <p:nvPr/>
        </p:nvSpPr>
        <p:spPr>
          <a:xfrm>
            <a:off x="1043940" y="1353457"/>
            <a:ext cx="10104119"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Game Pad</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Gaming Headset</a:t>
            </a:r>
            <a:r>
              <a:rPr lang="en-IN" dirty="0">
                <a:latin typeface="Times New Roman" panose="02020603050405020304" pitchFamily="18" charset="0"/>
                <a:cs typeface="Times New Roman" panose="02020603050405020304" pitchFamily="18" charset="0"/>
              </a:rPr>
              <a:t> are the </a:t>
            </a:r>
            <a:r>
              <a:rPr lang="en-IN" b="1" dirty="0">
                <a:latin typeface="Times New Roman" panose="02020603050405020304" pitchFamily="18" charset="0"/>
                <a:cs typeface="Times New Roman" panose="02020603050405020304" pitchFamily="18" charset="0"/>
              </a:rPr>
              <a:t>biggest</a:t>
            </a:r>
            <a:r>
              <a:rPr lang="en-IN" dirty="0">
                <a:latin typeface="Times New Roman" panose="02020603050405020304" pitchFamily="18" charset="0"/>
                <a:cs typeface="Times New Roman" panose="02020603050405020304" pitchFamily="18" charset="0"/>
              </a:rPr>
              <a:t> revenue-generating products</a:t>
            </a:r>
          </a:p>
          <a:p>
            <a:pPr marL="285750" indent="-285750"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Higher </a:t>
            </a:r>
            <a:r>
              <a:rPr lang="en-IN" b="1" dirty="0">
                <a:latin typeface="Times New Roman" panose="02020603050405020304" pitchFamily="18" charset="0"/>
                <a:cs typeface="Times New Roman" panose="02020603050405020304" pitchFamily="18" charset="0"/>
              </a:rPr>
              <a:t>list price</a:t>
            </a:r>
            <a:r>
              <a:rPr lang="en-IN" dirty="0">
                <a:latin typeface="Times New Roman" panose="02020603050405020304" pitchFamily="18" charset="0"/>
                <a:cs typeface="Times New Roman" panose="02020603050405020304" pitchFamily="18" charset="0"/>
              </a:rPr>
              <a:t> has a positive relation with gmv which is not so surprising due to the fact that gaming  accessories are mostly bought by the younger generation who has this innate nature to </a:t>
            </a:r>
            <a:r>
              <a:rPr lang="en-IN" b="1" dirty="0">
                <a:latin typeface="Times New Roman" panose="02020603050405020304" pitchFamily="18" charset="0"/>
                <a:cs typeface="Times New Roman" panose="02020603050405020304" pitchFamily="18" charset="0"/>
              </a:rPr>
              <a:t>perceive a higher priced product as a better product</a:t>
            </a:r>
          </a:p>
          <a:p>
            <a:pPr marL="285750" indent="-285750"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Money spent on </a:t>
            </a:r>
            <a:r>
              <a:rPr lang="en-IN" b="1" dirty="0">
                <a:latin typeface="Times New Roman" panose="02020603050405020304" pitchFamily="18" charset="0"/>
                <a:cs typeface="Times New Roman" panose="02020603050405020304" pitchFamily="18" charset="0"/>
              </a:rPr>
              <a:t>Content Marketing</a:t>
            </a:r>
            <a:r>
              <a:rPr lang="en-IN" dirty="0">
                <a:latin typeface="Times New Roman" panose="02020603050405020304" pitchFamily="18" charset="0"/>
                <a:cs typeface="Times New Roman" panose="02020603050405020304" pitchFamily="18" charset="0"/>
              </a:rPr>
              <a:t> has a </a:t>
            </a:r>
            <a:r>
              <a:rPr lang="en-IN" b="1" dirty="0">
                <a:latin typeface="Times New Roman" panose="02020603050405020304" pitchFamily="18" charset="0"/>
                <a:cs typeface="Times New Roman" panose="02020603050405020304" pitchFamily="18" charset="0"/>
              </a:rPr>
              <a:t>positive</a:t>
            </a:r>
            <a:r>
              <a:rPr lang="en-IN" dirty="0">
                <a:latin typeface="Times New Roman" panose="02020603050405020304" pitchFamily="18" charset="0"/>
                <a:cs typeface="Times New Roman" panose="02020603050405020304" pitchFamily="18" charset="0"/>
              </a:rPr>
              <a:t> effect on the revenue but </a:t>
            </a:r>
            <a:r>
              <a:rPr lang="en-IN" b="1" dirty="0">
                <a:latin typeface="Times New Roman" panose="02020603050405020304" pitchFamily="18" charset="0"/>
                <a:cs typeface="Times New Roman" panose="02020603050405020304" pitchFamily="18" charset="0"/>
              </a:rPr>
              <a:t>sponsorship</a:t>
            </a:r>
            <a:r>
              <a:rPr lang="en-IN" dirty="0">
                <a:latin typeface="Times New Roman" panose="02020603050405020304" pitchFamily="18" charset="0"/>
                <a:cs typeface="Times New Roman" panose="02020603050405020304" pitchFamily="18" charset="0"/>
              </a:rPr>
              <a:t> spends as</a:t>
            </a:r>
          </a:p>
          <a:p>
            <a:pPr algn="just"/>
            <a:r>
              <a:rPr lang="en-IN" dirty="0">
                <a:latin typeface="Times New Roman" panose="02020603050405020304" pitchFamily="18" charset="0"/>
                <a:cs typeface="Times New Roman" panose="02020603050405020304" pitchFamily="18" charset="0"/>
              </a:rPr>
              <a:t>     well as </a:t>
            </a:r>
            <a:r>
              <a:rPr lang="en-IN" b="1" dirty="0">
                <a:latin typeface="Times New Roman" panose="02020603050405020304" pitchFamily="18" charset="0"/>
                <a:cs typeface="Times New Roman" panose="02020603050405020304" pitchFamily="18" charset="0"/>
              </a:rPr>
              <a:t>radio adstock</a:t>
            </a:r>
            <a:r>
              <a:rPr lang="en-IN" dirty="0">
                <a:latin typeface="Times New Roman" panose="02020603050405020304" pitchFamily="18" charset="0"/>
                <a:cs typeface="Times New Roman" panose="02020603050405020304" pitchFamily="18" charset="0"/>
              </a:rPr>
              <a:t> contribute </a:t>
            </a:r>
            <a:r>
              <a:rPr lang="en-IN" b="1" dirty="0">
                <a:latin typeface="Times New Roman" panose="02020603050405020304" pitchFamily="18" charset="0"/>
                <a:cs typeface="Times New Roman" panose="02020603050405020304" pitchFamily="18" charset="0"/>
              </a:rPr>
              <a:t>negatively</a:t>
            </a:r>
            <a:r>
              <a:rPr lang="en-IN" dirty="0">
                <a:latin typeface="Times New Roman" panose="02020603050405020304" pitchFamily="18" charset="0"/>
                <a:cs typeface="Times New Roman" panose="02020603050405020304" pitchFamily="18" charset="0"/>
              </a:rPr>
              <a:t>, which signifies the fact that content is a key factor for</a:t>
            </a:r>
          </a:p>
          <a:p>
            <a:pPr algn="just"/>
            <a:r>
              <a:rPr lang="en-IN" dirty="0">
                <a:latin typeface="Times New Roman" panose="02020603050405020304" pitchFamily="18" charset="0"/>
                <a:cs typeface="Times New Roman" panose="02020603050405020304" pitchFamily="18" charset="0"/>
              </a:rPr>
              <a:t>     impacting the young minds while they are not so much interested about the sponsorships and hardly </a:t>
            </a:r>
          </a:p>
          <a:p>
            <a:pPr algn="just"/>
            <a:r>
              <a:rPr lang="en-IN" dirty="0">
                <a:latin typeface="Times New Roman" panose="02020603050405020304" pitchFamily="18" charset="0"/>
                <a:cs typeface="Times New Roman" panose="02020603050405020304" pitchFamily="18" charset="0"/>
              </a:rPr>
              <a:t>     listen to the radio</a:t>
            </a:r>
          </a:p>
        </p:txBody>
      </p:sp>
    </p:spTree>
    <p:extLst>
      <p:ext uri="{BB962C8B-B14F-4D97-AF65-F5344CB8AC3E}">
        <p14:creationId xmlns:p14="http://schemas.microsoft.com/office/powerpoint/2010/main" val="2863571545"/>
      </p:ext>
    </p:extLst>
  </p:cSld>
  <p:clrMapOvr>
    <a:masterClrMapping/>
  </p:clrMapOvr>
  <mc:AlternateContent xmlns:mc="http://schemas.openxmlformats.org/markup-compatibility/2006" xmlns:p14="http://schemas.microsoft.com/office/powerpoint/2010/main">
    <mc:Choice Requires="p14">
      <p:transition spd="slow" p14:dur="2000" advTm="21371"/>
    </mc:Choice>
    <mc:Fallback xmlns="">
      <p:transition spd="slow" advTm="2137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105156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OBJECTIVE- Optimizing Advertisement &amp; Marketing Spends and Understanding the KPI’s</a:t>
            </a:r>
          </a:p>
        </p:txBody>
      </p:sp>
      <p:sp>
        <p:nvSpPr>
          <p:cNvPr id="4" name="TextBox 3">
            <a:extLst>
              <a:ext uri="{FF2B5EF4-FFF2-40B4-BE49-F238E27FC236}">
                <a16:creationId xmlns:a16="http://schemas.microsoft.com/office/drawing/2014/main" id="{73D590CC-035F-4E66-95A7-5CC8FBEFB4EE}"/>
              </a:ext>
            </a:extLst>
          </p:cNvPr>
          <p:cNvSpPr txBox="1"/>
          <p:nvPr/>
        </p:nvSpPr>
        <p:spPr>
          <a:xfrm>
            <a:off x="1112520" y="1320798"/>
            <a:ext cx="10104119" cy="3785652"/>
          </a:xfrm>
          <a:prstGeom prst="rect">
            <a:avLst/>
          </a:prstGeom>
          <a:noFill/>
        </p:spPr>
        <p:txBody>
          <a:bodyPr wrap="square" rtlCol="0">
            <a:spAutoFit/>
          </a:bodyPr>
          <a:lstStyle/>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market mix model for the three product sub-categories viz. Camera Accessory, Gaming Accessory and Home Audio to determine the effectiveness of various marketing campaigns and promotional spends and the KPI’s that need to be taken care of while listing our products on our website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Infuse trust in our customers who have been clearly dissatisfied of late by analyzing what has gone wrong in the recent past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Establish the brand value of our company amongst the industry leaders and maximizing revenue and profit by optimizing the marketing and advertisement spends and understanding the effect of the KPI’s in determining the revenue</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FC1FA09-7B87-4354-A9FF-EC1B91E03809}"/>
                  </a:ext>
                </a:extLst>
              </p14:cNvPr>
              <p14:cNvContentPartPr/>
              <p14:nvPr/>
            </p14:nvContentPartPr>
            <p14:xfrm>
              <a:off x="11697840" y="6482880"/>
              <a:ext cx="360" cy="360"/>
            </p14:xfrm>
          </p:contentPart>
        </mc:Choice>
        <mc:Fallback xmlns="">
          <p:pic>
            <p:nvPicPr>
              <p:cNvPr id="5" name="Ink 4">
                <a:extLst>
                  <a:ext uri="{FF2B5EF4-FFF2-40B4-BE49-F238E27FC236}">
                    <a16:creationId xmlns:a16="http://schemas.microsoft.com/office/drawing/2014/main" id="{6FC1FA09-7B87-4354-A9FF-EC1B91E03809}"/>
                  </a:ext>
                </a:extLst>
              </p:cNvPr>
              <p:cNvPicPr/>
              <p:nvPr/>
            </p:nvPicPr>
            <p:blipFill>
              <a:blip r:embed="rId5"/>
              <a:stretch>
                <a:fillRect/>
              </a:stretch>
            </p:blipFill>
            <p:spPr>
              <a:xfrm>
                <a:off x="11688480" y="6473520"/>
                <a:ext cx="19080" cy="19080"/>
              </a:xfrm>
              <a:prstGeom prst="rect">
                <a:avLst/>
              </a:prstGeom>
            </p:spPr>
          </p:pic>
        </mc:Fallback>
      </mc:AlternateContent>
    </p:spTree>
    <p:extLst>
      <p:ext uri="{BB962C8B-B14F-4D97-AF65-F5344CB8AC3E}">
        <p14:creationId xmlns:p14="http://schemas.microsoft.com/office/powerpoint/2010/main" val="259169646"/>
      </p:ext>
    </p:extLst>
  </p:cSld>
  <p:clrMapOvr>
    <a:masterClrMapping/>
  </p:clrMapOvr>
  <mc:AlternateContent xmlns:mc="http://schemas.openxmlformats.org/markup-compatibility/2006" xmlns:p14="http://schemas.microsoft.com/office/powerpoint/2010/main">
    <mc:Choice Requires="p14">
      <p:transition spd="slow" p14:dur="2000" advTm="34456"/>
    </mc:Choice>
    <mc:Fallback xmlns="">
      <p:transition spd="slow" advTm="3445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31520"/>
          </a:xfrm>
          <a:ln>
            <a:solidFill>
              <a:schemeClr val="tx1"/>
            </a:solidFill>
          </a:ln>
        </p:spPr>
        <p:txBody>
          <a:bodyPr>
            <a:normAutofit/>
          </a:bodyPr>
          <a:lstStyle/>
          <a:p>
            <a:pPr algn="ctr"/>
            <a:r>
              <a:rPr lang="en-US" dirty="0">
                <a:latin typeface="Times New Roman" panose="02020603050405020304" pitchFamily="18" charset="0"/>
                <a:cs typeface="Times New Roman" panose="02020603050405020304" pitchFamily="18" charset="0"/>
              </a:rPr>
              <a:t>HOME AUDIO- Top Features (Multiplicative)</a:t>
            </a:r>
          </a:p>
        </p:txBody>
      </p:sp>
      <p:sp>
        <p:nvSpPr>
          <p:cNvPr id="7" name="TextBox 6">
            <a:extLst>
              <a:ext uri="{FF2B5EF4-FFF2-40B4-BE49-F238E27FC236}">
                <a16:creationId xmlns:a16="http://schemas.microsoft.com/office/drawing/2014/main" id="{59F95EB8-4799-4FAD-B4A3-EB1CD009C530}"/>
              </a:ext>
            </a:extLst>
          </p:cNvPr>
          <p:cNvSpPr txBox="1"/>
          <p:nvPr/>
        </p:nvSpPr>
        <p:spPr>
          <a:xfrm>
            <a:off x="1112520" y="4609524"/>
            <a:ext cx="10104119" cy="1754326"/>
          </a:xfrm>
          <a:prstGeom prst="rect">
            <a:avLst/>
          </a:prstGeom>
          <a:noFill/>
        </p:spPr>
        <p:txBody>
          <a:bodyPr wrap="square" rtlCol="0">
            <a:spAutoFit/>
          </a:bodyPr>
          <a:lstStyle/>
          <a:p>
            <a:pPr algn="ctr"/>
            <a:r>
              <a:rPr lang="en-IN" i="1" dirty="0">
                <a:latin typeface="Times New Roman" panose="02020603050405020304" pitchFamily="18" charset="0"/>
                <a:cs typeface="Times New Roman" panose="02020603050405020304" pitchFamily="18" charset="0"/>
              </a:rPr>
              <a:t>Equation of the best fitted line</a:t>
            </a:r>
            <a:r>
              <a:rPr lang="en-IN" b="1" i="1" dirty="0">
                <a:latin typeface="Times New Roman" panose="02020603050405020304" pitchFamily="18" charset="0"/>
                <a:cs typeface="Times New Roman" panose="02020603050405020304" pitchFamily="18" charset="0"/>
              </a:rPr>
              <a:t>:</a:t>
            </a:r>
          </a:p>
          <a:p>
            <a:pPr algn="ctr"/>
            <a:r>
              <a:rPr lang="en-US" b="1" i="1" dirty="0">
                <a:latin typeface="Times New Roman" panose="02020603050405020304" pitchFamily="18" charset="0"/>
                <a:cs typeface="Times New Roman" panose="02020603050405020304" pitchFamily="18" charset="0"/>
              </a:rPr>
              <a:t>GMV = -0.016</a:t>
            </a:r>
          </a:p>
          <a:p>
            <a:pPr algn="ctr"/>
            <a:r>
              <a:rPr lang="en-US" b="1" i="1" dirty="0">
                <a:latin typeface="Times New Roman" panose="02020603050405020304" pitchFamily="18" charset="0"/>
                <a:cs typeface="Times New Roman" panose="02020603050405020304" pitchFamily="18" charset="0"/>
              </a:rPr>
              <a:t>+ 0.429 product_vertical_FMRadio + 0.416 is_premium + 0.139 Total_Investment + 0.085 is_cod + 0.075 Digital_MA_3 + 0.056 Content_Marketing_MA_5 + 0.054 SEM + 0.043 product_vertical_DockingStation - 0.083 product_procurement_sla - 0.117 Sponsorship - 0.142 SEM_MA_5</a:t>
            </a:r>
          </a:p>
          <a:p>
            <a:pPr algn="ctr"/>
            <a:endParaRPr lang="en-IN"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48320A-31A9-41BF-BD94-7658E9891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522" y="1214958"/>
            <a:ext cx="6148527" cy="29626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06838521"/>
      </p:ext>
    </p:extLst>
  </p:cSld>
  <p:clrMapOvr>
    <a:masterClrMapping/>
  </p:clrMapOvr>
  <mc:AlternateContent xmlns:mc="http://schemas.openxmlformats.org/markup-compatibility/2006" xmlns:p14="http://schemas.microsoft.com/office/powerpoint/2010/main">
    <mc:Choice Requires="p14">
      <p:transition spd="slow" p14:dur="2000" advTm="353"/>
    </mc:Choice>
    <mc:Fallback xmlns="">
      <p:transition spd="slow" advTm="35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365760" y="182880"/>
            <a:ext cx="11643360" cy="716280"/>
          </a:xfrm>
          <a:ln>
            <a:solidFill>
              <a:schemeClr val="tx1"/>
            </a:solidFill>
          </a:ln>
        </p:spPr>
        <p:txBody>
          <a:bodyPr>
            <a:normAutofit fontScale="90000"/>
          </a:bodyPr>
          <a:lstStyle/>
          <a:p>
            <a:pPr algn="ctr"/>
            <a:r>
              <a:rPr lang="en-US" dirty="0">
                <a:latin typeface="Times New Roman" panose="02020603050405020304" pitchFamily="18" charset="0"/>
                <a:cs typeface="Times New Roman" panose="02020603050405020304" pitchFamily="18" charset="0"/>
              </a:rPr>
              <a:t>HOME AUDIO- Top Features (Distributive Lag Multiplicative)</a:t>
            </a:r>
          </a:p>
        </p:txBody>
      </p:sp>
      <p:sp>
        <p:nvSpPr>
          <p:cNvPr id="7" name="TextBox 6">
            <a:extLst>
              <a:ext uri="{FF2B5EF4-FFF2-40B4-BE49-F238E27FC236}">
                <a16:creationId xmlns:a16="http://schemas.microsoft.com/office/drawing/2014/main" id="{59F95EB8-4799-4FAD-B4A3-EB1CD009C530}"/>
              </a:ext>
            </a:extLst>
          </p:cNvPr>
          <p:cNvSpPr txBox="1"/>
          <p:nvPr/>
        </p:nvSpPr>
        <p:spPr>
          <a:xfrm>
            <a:off x="1135380" y="5018602"/>
            <a:ext cx="10104119" cy="1200329"/>
          </a:xfrm>
          <a:prstGeom prst="rect">
            <a:avLst/>
          </a:prstGeom>
          <a:noFill/>
        </p:spPr>
        <p:txBody>
          <a:bodyPr wrap="square" rtlCol="0">
            <a:spAutoFit/>
          </a:bodyPr>
          <a:lstStyle/>
          <a:p>
            <a:pPr algn="ctr"/>
            <a:r>
              <a:rPr lang="en-IN" i="1" dirty="0">
                <a:latin typeface="Times New Roman" panose="02020603050405020304" pitchFamily="18" charset="0"/>
                <a:cs typeface="Times New Roman" panose="02020603050405020304" pitchFamily="18" charset="0"/>
              </a:rPr>
              <a:t>Equation of the best fitted line</a:t>
            </a:r>
            <a:r>
              <a:rPr lang="en-IN" b="1" i="1" dirty="0">
                <a:latin typeface="Times New Roman" panose="02020603050405020304" pitchFamily="18" charset="0"/>
                <a:cs typeface="Times New Roman" panose="02020603050405020304" pitchFamily="18" charset="0"/>
              </a:rPr>
              <a:t>:</a:t>
            </a:r>
          </a:p>
          <a:p>
            <a:pPr algn="ctr"/>
            <a:r>
              <a:rPr lang="en-IN" b="1" i="1" dirty="0">
                <a:latin typeface="Times New Roman" panose="02020603050405020304" pitchFamily="18" charset="0"/>
                <a:cs typeface="Times New Roman" panose="02020603050405020304" pitchFamily="18" charset="0"/>
              </a:rPr>
              <a:t>GMV = -0.002 + 0.504 product_vertical_HomeAudioSpeaker + 0.268 is_premium + 0.212 product_vertical_FMRadio + 0.03 product_vertical_VoiceRecorder - 0.062 discount</a:t>
            </a:r>
            <a:endParaRPr lang="en-IN"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59FDE4-E460-41AE-83B4-32D056B2D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240" y="1227910"/>
            <a:ext cx="5486400" cy="346194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22397417"/>
      </p:ext>
    </p:extLst>
  </p:cSld>
  <p:clrMapOvr>
    <a:masterClrMapping/>
  </p:clrMapOvr>
  <mc:AlternateContent xmlns:mc="http://schemas.openxmlformats.org/markup-compatibility/2006" xmlns:p14="http://schemas.microsoft.com/office/powerpoint/2010/main">
    <mc:Choice Requires="p14">
      <p:transition spd="slow" p14:dur="2000" advTm="361"/>
    </mc:Choice>
    <mc:Fallback xmlns="">
      <p:transition spd="slow" advTm="36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31520"/>
          </a:xfrm>
          <a:ln>
            <a:solidFill>
              <a:schemeClr val="tx1"/>
            </a:solidFill>
          </a:ln>
        </p:spPr>
        <p:txBody>
          <a:bodyPr>
            <a:normAutofit/>
          </a:bodyPr>
          <a:lstStyle/>
          <a:p>
            <a:pPr algn="ctr"/>
            <a:r>
              <a:rPr lang="en-US" dirty="0">
                <a:latin typeface="Times New Roman" panose="02020603050405020304" pitchFamily="18" charset="0"/>
                <a:cs typeface="Times New Roman" panose="02020603050405020304" pitchFamily="18" charset="0"/>
              </a:rPr>
              <a:t>Derivations from Home Audio</a:t>
            </a:r>
          </a:p>
        </p:txBody>
      </p:sp>
      <p:sp>
        <p:nvSpPr>
          <p:cNvPr id="4" name="TextBox 3">
            <a:extLst>
              <a:ext uri="{FF2B5EF4-FFF2-40B4-BE49-F238E27FC236}">
                <a16:creationId xmlns:a16="http://schemas.microsoft.com/office/drawing/2014/main" id="{73D590CC-035F-4E66-95A7-5CC8FBEFB4EE}"/>
              </a:ext>
            </a:extLst>
          </p:cNvPr>
          <p:cNvSpPr txBox="1"/>
          <p:nvPr/>
        </p:nvSpPr>
        <p:spPr>
          <a:xfrm>
            <a:off x="1043940" y="1353457"/>
            <a:ext cx="10104119" cy="1754326"/>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FM Radio</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Home Audio Speaker</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Voice Recorder</a:t>
            </a:r>
            <a:r>
              <a:rPr lang="en-IN" dirty="0">
                <a:latin typeface="Times New Roman" panose="02020603050405020304" pitchFamily="18" charset="0"/>
                <a:cs typeface="Times New Roman" panose="02020603050405020304" pitchFamily="18" charset="0"/>
              </a:rPr>
              <a:t> generate the highest revenues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5 weeks average of </a:t>
            </a:r>
            <a:r>
              <a:rPr lang="en-IN" b="1" dirty="0">
                <a:latin typeface="Times New Roman" panose="02020603050405020304" pitchFamily="18" charset="0"/>
                <a:cs typeface="Times New Roman" panose="02020603050405020304" pitchFamily="18" charset="0"/>
              </a:rPr>
              <a:t>Total Investment</a:t>
            </a:r>
            <a:r>
              <a:rPr lang="en-IN" dirty="0">
                <a:latin typeface="Times New Roman" panose="02020603050405020304" pitchFamily="18" charset="0"/>
                <a:cs typeface="Times New Roman" panose="02020603050405020304" pitchFamily="18" charset="0"/>
              </a:rPr>
              <a:t> has a </a:t>
            </a:r>
            <a:r>
              <a:rPr lang="en-IN" b="1" dirty="0">
                <a:latin typeface="Times New Roman" panose="02020603050405020304" pitchFamily="18" charset="0"/>
                <a:cs typeface="Times New Roman" panose="02020603050405020304" pitchFamily="18" charset="0"/>
              </a:rPr>
              <a:t>positive</a:t>
            </a:r>
            <a:r>
              <a:rPr lang="en-IN" dirty="0">
                <a:latin typeface="Times New Roman" panose="02020603050405020304" pitchFamily="18" charset="0"/>
                <a:cs typeface="Times New Roman" panose="02020603050405020304" pitchFamily="18" charset="0"/>
              </a:rPr>
              <a:t> impact on revenues i.e. investment should be done  for a </a:t>
            </a:r>
            <a:r>
              <a:rPr lang="en-IN" b="1" dirty="0">
                <a:latin typeface="Times New Roman" panose="02020603050405020304" pitchFamily="18" charset="0"/>
                <a:cs typeface="Times New Roman" panose="02020603050405020304" pitchFamily="18" charset="0"/>
              </a:rPr>
              <a:t>consistent period of time to reap the benefits</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Cash-on-Delivery</a:t>
            </a:r>
            <a:r>
              <a:rPr lang="en-IN" dirty="0">
                <a:latin typeface="Times New Roman" panose="02020603050405020304" pitchFamily="18" charset="0"/>
                <a:cs typeface="Times New Roman" panose="02020603050405020304" pitchFamily="18" charset="0"/>
              </a:rPr>
              <a:t> has a </a:t>
            </a:r>
            <a:r>
              <a:rPr lang="en-IN" b="1" dirty="0">
                <a:latin typeface="Times New Roman" panose="02020603050405020304" pitchFamily="18" charset="0"/>
                <a:cs typeface="Times New Roman" panose="02020603050405020304" pitchFamily="18" charset="0"/>
              </a:rPr>
              <a:t>positive</a:t>
            </a:r>
            <a:r>
              <a:rPr lang="en-IN" dirty="0">
                <a:latin typeface="Times New Roman" panose="02020603050405020304" pitchFamily="18" charset="0"/>
                <a:cs typeface="Times New Roman" panose="02020603050405020304" pitchFamily="18" charset="0"/>
              </a:rPr>
              <a:t> impact on the gmv</a:t>
            </a:r>
          </a:p>
        </p:txBody>
      </p:sp>
    </p:spTree>
    <p:extLst>
      <p:ext uri="{BB962C8B-B14F-4D97-AF65-F5344CB8AC3E}">
        <p14:creationId xmlns:p14="http://schemas.microsoft.com/office/powerpoint/2010/main" val="847002054"/>
      </p:ext>
    </p:extLst>
  </p:cSld>
  <p:clrMapOvr>
    <a:masterClrMapping/>
  </p:clrMapOvr>
  <mc:AlternateContent xmlns:mc="http://schemas.openxmlformats.org/markup-compatibility/2006" xmlns:p14="http://schemas.microsoft.com/office/powerpoint/2010/main">
    <mc:Choice Requires="p14">
      <p:transition spd="slow" p14:dur="2000" advTm="14810"/>
    </mc:Choice>
    <mc:Fallback xmlns="">
      <p:transition spd="slow" advTm="1481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31520"/>
          </a:xfrm>
          <a:ln>
            <a:solidFill>
              <a:schemeClr val="tx1"/>
            </a:solidFill>
          </a:ln>
        </p:spPr>
        <p:txBody>
          <a:bodyPr>
            <a:normAutofit/>
          </a:bodyPr>
          <a:lstStyle/>
          <a:p>
            <a:pPr algn="ctr"/>
            <a:r>
              <a:rPr lang="en-US" dirty="0">
                <a:latin typeface="Times New Roman" panose="02020603050405020304" pitchFamily="18" charset="0"/>
                <a:cs typeface="Times New Roman" panose="02020603050405020304" pitchFamily="18" charset="0"/>
              </a:rPr>
              <a:t>Derivations from Home Audio</a:t>
            </a:r>
          </a:p>
        </p:txBody>
      </p:sp>
      <p:sp>
        <p:nvSpPr>
          <p:cNvPr id="4" name="TextBox 3">
            <a:extLst>
              <a:ext uri="{FF2B5EF4-FFF2-40B4-BE49-F238E27FC236}">
                <a16:creationId xmlns:a16="http://schemas.microsoft.com/office/drawing/2014/main" id="{73D590CC-035F-4E66-95A7-5CC8FBEFB4EE}"/>
              </a:ext>
            </a:extLst>
          </p:cNvPr>
          <p:cNvSpPr txBox="1"/>
          <p:nvPr/>
        </p:nvSpPr>
        <p:spPr>
          <a:xfrm>
            <a:off x="1043940" y="1353457"/>
            <a:ext cx="10104119" cy="2308324"/>
          </a:xfrm>
          <a:prstGeom prst="rect">
            <a:avLst/>
          </a:prstGeom>
          <a:noFill/>
        </p:spPr>
        <p:txBody>
          <a:bodyPr wrap="square" rtlCol="0">
            <a:spAutoFit/>
          </a:bodyPr>
          <a:lstStyle/>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3 weeks average of </a:t>
            </a:r>
            <a:r>
              <a:rPr lang="en-IN" b="1" dirty="0">
                <a:latin typeface="Times New Roman" panose="02020603050405020304" pitchFamily="18" charset="0"/>
                <a:cs typeface="Times New Roman" panose="02020603050405020304" pitchFamily="18" charset="0"/>
              </a:rPr>
              <a:t>Digital media</a:t>
            </a:r>
            <a:r>
              <a:rPr lang="en-IN" dirty="0">
                <a:latin typeface="Times New Roman" panose="02020603050405020304" pitchFamily="18" charset="0"/>
                <a:cs typeface="Times New Roman" panose="02020603050405020304" pitchFamily="18" charset="0"/>
              </a:rPr>
              <a:t> and 5 weeks average of </a:t>
            </a:r>
            <a:r>
              <a:rPr lang="en-IN" b="1" dirty="0">
                <a:latin typeface="Times New Roman" panose="02020603050405020304" pitchFamily="18" charset="0"/>
                <a:cs typeface="Times New Roman" panose="02020603050405020304" pitchFamily="18" charset="0"/>
              </a:rPr>
              <a:t>Content Marketing</a:t>
            </a:r>
            <a:r>
              <a:rPr lang="en-IN" dirty="0">
                <a:latin typeface="Times New Roman" panose="02020603050405020304" pitchFamily="18" charset="0"/>
                <a:cs typeface="Times New Roman" panose="02020603050405020304" pitchFamily="18" charset="0"/>
              </a:rPr>
              <a:t> spends impact revenue  </a:t>
            </a:r>
            <a:r>
              <a:rPr lang="en-IN" b="1" dirty="0">
                <a:latin typeface="Times New Roman" panose="02020603050405020304" pitchFamily="18" charset="0"/>
                <a:cs typeface="Times New Roman" panose="02020603050405020304" pitchFamily="18" charset="0"/>
              </a:rPr>
              <a:t>positively</a:t>
            </a:r>
            <a:r>
              <a:rPr lang="en-IN" dirty="0">
                <a:latin typeface="Times New Roman" panose="02020603050405020304" pitchFamily="18" charset="0"/>
                <a:cs typeface="Times New Roman" panose="02020603050405020304" pitchFamily="18" charset="0"/>
              </a:rPr>
              <a:t>, so the point to note again is that </a:t>
            </a:r>
            <a:r>
              <a:rPr lang="en-IN" b="1" dirty="0">
                <a:latin typeface="Times New Roman" panose="02020603050405020304" pitchFamily="18" charset="0"/>
                <a:cs typeface="Times New Roman" panose="02020603050405020304" pitchFamily="18" charset="0"/>
              </a:rPr>
              <a:t>advertisement and marketing spends in home audio         should be carried on for a good amount of time</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more</a:t>
            </a:r>
            <a:r>
              <a:rPr lang="en-IN" dirty="0">
                <a:latin typeface="Times New Roman" panose="02020603050405020304" pitchFamily="18" charset="0"/>
                <a:cs typeface="Times New Roman" panose="02020603050405020304" pitchFamily="18" charset="0"/>
              </a:rPr>
              <a:t> the time taken to deliver a product, the more the revenue is </a:t>
            </a:r>
            <a:r>
              <a:rPr lang="en-IN" b="1" dirty="0">
                <a:latin typeface="Times New Roman" panose="02020603050405020304" pitchFamily="18" charset="0"/>
                <a:cs typeface="Times New Roman" panose="02020603050405020304" pitchFamily="18" charset="0"/>
              </a:rPr>
              <a:t>affected</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Spends on </a:t>
            </a:r>
            <a:r>
              <a:rPr lang="en-IN" b="1" dirty="0">
                <a:latin typeface="Times New Roman" panose="02020603050405020304" pitchFamily="18" charset="0"/>
                <a:cs typeface="Times New Roman" panose="02020603050405020304" pitchFamily="18" charset="0"/>
              </a:rPr>
              <a:t>Sponsorship</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Search Engine Marketing</a:t>
            </a:r>
            <a:r>
              <a:rPr lang="en-IN" dirty="0">
                <a:latin typeface="Times New Roman" panose="02020603050405020304" pitchFamily="18" charset="0"/>
                <a:cs typeface="Times New Roman" panose="02020603050405020304" pitchFamily="18" charset="0"/>
              </a:rPr>
              <a:t> have an </a:t>
            </a:r>
            <a:r>
              <a:rPr lang="en-IN" b="1" dirty="0">
                <a:latin typeface="Times New Roman" panose="02020603050405020304" pitchFamily="18" charset="0"/>
                <a:cs typeface="Times New Roman" panose="02020603050405020304" pitchFamily="18" charset="0"/>
              </a:rPr>
              <a:t>adverse effect</a:t>
            </a:r>
            <a:r>
              <a:rPr lang="en-IN" dirty="0">
                <a:latin typeface="Times New Roman" panose="02020603050405020304" pitchFamily="18" charset="0"/>
                <a:cs typeface="Times New Roman" panose="02020603050405020304" pitchFamily="18" charset="0"/>
              </a:rPr>
              <a:t> on the revenue</a:t>
            </a:r>
          </a:p>
          <a:p>
            <a:pPr marL="285750" indent="-285750"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747164"/>
      </p:ext>
    </p:extLst>
  </p:cSld>
  <p:clrMapOvr>
    <a:masterClrMapping/>
  </p:clrMapOvr>
  <mc:AlternateContent xmlns:mc="http://schemas.openxmlformats.org/markup-compatibility/2006" xmlns:p14="http://schemas.microsoft.com/office/powerpoint/2010/main">
    <mc:Choice Requires="p14">
      <p:transition spd="slow" p14:dur="2000" advTm="24786"/>
    </mc:Choice>
    <mc:Fallback xmlns="">
      <p:transition spd="slow" advTm="2478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31520"/>
          </a:xfrm>
          <a:ln>
            <a:solidFill>
              <a:schemeClr val="tx1"/>
            </a:solidFill>
          </a:ln>
        </p:spPr>
        <p:txBody>
          <a:bodyPr>
            <a:normAutofit/>
          </a:bodyPr>
          <a:lstStyle/>
          <a:p>
            <a:pPr algn="ctr"/>
            <a:r>
              <a:rPr lang="en-US" dirty="0">
                <a:latin typeface="Times New Roman" panose="02020603050405020304" pitchFamily="18" charset="0"/>
                <a:cs typeface="Times New Roman" panose="02020603050405020304" pitchFamily="18" charset="0"/>
              </a:rPr>
              <a:t>RECOMMENDATIONS</a:t>
            </a:r>
          </a:p>
        </p:txBody>
      </p:sp>
      <p:sp>
        <p:nvSpPr>
          <p:cNvPr id="5" name="TextBox 4">
            <a:extLst>
              <a:ext uri="{FF2B5EF4-FFF2-40B4-BE49-F238E27FC236}">
                <a16:creationId xmlns:a16="http://schemas.microsoft.com/office/drawing/2014/main" id="{F251F9DF-C1AD-4139-BA64-7C66B925F654}"/>
              </a:ext>
            </a:extLst>
          </p:cNvPr>
          <p:cNvSpPr txBox="1"/>
          <p:nvPr/>
        </p:nvSpPr>
        <p:spPr>
          <a:xfrm>
            <a:off x="1112520" y="1320798"/>
            <a:ext cx="10104119" cy="3170099"/>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NPS is getting very low after the 10th week. Something needs to be done around customer satisfaction in the month of September, as sales in October-December are very high and increased satisfaction will lead to even greater revenues</a:t>
            </a:r>
          </a:p>
          <a:p>
            <a:pPr marL="342900" indent="-34290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Home Audio has number of items in the premium category. If we can add more premium items in the Home Audio segment, it will not only add to customer satisfaction, but also lead to added revenues for the company</a:t>
            </a:r>
          </a:p>
          <a:p>
            <a:pPr marL="342900" indent="-34290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Since revenue for home audio products is higher on sales days/holidays, we can provide more discounts on home audio products on special sales days and holidays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565212"/>
      </p:ext>
    </p:extLst>
  </p:cSld>
  <p:clrMapOvr>
    <a:masterClrMapping/>
  </p:clrMapOvr>
  <mc:AlternateContent xmlns:mc="http://schemas.openxmlformats.org/markup-compatibility/2006" xmlns:p14="http://schemas.microsoft.com/office/powerpoint/2010/main">
    <mc:Choice Requires="p14">
      <p:transition spd="slow" p14:dur="2000" advTm="25818"/>
    </mc:Choice>
    <mc:Fallback xmlns="">
      <p:transition spd="slow" advTm="2581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31520"/>
          </a:xfrm>
          <a:ln>
            <a:solidFill>
              <a:schemeClr val="tx1"/>
            </a:solidFill>
          </a:ln>
        </p:spPr>
        <p:txBody>
          <a:bodyPr>
            <a:normAutofit/>
          </a:bodyPr>
          <a:lstStyle/>
          <a:p>
            <a:pPr algn="ctr"/>
            <a:r>
              <a:rPr lang="en-US" dirty="0">
                <a:latin typeface="Times New Roman" panose="02020603050405020304" pitchFamily="18" charset="0"/>
                <a:cs typeface="Times New Roman" panose="02020603050405020304" pitchFamily="18" charset="0"/>
              </a:rPr>
              <a:t>RECOMMENDATIONS</a:t>
            </a:r>
          </a:p>
        </p:txBody>
      </p:sp>
      <p:sp>
        <p:nvSpPr>
          <p:cNvPr id="5" name="TextBox 4">
            <a:extLst>
              <a:ext uri="{FF2B5EF4-FFF2-40B4-BE49-F238E27FC236}">
                <a16:creationId xmlns:a16="http://schemas.microsoft.com/office/drawing/2014/main" id="{F251F9DF-C1AD-4139-BA64-7C66B925F654}"/>
              </a:ext>
            </a:extLst>
          </p:cNvPr>
          <p:cNvSpPr txBox="1"/>
          <p:nvPr/>
        </p:nvSpPr>
        <p:spPr>
          <a:xfrm>
            <a:off x="1112520" y="1320798"/>
            <a:ext cx="10104119" cy="2862322"/>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Higher marketing spends lead to higher revenues in the future months, but after a lag. So, we must invest in marketing for a sustained period to reap its benefits</a:t>
            </a:r>
          </a:p>
          <a:p>
            <a:pPr marL="342900" indent="-34290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Provide discounts in the range of 10%-20% as higher discounted products are perceived as inferior quality by the customers</a:t>
            </a:r>
          </a:p>
          <a:p>
            <a:pPr marL="342900" indent="-34290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Increase the range and variety of Lens, Camera Tripod and Telescope for Camera Accessories, Game Pad and Gaming Headset for Gaming Accessories, FM Radio, Home Audio Speaker and Voice Recorder under Home Audio</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658434"/>
      </p:ext>
    </p:extLst>
  </p:cSld>
  <p:clrMapOvr>
    <a:masterClrMapping/>
  </p:clrMapOvr>
  <mc:AlternateContent xmlns:mc="http://schemas.openxmlformats.org/markup-compatibility/2006" xmlns:p14="http://schemas.microsoft.com/office/powerpoint/2010/main">
    <mc:Choice Requires="p14">
      <p:transition spd="slow" p14:dur="2000" advTm="23644"/>
    </mc:Choice>
    <mc:Fallback xmlns="">
      <p:transition spd="slow" advTm="23644"/>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31520"/>
          </a:xfrm>
          <a:ln>
            <a:solidFill>
              <a:schemeClr val="tx1"/>
            </a:solidFill>
          </a:ln>
        </p:spPr>
        <p:txBody>
          <a:bodyPr>
            <a:normAutofit/>
          </a:bodyPr>
          <a:lstStyle/>
          <a:p>
            <a:pPr algn="ctr"/>
            <a:r>
              <a:rPr lang="en-US" dirty="0">
                <a:latin typeface="Times New Roman" panose="02020603050405020304" pitchFamily="18" charset="0"/>
                <a:cs typeface="Times New Roman" panose="02020603050405020304" pitchFamily="18" charset="0"/>
              </a:rPr>
              <a:t>RECOMMENDATIONS</a:t>
            </a:r>
          </a:p>
        </p:txBody>
      </p:sp>
      <p:sp>
        <p:nvSpPr>
          <p:cNvPr id="5" name="TextBox 4">
            <a:extLst>
              <a:ext uri="{FF2B5EF4-FFF2-40B4-BE49-F238E27FC236}">
                <a16:creationId xmlns:a16="http://schemas.microsoft.com/office/drawing/2014/main" id="{F251F9DF-C1AD-4139-BA64-7C66B925F654}"/>
              </a:ext>
            </a:extLst>
          </p:cNvPr>
          <p:cNvSpPr txBox="1"/>
          <p:nvPr/>
        </p:nvSpPr>
        <p:spPr>
          <a:xfrm>
            <a:off x="1112520" y="1320798"/>
            <a:ext cx="10104119" cy="1938992"/>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Do not spend much on Sponsorships</a:t>
            </a:r>
          </a:p>
          <a:p>
            <a:pPr marL="342900" indent="-34290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Ensure that the product gets delivered within the stipulated time</a:t>
            </a:r>
          </a:p>
          <a:p>
            <a:pPr marL="342900" indent="-34290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Spend on Content Marketing instead of Sponsorships and Radio advertisement for Gaming Accessories to attract the target audience of the younger generation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254406"/>
      </p:ext>
    </p:extLst>
  </p:cSld>
  <p:clrMapOvr>
    <a:masterClrMapping/>
  </p:clrMapOvr>
  <mc:AlternateContent xmlns:mc="http://schemas.openxmlformats.org/markup-compatibility/2006" xmlns:p14="http://schemas.microsoft.com/office/powerpoint/2010/main">
    <mc:Choice Requires="p14">
      <p:transition spd="slow" p14:dur="2000" advTm="14515"/>
    </mc:Choice>
    <mc:Fallback xmlns="">
      <p:transition spd="slow" advTm="14515"/>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2C24-1F7C-4A5A-BD6D-94C9875A063B}"/>
              </a:ext>
            </a:extLst>
          </p:cNvPr>
          <p:cNvSpPr>
            <a:spLocks noGrp="1"/>
          </p:cNvSpPr>
          <p:nvPr>
            <p:ph type="title"/>
          </p:nvPr>
        </p:nvSpPr>
        <p:spPr>
          <a:xfrm>
            <a:off x="1846165" y="2788555"/>
            <a:ext cx="8911687" cy="1280890"/>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963507"/>
      </p:ext>
    </p:extLst>
  </p:cSld>
  <p:clrMapOvr>
    <a:masterClrMapping/>
  </p:clrMapOvr>
  <mc:AlternateContent xmlns:mc="http://schemas.openxmlformats.org/markup-compatibility/2006" xmlns:p14="http://schemas.microsoft.com/office/powerpoint/2010/main">
    <mc:Choice Requires="p14">
      <p:transition spd="slow" p14:dur="2000" advTm="4407"/>
    </mc:Choice>
    <mc:Fallback xmlns="">
      <p:transition spd="slow" advTm="440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234440" y="396240"/>
            <a:ext cx="9982199" cy="685800"/>
          </a:xfrm>
          <a:ln>
            <a:solidFill>
              <a:schemeClr val="tx1"/>
            </a:solidFill>
          </a:ln>
        </p:spPr>
        <p:txBody>
          <a:bodyPr/>
          <a:lstStyle/>
          <a:p>
            <a:pPr algn="ctr"/>
            <a:r>
              <a:rPr lang="en-US" dirty="0">
                <a:latin typeface="Times New Roman" panose="02020603050405020304" pitchFamily="18" charset="0"/>
                <a:cs typeface="Times New Roman" panose="02020603050405020304" pitchFamily="18" charset="0"/>
              </a:rPr>
              <a:t>DATA UNDERSTANDING- 4 P’s of Marketing</a:t>
            </a:r>
          </a:p>
        </p:txBody>
      </p:sp>
      <p:sp>
        <p:nvSpPr>
          <p:cNvPr id="4" name="TextBox 3">
            <a:extLst>
              <a:ext uri="{FF2B5EF4-FFF2-40B4-BE49-F238E27FC236}">
                <a16:creationId xmlns:a16="http://schemas.microsoft.com/office/drawing/2014/main" id="{73D590CC-035F-4E66-95A7-5CC8FBEFB4EE}"/>
              </a:ext>
            </a:extLst>
          </p:cNvPr>
          <p:cNvSpPr txBox="1"/>
          <p:nvPr/>
        </p:nvSpPr>
        <p:spPr>
          <a:xfrm>
            <a:off x="1234440" y="1219200"/>
            <a:ext cx="9982199"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We have data regarding the product, price, place and promotion. To classify them broadly under each segment: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3B4C1892-4BB6-4988-86D7-B43E7AFF6F26}"/>
              </a:ext>
            </a:extLst>
          </p:cNvPr>
          <p:cNvSpPr/>
          <p:nvPr/>
        </p:nvSpPr>
        <p:spPr>
          <a:xfrm>
            <a:off x="1661160" y="1950720"/>
            <a:ext cx="429768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t>Product</a:t>
            </a:r>
            <a:r>
              <a:rPr lang="en-US" dirty="0"/>
              <a:t>- Order_ID, Order_Item_ID, Units, SLA, Product Procurement SLA, product_analytic_category, product_analytics_supercategory, product_analytic_vertical</a:t>
            </a:r>
          </a:p>
        </p:txBody>
      </p:sp>
      <p:sp>
        <p:nvSpPr>
          <p:cNvPr id="5" name="Rectangle 4">
            <a:extLst>
              <a:ext uri="{FF2B5EF4-FFF2-40B4-BE49-F238E27FC236}">
                <a16:creationId xmlns:a16="http://schemas.microsoft.com/office/drawing/2014/main" id="{D1EC071D-AF55-49D7-AB88-A5927C4AE064}"/>
              </a:ext>
            </a:extLst>
          </p:cNvPr>
          <p:cNvSpPr/>
          <p:nvPr/>
        </p:nvSpPr>
        <p:spPr>
          <a:xfrm>
            <a:off x="6385560" y="1950720"/>
            <a:ext cx="429768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t>Price</a:t>
            </a:r>
            <a:r>
              <a:rPr lang="en-US" dirty="0"/>
              <a:t>- GMV, Product MRP, Stock Index</a:t>
            </a:r>
          </a:p>
        </p:txBody>
      </p:sp>
      <p:sp>
        <p:nvSpPr>
          <p:cNvPr id="6" name="Rectangle 5">
            <a:extLst>
              <a:ext uri="{FF2B5EF4-FFF2-40B4-BE49-F238E27FC236}">
                <a16:creationId xmlns:a16="http://schemas.microsoft.com/office/drawing/2014/main" id="{0280DFDB-8EFD-4E7B-8643-B4875EB73B66}"/>
              </a:ext>
            </a:extLst>
          </p:cNvPr>
          <p:cNvSpPr/>
          <p:nvPr/>
        </p:nvSpPr>
        <p:spPr>
          <a:xfrm>
            <a:off x="6385560" y="4206240"/>
            <a:ext cx="429768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t>Place</a:t>
            </a:r>
            <a:r>
              <a:rPr lang="en-US" dirty="0"/>
              <a:t>- Pin code, Climate Data</a:t>
            </a:r>
          </a:p>
        </p:txBody>
      </p:sp>
      <p:sp>
        <p:nvSpPr>
          <p:cNvPr id="7" name="Rectangle 6">
            <a:extLst>
              <a:ext uri="{FF2B5EF4-FFF2-40B4-BE49-F238E27FC236}">
                <a16:creationId xmlns:a16="http://schemas.microsoft.com/office/drawing/2014/main" id="{3AB0BB32-0E88-48DE-A794-DF8124EDE23D}"/>
              </a:ext>
            </a:extLst>
          </p:cNvPr>
          <p:cNvSpPr/>
          <p:nvPr/>
        </p:nvSpPr>
        <p:spPr>
          <a:xfrm>
            <a:off x="1661160" y="4206240"/>
            <a:ext cx="429768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t>Promotion</a:t>
            </a:r>
            <a:r>
              <a:rPr lang="en-US" dirty="0"/>
              <a:t>- Advertising Spends, Monthly Net Promoter Score </a:t>
            </a:r>
          </a:p>
        </p:txBody>
      </p:sp>
    </p:spTree>
    <p:extLst>
      <p:ext uri="{BB962C8B-B14F-4D97-AF65-F5344CB8AC3E}">
        <p14:creationId xmlns:p14="http://schemas.microsoft.com/office/powerpoint/2010/main" val="2762014444"/>
      </p:ext>
    </p:extLst>
  </p:cSld>
  <p:clrMapOvr>
    <a:masterClrMapping/>
  </p:clrMapOvr>
  <mc:AlternateContent xmlns:mc="http://schemas.openxmlformats.org/markup-compatibility/2006" xmlns:p14="http://schemas.microsoft.com/office/powerpoint/2010/main">
    <mc:Choice Requires="p14">
      <p:transition spd="slow" p14:dur="2000" advTm="6954"/>
    </mc:Choice>
    <mc:Fallback xmlns="">
      <p:transition spd="slow" advTm="695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670560"/>
          </a:xfrm>
          <a:ln>
            <a:solidFill>
              <a:schemeClr val="tx1"/>
            </a:solidFill>
          </a:ln>
        </p:spPr>
        <p:txBody>
          <a:bodyPr>
            <a:normAutofit/>
          </a:bodyPr>
          <a:lstStyle/>
          <a:p>
            <a:pPr algn="ctr"/>
            <a:r>
              <a:rPr lang="en-US" dirty="0">
                <a:latin typeface="Times New Roman" panose="02020603050405020304" pitchFamily="18" charset="0"/>
                <a:cs typeface="Times New Roman" panose="02020603050405020304" pitchFamily="18" charset="0"/>
              </a:rPr>
              <a:t>VARIABLE CREATION- Deriving New KPI’s</a:t>
            </a:r>
          </a:p>
        </p:txBody>
      </p:sp>
      <p:sp>
        <p:nvSpPr>
          <p:cNvPr id="5" name="Rectangle 4">
            <a:extLst>
              <a:ext uri="{FF2B5EF4-FFF2-40B4-BE49-F238E27FC236}">
                <a16:creationId xmlns:a16="http://schemas.microsoft.com/office/drawing/2014/main" id="{57509348-CCDC-4AB2-8CAA-B94FADCB39E1}"/>
              </a:ext>
            </a:extLst>
          </p:cNvPr>
          <p:cNvSpPr/>
          <p:nvPr/>
        </p:nvSpPr>
        <p:spPr>
          <a:xfrm>
            <a:off x="1112520" y="1371600"/>
            <a:ext cx="224028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t>List Price:</a:t>
            </a:r>
            <a:r>
              <a:rPr lang="en-US" dirty="0"/>
              <a:t> GMV/No. of Units</a:t>
            </a:r>
          </a:p>
        </p:txBody>
      </p:sp>
      <p:sp>
        <p:nvSpPr>
          <p:cNvPr id="6" name="Rectangle 5">
            <a:extLst>
              <a:ext uri="{FF2B5EF4-FFF2-40B4-BE49-F238E27FC236}">
                <a16:creationId xmlns:a16="http://schemas.microsoft.com/office/drawing/2014/main" id="{3376842C-3154-4A02-89F7-B62B25465689}"/>
              </a:ext>
            </a:extLst>
          </p:cNvPr>
          <p:cNvSpPr/>
          <p:nvPr/>
        </p:nvSpPr>
        <p:spPr>
          <a:xfrm>
            <a:off x="4339588" y="1371600"/>
            <a:ext cx="3649982" cy="1417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t>Discount Rate:</a:t>
            </a:r>
          </a:p>
          <a:p>
            <a:pPr algn="ctr"/>
            <a:r>
              <a:rPr lang="en-US" dirty="0"/>
              <a:t>Product MRP-List Price</a:t>
            </a:r>
            <a:endParaRPr lang="en-US" b="1" i="1" dirty="0"/>
          </a:p>
          <a:p>
            <a:pPr algn="ctr"/>
            <a:r>
              <a:rPr lang="en-US" dirty="0"/>
              <a:t>Product MRP</a:t>
            </a:r>
          </a:p>
          <a:p>
            <a:pPr algn="ctr"/>
            <a:endParaRPr lang="en-US" b="1" i="1" dirty="0"/>
          </a:p>
          <a:p>
            <a:pPr algn="ctr"/>
            <a:endParaRPr lang="en-US" dirty="0"/>
          </a:p>
        </p:txBody>
      </p:sp>
      <p:cxnSp>
        <p:nvCxnSpPr>
          <p:cNvPr id="7" name="Straight Connector 6">
            <a:extLst>
              <a:ext uri="{FF2B5EF4-FFF2-40B4-BE49-F238E27FC236}">
                <a16:creationId xmlns:a16="http://schemas.microsoft.com/office/drawing/2014/main" id="{FB7A65CA-BD64-4CBE-ABA0-BFE258647542}"/>
              </a:ext>
            </a:extLst>
          </p:cNvPr>
          <p:cNvCxnSpPr/>
          <p:nvPr/>
        </p:nvCxnSpPr>
        <p:spPr>
          <a:xfrm>
            <a:off x="4632960" y="1965960"/>
            <a:ext cx="274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Multiplication Sign 7">
            <a:extLst>
              <a:ext uri="{FF2B5EF4-FFF2-40B4-BE49-F238E27FC236}">
                <a16:creationId xmlns:a16="http://schemas.microsoft.com/office/drawing/2014/main" id="{3A89F00E-8F5B-4FDD-97A8-C57E5EA238DA}"/>
              </a:ext>
            </a:extLst>
          </p:cNvPr>
          <p:cNvSpPr/>
          <p:nvPr/>
        </p:nvSpPr>
        <p:spPr>
          <a:xfrm>
            <a:off x="7406640" y="1836420"/>
            <a:ext cx="182880" cy="24383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1C92A440-422D-4851-9101-13D58C5BBF7B}"/>
              </a:ext>
            </a:extLst>
          </p:cNvPr>
          <p:cNvSpPr txBox="1"/>
          <p:nvPr/>
        </p:nvSpPr>
        <p:spPr>
          <a:xfrm>
            <a:off x="7467600" y="1764033"/>
            <a:ext cx="579120" cy="373374"/>
          </a:xfrm>
          <a:prstGeom prst="rect">
            <a:avLst/>
          </a:prstGeom>
          <a:noFill/>
        </p:spPr>
        <p:txBody>
          <a:bodyPr wrap="square" rtlCol="0">
            <a:spAutoFit/>
          </a:bodyPr>
          <a:lstStyle/>
          <a:p>
            <a:r>
              <a:rPr lang="en-US" dirty="0"/>
              <a:t>100</a:t>
            </a:r>
          </a:p>
        </p:txBody>
      </p:sp>
      <p:sp>
        <p:nvSpPr>
          <p:cNvPr id="10" name="Rectangle 9">
            <a:extLst>
              <a:ext uri="{FF2B5EF4-FFF2-40B4-BE49-F238E27FC236}">
                <a16:creationId xmlns:a16="http://schemas.microsoft.com/office/drawing/2014/main" id="{C54EF80C-5D2B-47B5-84B3-B52C418052B5}"/>
              </a:ext>
            </a:extLst>
          </p:cNvPr>
          <p:cNvSpPr/>
          <p:nvPr/>
        </p:nvSpPr>
        <p:spPr>
          <a:xfrm>
            <a:off x="8976359" y="1344933"/>
            <a:ext cx="224028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t>Order Value:</a:t>
            </a:r>
          </a:p>
          <a:p>
            <a:pPr algn="ctr"/>
            <a:r>
              <a:rPr lang="en-US" dirty="0"/>
              <a:t>Units/Product MRP</a:t>
            </a:r>
          </a:p>
        </p:txBody>
      </p:sp>
      <p:sp>
        <p:nvSpPr>
          <p:cNvPr id="11" name="Rectangle 10">
            <a:extLst>
              <a:ext uri="{FF2B5EF4-FFF2-40B4-BE49-F238E27FC236}">
                <a16:creationId xmlns:a16="http://schemas.microsoft.com/office/drawing/2014/main" id="{D3FA7578-3271-429D-802F-43CE3AB09A73}"/>
              </a:ext>
            </a:extLst>
          </p:cNvPr>
          <p:cNvSpPr/>
          <p:nvPr/>
        </p:nvSpPr>
        <p:spPr>
          <a:xfrm>
            <a:off x="4339588" y="3154680"/>
            <a:ext cx="3649982" cy="9144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t>Premium Product:</a:t>
            </a:r>
          </a:p>
          <a:p>
            <a:pPr algn="ctr"/>
            <a:r>
              <a:rPr lang="en-US" dirty="0"/>
              <a:t>MRP is more than 90 percentile</a:t>
            </a:r>
          </a:p>
        </p:txBody>
      </p:sp>
      <p:sp>
        <p:nvSpPr>
          <p:cNvPr id="12" name="Rectangle 11">
            <a:extLst>
              <a:ext uri="{FF2B5EF4-FFF2-40B4-BE49-F238E27FC236}">
                <a16:creationId xmlns:a16="http://schemas.microsoft.com/office/drawing/2014/main" id="{8DCC1F52-4566-4D31-912C-6439F11D6963}"/>
              </a:ext>
            </a:extLst>
          </p:cNvPr>
          <p:cNvSpPr/>
          <p:nvPr/>
        </p:nvSpPr>
        <p:spPr>
          <a:xfrm>
            <a:off x="8976359" y="3154680"/>
            <a:ext cx="224028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t>Pay Day:</a:t>
            </a:r>
          </a:p>
          <a:p>
            <a:pPr algn="ctr"/>
            <a:r>
              <a:rPr lang="en-US" dirty="0"/>
              <a:t>Day 1 or Day 15, Then Pay_Day=1</a:t>
            </a:r>
          </a:p>
        </p:txBody>
      </p:sp>
      <p:sp>
        <p:nvSpPr>
          <p:cNvPr id="13" name="Rectangle 12">
            <a:extLst>
              <a:ext uri="{FF2B5EF4-FFF2-40B4-BE49-F238E27FC236}">
                <a16:creationId xmlns:a16="http://schemas.microsoft.com/office/drawing/2014/main" id="{1D5A8452-0ED0-41A8-ABA7-FC94C333D912}"/>
              </a:ext>
            </a:extLst>
          </p:cNvPr>
          <p:cNvSpPr/>
          <p:nvPr/>
        </p:nvSpPr>
        <p:spPr>
          <a:xfrm>
            <a:off x="1112519" y="3192780"/>
            <a:ext cx="224028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t>Holiday:</a:t>
            </a:r>
          </a:p>
          <a:p>
            <a:pPr algn="ctr"/>
            <a:r>
              <a:rPr lang="en-US" dirty="0"/>
              <a:t>If in list of holidays, then flag =1</a:t>
            </a:r>
          </a:p>
        </p:txBody>
      </p:sp>
      <p:sp>
        <p:nvSpPr>
          <p:cNvPr id="14" name="Rectangle 13">
            <a:extLst>
              <a:ext uri="{FF2B5EF4-FFF2-40B4-BE49-F238E27FC236}">
                <a16:creationId xmlns:a16="http://schemas.microsoft.com/office/drawing/2014/main" id="{E30E19FF-C754-4538-BDDA-9AFFA415226C}"/>
              </a:ext>
            </a:extLst>
          </p:cNvPr>
          <p:cNvSpPr/>
          <p:nvPr/>
        </p:nvSpPr>
        <p:spPr>
          <a:xfrm>
            <a:off x="4339588" y="4720594"/>
            <a:ext cx="3649982" cy="1299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t>Adstocks:</a:t>
            </a:r>
          </a:p>
          <a:p>
            <a:pPr algn="ctr"/>
            <a:r>
              <a:rPr lang="en-US" dirty="0"/>
              <a:t>Created for all media investments, taking adstock rate as 0.5</a:t>
            </a:r>
          </a:p>
        </p:txBody>
      </p:sp>
      <p:sp>
        <p:nvSpPr>
          <p:cNvPr id="15" name="Rectangle 14">
            <a:extLst>
              <a:ext uri="{FF2B5EF4-FFF2-40B4-BE49-F238E27FC236}">
                <a16:creationId xmlns:a16="http://schemas.microsoft.com/office/drawing/2014/main" id="{3C972414-6E16-42AC-9FE0-B6E99811B503}"/>
              </a:ext>
            </a:extLst>
          </p:cNvPr>
          <p:cNvSpPr/>
          <p:nvPr/>
        </p:nvSpPr>
        <p:spPr>
          <a:xfrm>
            <a:off x="1112519" y="4720594"/>
            <a:ext cx="3017521" cy="1299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t>Moving Averages:</a:t>
            </a:r>
          </a:p>
          <a:p>
            <a:pPr algn="ctr"/>
            <a:r>
              <a:rPr lang="en-US" dirty="0"/>
              <a:t>3 &amp; 5 weeks MA created for media channels, NPS, Stock Index, discount </a:t>
            </a:r>
          </a:p>
        </p:txBody>
      </p:sp>
      <p:sp>
        <p:nvSpPr>
          <p:cNvPr id="16" name="Rectangle 15">
            <a:extLst>
              <a:ext uri="{FF2B5EF4-FFF2-40B4-BE49-F238E27FC236}">
                <a16:creationId xmlns:a16="http://schemas.microsoft.com/office/drawing/2014/main" id="{9F1F6297-B89D-4DCD-A212-00676CE38DAF}"/>
              </a:ext>
            </a:extLst>
          </p:cNvPr>
          <p:cNvSpPr/>
          <p:nvPr/>
        </p:nvSpPr>
        <p:spPr>
          <a:xfrm>
            <a:off x="8199118" y="4720594"/>
            <a:ext cx="3017521" cy="1299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t>Lag Variables:</a:t>
            </a:r>
          </a:p>
          <a:p>
            <a:pPr algn="ctr"/>
            <a:r>
              <a:rPr lang="en-US" dirty="0"/>
              <a:t>Lags of 1,2,3 weeks created for all variables </a:t>
            </a:r>
          </a:p>
        </p:txBody>
      </p:sp>
    </p:spTree>
    <p:extLst>
      <p:ext uri="{BB962C8B-B14F-4D97-AF65-F5344CB8AC3E}">
        <p14:creationId xmlns:p14="http://schemas.microsoft.com/office/powerpoint/2010/main" val="4006232442"/>
      </p:ext>
    </p:extLst>
  </p:cSld>
  <p:clrMapOvr>
    <a:masterClrMapping/>
  </p:clrMapOvr>
  <mc:AlternateContent xmlns:mc="http://schemas.openxmlformats.org/markup-compatibility/2006" xmlns:p14="http://schemas.microsoft.com/office/powerpoint/2010/main">
    <mc:Choice Requires="p14">
      <p:transition spd="slow" p14:dur="2000" advTm="10913"/>
    </mc:Choice>
    <mc:Fallback xmlns="">
      <p:transition spd="slow" advTm="109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1051560"/>
          </a:xfrm>
          <a:ln>
            <a:solidFill>
              <a:schemeClr val="tx1"/>
            </a:solidFill>
          </a:ln>
        </p:spPr>
        <p:txBody>
          <a:bodyPr>
            <a:normAutofit/>
          </a:bodyPr>
          <a:lstStyle/>
          <a:p>
            <a:pPr algn="ctr"/>
            <a:r>
              <a:rPr lang="en-US" dirty="0">
                <a:latin typeface="Times New Roman" panose="02020603050405020304" pitchFamily="18" charset="0"/>
                <a:cs typeface="Times New Roman" panose="02020603050405020304" pitchFamily="18" charset="0"/>
              </a:rPr>
              <a:t>DATA CLEANING AND PREPARATION</a:t>
            </a:r>
          </a:p>
        </p:txBody>
      </p:sp>
      <p:sp>
        <p:nvSpPr>
          <p:cNvPr id="4" name="TextBox 3">
            <a:extLst>
              <a:ext uri="{FF2B5EF4-FFF2-40B4-BE49-F238E27FC236}">
                <a16:creationId xmlns:a16="http://schemas.microsoft.com/office/drawing/2014/main" id="{73D590CC-035F-4E66-95A7-5CC8FBEFB4EE}"/>
              </a:ext>
            </a:extLst>
          </p:cNvPr>
          <p:cNvSpPr txBox="1"/>
          <p:nvPr/>
        </p:nvSpPr>
        <p:spPr>
          <a:xfrm>
            <a:off x="1234440" y="1219200"/>
            <a:ext cx="9982199" cy="5632311"/>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brief on how the data was cleaned and prepared for analysis: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Week extracted from the Date column for all the data</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Binary and Dummy encoding for the categorical variables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Treating missing values with relevant values like mean in case of climatic variables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Irrelevant columns were removed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Order_ID and Order_Item_ID duplicity was dealt with</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Outlier treatment for continuous variables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Entire data was aggregated at a weekly level to carry out the analysis for 52 weeks ranging from July 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,2015 to June 30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2016</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909861"/>
      </p:ext>
    </p:extLst>
  </p:cSld>
  <p:clrMapOvr>
    <a:masterClrMapping/>
  </p:clrMapOvr>
  <mc:AlternateContent xmlns:mc="http://schemas.openxmlformats.org/markup-compatibility/2006" xmlns:p14="http://schemas.microsoft.com/office/powerpoint/2010/main">
    <mc:Choice Requires="p14">
      <p:transition spd="slow" p14:dur="2000" advTm="24858"/>
    </mc:Choice>
    <mc:Fallback xmlns="">
      <p:transition spd="slow" advTm="2485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2C24-1F7C-4A5A-BD6D-94C9875A063B}"/>
              </a:ext>
            </a:extLst>
          </p:cNvPr>
          <p:cNvSpPr>
            <a:spLocks noGrp="1"/>
          </p:cNvSpPr>
          <p:nvPr>
            <p:ph type="title"/>
          </p:nvPr>
        </p:nvSpPr>
        <p:spPr>
          <a:xfrm>
            <a:off x="1846165" y="2788555"/>
            <a:ext cx="8911687" cy="1280890"/>
          </a:xfrm>
        </p:spPr>
        <p:txBody>
          <a:bodyPr/>
          <a:lstStyle/>
          <a:p>
            <a:pPr algn="ctr"/>
            <a:r>
              <a:rPr lang="en-US" dirty="0">
                <a:latin typeface="Times New Roman" panose="02020603050405020304" pitchFamily="18" charset="0"/>
                <a:cs typeface="Times New Roman" panose="02020603050405020304" pitchFamily="18" charset="0"/>
              </a:rPr>
              <a:t>EXPLORATORY DATA ANALYSIS</a:t>
            </a:r>
          </a:p>
        </p:txBody>
      </p:sp>
      <p:sp>
        <p:nvSpPr>
          <p:cNvPr id="4" name="TextBox 3">
            <a:extLst>
              <a:ext uri="{FF2B5EF4-FFF2-40B4-BE49-F238E27FC236}">
                <a16:creationId xmlns:a16="http://schemas.microsoft.com/office/drawing/2014/main" id="{B873E779-10D9-4A9C-8C23-C7CC8EB9443B}"/>
              </a:ext>
            </a:extLst>
          </p:cNvPr>
          <p:cNvSpPr txBox="1"/>
          <p:nvPr/>
        </p:nvSpPr>
        <p:spPr>
          <a:xfrm>
            <a:off x="1630680" y="4556760"/>
            <a:ext cx="9646920" cy="646331"/>
          </a:xfrm>
          <a:prstGeom prst="rect">
            <a:avLst/>
          </a:prstGeom>
          <a:noFill/>
        </p:spPr>
        <p:txBody>
          <a:bodyPr wrap="square" rtlCol="0">
            <a:spAutoFit/>
          </a:bodyPr>
          <a:lstStyle/>
          <a:p>
            <a:pPr algn="ctr"/>
            <a:r>
              <a:rPr lang="en-US" dirty="0"/>
              <a:t>EDA was carried out to check the distribution of feature variables. relation between variables and checking the correlation for the continuous variables</a:t>
            </a:r>
          </a:p>
        </p:txBody>
      </p:sp>
    </p:spTree>
    <p:extLst>
      <p:ext uri="{BB962C8B-B14F-4D97-AF65-F5344CB8AC3E}">
        <p14:creationId xmlns:p14="http://schemas.microsoft.com/office/powerpoint/2010/main" val="2878990101"/>
      </p:ext>
    </p:extLst>
  </p:cSld>
  <p:clrMapOvr>
    <a:masterClrMapping/>
  </p:clrMapOvr>
  <mc:AlternateContent xmlns:mc="http://schemas.openxmlformats.org/markup-compatibility/2006" xmlns:p14="http://schemas.microsoft.com/office/powerpoint/2010/main">
    <mc:Choice Requires="p14">
      <p:transition spd="slow" p14:dur="2000" advTm="6635"/>
    </mc:Choice>
    <mc:Fallback xmlns="">
      <p:transition spd="slow" advTm="663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16280"/>
          </a:xfrm>
          <a:ln>
            <a:solidFill>
              <a:schemeClr val="tx1"/>
            </a:solidFill>
          </a:ln>
        </p:spPr>
        <p:txBody>
          <a:bodyPr>
            <a:normAutofit/>
          </a:bodyPr>
          <a:lstStyle/>
          <a:p>
            <a:pPr algn="ctr"/>
            <a:r>
              <a:rPr lang="en-US" dirty="0">
                <a:latin typeface="Times New Roman" panose="02020603050405020304" pitchFamily="18" charset="0"/>
                <a:cs typeface="Times New Roman" panose="02020603050405020304" pitchFamily="18" charset="0"/>
              </a:rPr>
              <a:t>EDA- Univariate Analysis Part 1</a:t>
            </a:r>
          </a:p>
        </p:txBody>
      </p:sp>
      <p:sp>
        <p:nvSpPr>
          <p:cNvPr id="4" name="TextBox 3">
            <a:extLst>
              <a:ext uri="{FF2B5EF4-FFF2-40B4-BE49-F238E27FC236}">
                <a16:creationId xmlns:a16="http://schemas.microsoft.com/office/drawing/2014/main" id="{73D590CC-035F-4E66-95A7-5CC8FBEFB4EE}"/>
              </a:ext>
            </a:extLst>
          </p:cNvPr>
          <p:cNvSpPr txBox="1"/>
          <p:nvPr/>
        </p:nvSpPr>
        <p:spPr>
          <a:xfrm>
            <a:off x="1234440" y="1705451"/>
            <a:ext cx="9982199" cy="3447098"/>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Not going into the details of the plots for univariate analysis, we have highlighted a few key takeaways here:</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GMV of most products are in the range $300 - $400</a:t>
            </a:r>
          </a:p>
          <a:p>
            <a:pPr marL="285750" indent="-28575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Majority of people buy 1 unit at a time</a:t>
            </a:r>
          </a:p>
          <a:p>
            <a:pPr marL="285750" indent="-28575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Most products take around 5-6 days to get delivered to the customers</a:t>
            </a:r>
          </a:p>
          <a:p>
            <a:pPr marL="285750" indent="-28575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Most of the products have an MRP of around $1000</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128542"/>
      </p:ext>
    </p:extLst>
  </p:cSld>
  <p:clrMapOvr>
    <a:masterClrMapping/>
  </p:clrMapOvr>
  <mc:AlternateContent xmlns:mc="http://schemas.openxmlformats.org/markup-compatibility/2006" xmlns:p14="http://schemas.microsoft.com/office/powerpoint/2010/main">
    <mc:Choice Requires="p14">
      <p:transition spd="slow" p14:dur="2000" advTm="20237"/>
    </mc:Choice>
    <mc:Fallback xmlns="">
      <p:transition spd="slow" advTm="2023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0FA7-8743-40A9-8CFE-B29A7C6639B4}"/>
              </a:ext>
            </a:extLst>
          </p:cNvPr>
          <p:cNvSpPr>
            <a:spLocks noGrp="1"/>
          </p:cNvSpPr>
          <p:nvPr>
            <p:ph type="title"/>
          </p:nvPr>
        </p:nvSpPr>
        <p:spPr>
          <a:xfrm>
            <a:off x="1112520" y="167640"/>
            <a:ext cx="10104119" cy="713232"/>
          </a:xfrm>
          <a:ln>
            <a:solidFill>
              <a:schemeClr val="tx1"/>
            </a:solidFill>
          </a:ln>
        </p:spPr>
        <p:txBody>
          <a:bodyPr>
            <a:normAutofit/>
          </a:bodyPr>
          <a:lstStyle/>
          <a:p>
            <a:pPr algn="ctr"/>
            <a:r>
              <a:rPr lang="en-US" dirty="0">
                <a:latin typeface="Times New Roman" panose="02020603050405020304" pitchFamily="18" charset="0"/>
                <a:cs typeface="Times New Roman" panose="02020603050405020304" pitchFamily="18" charset="0"/>
              </a:rPr>
              <a:t>EDA- Univariate Analysis Part 2</a:t>
            </a:r>
          </a:p>
        </p:txBody>
      </p:sp>
      <p:sp>
        <p:nvSpPr>
          <p:cNvPr id="4" name="TextBox 3">
            <a:extLst>
              <a:ext uri="{FF2B5EF4-FFF2-40B4-BE49-F238E27FC236}">
                <a16:creationId xmlns:a16="http://schemas.microsoft.com/office/drawing/2014/main" id="{73D590CC-035F-4E66-95A7-5CC8FBEFB4EE}"/>
              </a:ext>
            </a:extLst>
          </p:cNvPr>
          <p:cNvSpPr txBox="1"/>
          <p:nvPr/>
        </p:nvSpPr>
        <p:spPr>
          <a:xfrm>
            <a:off x="1234440" y="1690062"/>
            <a:ext cx="9982199" cy="3477875"/>
          </a:xfrm>
          <a:prstGeom prst="rect">
            <a:avLst/>
          </a:prstGeom>
          <a:noFill/>
        </p:spPr>
        <p:txBody>
          <a:bodyPr wrap="square" rtlCol="0">
            <a:spAutoFit/>
          </a:bodyPr>
          <a:lstStyle/>
          <a:p>
            <a:r>
              <a:rPr lang="en-IN" sz="2000" i="1" dirty="0">
                <a:latin typeface="Times New Roman" panose="02020603050405020304" pitchFamily="18" charset="0"/>
                <a:cs typeface="Times New Roman" panose="02020603050405020304" pitchFamily="18" charset="0"/>
              </a:rPr>
              <a:t>A few additional points on univariate EDA:</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Time taken to procure most products is 2 days</a:t>
            </a:r>
          </a:p>
          <a:p>
            <a:pPr marL="342900" indent="-34290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List price is mostly in the range of $300 - $400</a:t>
            </a:r>
          </a:p>
          <a:p>
            <a:pPr marL="342900" indent="-34290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Discounts are in the range of $50 - $60</a:t>
            </a:r>
          </a:p>
          <a:p>
            <a:pPr marL="342900" indent="-34290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Order value of the products are mostly around  $1000, same as MRP as majority people buy only 1 unit at a time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018664"/>
      </p:ext>
    </p:extLst>
  </p:cSld>
  <p:clrMapOvr>
    <a:masterClrMapping/>
  </p:clrMapOvr>
  <mc:AlternateContent xmlns:mc="http://schemas.openxmlformats.org/markup-compatibility/2006" xmlns:p14="http://schemas.microsoft.com/office/powerpoint/2010/main">
    <mc:Choice Requires="p14">
      <p:transition spd="slow" p14:dur="2000" advTm="25478"/>
    </mc:Choice>
    <mc:Fallback xmlns="">
      <p:transition spd="slow" advTm="25478"/>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TM03457496[[fn=Parallax]]</Template>
  <TotalTime>2173</TotalTime>
  <Words>1170</Words>
  <Application>Microsoft Office PowerPoint</Application>
  <PresentationFormat>Widescreen</PresentationFormat>
  <Paragraphs>183</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Century Gothic</vt:lpstr>
      <vt:lpstr>Times New Roman</vt:lpstr>
      <vt:lpstr>Wingdings</vt:lpstr>
      <vt:lpstr>Wingdings 3</vt:lpstr>
      <vt:lpstr>Wisp</vt:lpstr>
      <vt:lpstr>E-COMMERCE CAPSTONE PROJECT</vt:lpstr>
      <vt:lpstr>PROBLEM STATEMENT- Dipping Revenues &amp; Customer Churn</vt:lpstr>
      <vt:lpstr>OBJECTIVE- Optimizing Advertisement &amp; Marketing Spends and Understanding the KPI’s</vt:lpstr>
      <vt:lpstr>DATA UNDERSTANDING- 4 P’s of Marketing</vt:lpstr>
      <vt:lpstr>VARIABLE CREATION- Deriving New KPI’s</vt:lpstr>
      <vt:lpstr>DATA CLEANING AND PREPARATION</vt:lpstr>
      <vt:lpstr>EXPLORATORY DATA ANALYSIS</vt:lpstr>
      <vt:lpstr>EDA- Univariate Analysis Part 1</vt:lpstr>
      <vt:lpstr>EDA- Univariate Analysis Part 2</vt:lpstr>
      <vt:lpstr>EDA- NPS is very low around 15th-20th week though it achieves a healthy score in and around the 40th week(month of April-May)</vt:lpstr>
      <vt:lpstr>EDA- Stock Index is the highest around the 20th week (November) and the 40th week (April-May) </vt:lpstr>
      <vt:lpstr>EDA- Marketing for almost all the items has been the highest in and around the 15th-20th week and again around 35th-40th week </vt:lpstr>
      <vt:lpstr>Bivariate &amp; Multivariate EDA- Home Audio has very high number of items sold in the premium category </vt:lpstr>
      <vt:lpstr>Bivariate &amp; Multivariate EDA- All the three product sub-categories sold are mainly Cash on Delivery  </vt:lpstr>
      <vt:lpstr>Bivariate &amp; Multivariate EDA- Revenue(median) for prepaid products is higher for Camera and Gaming  Accessories while for Home Audio, revenue(median) for COD is higher   </vt:lpstr>
      <vt:lpstr>Bivariate &amp; Multivariate EDA- Revenue of Home Audio products is much higher on holidays than  Camera and Gaming products    </vt:lpstr>
      <vt:lpstr>Bivariate &amp; Multivariate EDA- Revenue on holidays or special days is the highest in the period of October-December which is a festive season in Canada, starting from  THANKSGIVING to CHRISTMAS     </vt:lpstr>
      <vt:lpstr>Bivariate &amp; Multivariate EDA- May and October have the highest sales in terms of volume   </vt:lpstr>
      <vt:lpstr>Bivariate &amp; Multivariate EDA- Sales in 16th week (in October) is the highest followed by the last week in April, which is  due to the marketing spends that happened just before, accompanied by high NPS and  stock values    </vt:lpstr>
      <vt:lpstr>Bivariate &amp; Multivariate EDA- Highest revenue is generated when the discount is between 10%-20% and falls down gradually with higher discounts though it is being  observed that maximum discounts are provided in the range of 50%-60%   </vt:lpstr>
      <vt:lpstr>MODEL BUILDING &amp; EVALUATION</vt:lpstr>
      <vt:lpstr>STATISTICAL MODELS </vt:lpstr>
      <vt:lpstr>COMBINING THE TWO MULTIPLICATIVE MODELS</vt:lpstr>
      <vt:lpstr>CAMERA ACCESSORIES- Top Features (Multiplicative)</vt:lpstr>
      <vt:lpstr>CAMERA ACCESSORIES- Top Features  (Distributive Lag Multiplicative)</vt:lpstr>
      <vt:lpstr>Derivations from Camera Accessories</vt:lpstr>
      <vt:lpstr>GAMING ACCESSORIES- Top Features (Multiplicative)</vt:lpstr>
      <vt:lpstr>GAMING ACCESSORIES- Top Features  (Distributive Lag Multiplicative)</vt:lpstr>
      <vt:lpstr>Derivations from Gaming Accessories</vt:lpstr>
      <vt:lpstr>HOME AUDIO- Top Features (Multiplicative)</vt:lpstr>
      <vt:lpstr>HOME AUDIO- Top Features (Distributive Lag Multiplicative)</vt:lpstr>
      <vt:lpstr>Derivations from Home Audio</vt:lpstr>
      <vt:lpstr>Derivations from Home Audio</vt:lpstr>
      <vt:lpstr>RECOMMENDATIONS</vt:lpstr>
      <vt:lpstr>RECOMMENDATIONS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CAPSTONE PROJECT</dc:title>
  <dc:creator>Satadhriti, Chakrabarty (C.)</dc:creator>
  <cp:lastModifiedBy>Satadhriti, Chakrabarty (C.)</cp:lastModifiedBy>
  <cp:revision>51</cp:revision>
  <dcterms:created xsi:type="dcterms:W3CDTF">2021-02-18T14:57:57Z</dcterms:created>
  <dcterms:modified xsi:type="dcterms:W3CDTF">2021-02-21T15:48:14Z</dcterms:modified>
</cp:coreProperties>
</file>