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3"/>
  </p:notesMasterIdLst>
  <p:handoutMasterIdLst>
    <p:handoutMasterId r:id="rId34"/>
  </p:handoutMasterIdLst>
  <p:sldIdLst>
    <p:sldId id="259" r:id="rId2"/>
    <p:sldId id="270" r:id="rId3"/>
    <p:sldId id="256" r:id="rId4"/>
    <p:sldId id="257" r:id="rId5"/>
    <p:sldId id="258" r:id="rId6"/>
    <p:sldId id="260" r:id="rId7"/>
    <p:sldId id="282" r:id="rId8"/>
    <p:sldId id="283" r:id="rId9"/>
    <p:sldId id="284" r:id="rId10"/>
    <p:sldId id="285" r:id="rId11"/>
    <p:sldId id="286" r:id="rId12"/>
    <p:sldId id="287" r:id="rId13"/>
    <p:sldId id="261" r:id="rId14"/>
    <p:sldId id="262" r:id="rId15"/>
    <p:sldId id="263" r:id="rId16"/>
    <p:sldId id="288" r:id="rId17"/>
    <p:sldId id="264" r:id="rId18"/>
    <p:sldId id="266" r:id="rId19"/>
    <p:sldId id="267" r:id="rId20"/>
    <p:sldId id="268" r:id="rId21"/>
    <p:sldId id="269" r:id="rId22"/>
    <p:sldId id="271" r:id="rId23"/>
    <p:sldId id="272" r:id="rId24"/>
    <p:sldId id="273" r:id="rId25"/>
    <p:sldId id="274" r:id="rId26"/>
    <p:sldId id="275" r:id="rId27"/>
    <p:sldId id="276" r:id="rId28"/>
    <p:sldId id="277" r:id="rId29"/>
    <p:sldId id="278" r:id="rId30"/>
    <p:sldId id="280"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754"/>
    <a:srgbClr val="6AA6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3D64A1-DADF-FF5F-7A0D-A1E80B22B9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END TERM ASSIGNMENT</a:t>
            </a:r>
          </a:p>
        </p:txBody>
      </p:sp>
      <p:sp>
        <p:nvSpPr>
          <p:cNvPr id="3" name="Date Placeholder 2">
            <a:extLst>
              <a:ext uri="{FF2B5EF4-FFF2-40B4-BE49-F238E27FC236}">
                <a16:creationId xmlns:a16="http://schemas.microsoft.com/office/drawing/2014/main" id="{769D3FD6-1A27-1165-E27B-3437ED394B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FA6EC1-2E6B-494F-BD00-48C352BFEA76}" type="datetimeFigureOut">
              <a:rPr lang="en-IN" smtClean="0"/>
              <a:t>07-08-2022</a:t>
            </a:fld>
            <a:endParaRPr lang="en-IN"/>
          </a:p>
        </p:txBody>
      </p:sp>
      <p:sp>
        <p:nvSpPr>
          <p:cNvPr id="4" name="Footer Placeholder 3">
            <a:extLst>
              <a:ext uri="{FF2B5EF4-FFF2-40B4-BE49-F238E27FC236}">
                <a16:creationId xmlns:a16="http://schemas.microsoft.com/office/drawing/2014/main" id="{D44E05EC-C39F-17F9-1C54-45937AEA9B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B1B497B-0DF1-0E62-27AF-DEAAC1E386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B79548-ABA6-4B0A-B9DB-BEE9FDF89EAC}" type="slidenum">
              <a:rPr lang="en-IN" smtClean="0"/>
              <a:t>‹#›</a:t>
            </a:fld>
            <a:endParaRPr lang="en-IN"/>
          </a:p>
        </p:txBody>
      </p:sp>
    </p:spTree>
    <p:extLst>
      <p:ext uri="{BB962C8B-B14F-4D97-AF65-F5344CB8AC3E}">
        <p14:creationId xmlns:p14="http://schemas.microsoft.com/office/powerpoint/2010/main" val="36838740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END TERM ASSIGNMENT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C7DCD-C9E8-49F2-8918-6D185E6FE89D}" type="datetimeFigureOut">
              <a:rPr lang="en-IN" smtClean="0"/>
              <a:t>07-08-2022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6C199-E7D7-4B2B-8DDE-FB638D41E35D}" type="slidenum">
              <a:rPr lang="en-IN" smtClean="0"/>
              <a:t>‹#›</a:t>
            </a:fld>
            <a:endParaRPr lang="en-IN"/>
          </a:p>
        </p:txBody>
      </p:sp>
    </p:spTree>
    <p:extLst>
      <p:ext uri="{BB962C8B-B14F-4D97-AF65-F5344CB8AC3E}">
        <p14:creationId xmlns:p14="http://schemas.microsoft.com/office/powerpoint/2010/main" val="388963575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50C03-5F7F-4626-8FC7-6C9338020403}"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44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D28B7-6115-4F04-A816-A4C40BF33676}"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574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D28B7-6115-4F04-A816-A4C40BF33676}"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3326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D28B7-6115-4F04-A816-A4C40BF33676}"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7122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713CE89-6AAB-4023-BD36-8CCADF428D92}" type="datetime1">
              <a:rPr lang="en-US" smtClean="0"/>
              <a:t>8/7/2022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36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3D28B7-6115-4F04-A816-A4C40BF33676}"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7393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3D28B7-6115-4F04-A816-A4C40BF33676}" type="datetime1">
              <a:rPr lang="en-US" smtClean="0"/>
              <a:t>8/7/2022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336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B3DD31-D3F8-4E31-A4AF-69F422D2AA7E}" type="datetime1">
              <a:rPr lang="en-US" smtClean="0"/>
              <a:t>8/7/2022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30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22823-BAB5-4CC8-93C2-83262E231BEE}" type="datetime1">
              <a:rPr lang="en-US" smtClean="0"/>
              <a:t>8/7/2022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01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D28B7-6115-4F04-A816-A4C40BF33676}"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23872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417EB-AB92-42B1-95E8-BE114EFCEED1}" type="datetime1">
              <a:rPr lang="en-US" smtClean="0"/>
              <a:t>8/7/2022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57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83D28B7-6115-4F04-A816-A4C40BF33676}" type="datetime1">
              <a:rPr lang="en-US" smtClean="0"/>
              <a:t>8/7/2022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60721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4165B-ED70-48D8-A542-B90987BF1DD4}"/>
              </a:ext>
            </a:extLst>
          </p:cNvPr>
          <p:cNvSpPr>
            <a:spLocks noGrp="1"/>
          </p:cNvSpPr>
          <p:nvPr>
            <p:ph type="ctrTitle"/>
          </p:nvPr>
        </p:nvSpPr>
        <p:spPr>
          <a:xfrm>
            <a:off x="1162049" y="1685926"/>
            <a:ext cx="9892803" cy="2495550"/>
          </a:xfrm>
        </p:spPr>
        <p:txBody>
          <a:bodyPr>
            <a:normAutofit/>
          </a:bodyPr>
          <a:lstStyle/>
          <a:p>
            <a:r>
              <a:rPr lang="en-IN" sz="6000" dirty="0"/>
              <a:t>Using SPARK ML pipeline to solve a Machine Learning problem</a:t>
            </a:r>
          </a:p>
        </p:txBody>
      </p:sp>
      <p:sp>
        <p:nvSpPr>
          <p:cNvPr id="5" name="Subtitle 4">
            <a:extLst>
              <a:ext uri="{FF2B5EF4-FFF2-40B4-BE49-F238E27FC236}">
                <a16:creationId xmlns:a16="http://schemas.microsoft.com/office/drawing/2014/main" id="{F0D07FF9-701F-4C7E-9391-5EB9BE73ECB8}"/>
              </a:ext>
            </a:extLst>
          </p:cNvPr>
          <p:cNvSpPr>
            <a:spLocks noGrp="1"/>
          </p:cNvSpPr>
          <p:nvPr>
            <p:ph type="subTitle" idx="1"/>
          </p:nvPr>
        </p:nvSpPr>
        <p:spPr>
          <a:xfrm>
            <a:off x="1162049" y="4933951"/>
            <a:ext cx="5819776" cy="1323974"/>
          </a:xfrm>
        </p:spPr>
        <p:txBody>
          <a:bodyPr>
            <a:normAutofit/>
          </a:bodyPr>
          <a:lstStyle/>
          <a:p>
            <a:r>
              <a:rPr lang="en-IN" sz="2800" i="1" u="sng" dirty="0">
                <a:solidFill>
                  <a:schemeClr val="tx1">
                    <a:lumMod val="65000"/>
                    <a:lumOff val="35000"/>
                  </a:schemeClr>
                </a:solidFill>
              </a:rPr>
              <a:t>Name</a:t>
            </a:r>
            <a:r>
              <a:rPr lang="en-IN" sz="2800" dirty="0">
                <a:solidFill>
                  <a:srgbClr val="442754"/>
                </a:solidFill>
              </a:rPr>
              <a:t>:-</a:t>
            </a:r>
            <a:r>
              <a:rPr lang="en-IN" sz="2800" i="1" dirty="0">
                <a:solidFill>
                  <a:schemeClr val="accent2">
                    <a:lumMod val="60000"/>
                    <a:lumOff val="40000"/>
                  </a:schemeClr>
                </a:solidFill>
              </a:rPr>
              <a:t>  </a:t>
            </a:r>
            <a:r>
              <a:rPr lang="en-IN" sz="2800" i="1" dirty="0">
                <a:solidFill>
                  <a:srgbClr val="6AA685"/>
                </a:solidFill>
              </a:rPr>
              <a:t>Satadru Mukherjee </a:t>
            </a:r>
          </a:p>
          <a:p>
            <a:r>
              <a:rPr lang="en-IN" sz="2800" i="1" u="sng" dirty="0">
                <a:solidFill>
                  <a:schemeClr val="tx1">
                    <a:lumMod val="65000"/>
                    <a:lumOff val="35000"/>
                  </a:schemeClr>
                </a:solidFill>
              </a:rPr>
              <a:t>Roll No</a:t>
            </a:r>
            <a:r>
              <a:rPr lang="en-IN" sz="2800" dirty="0">
                <a:solidFill>
                  <a:srgbClr val="442754"/>
                </a:solidFill>
              </a:rPr>
              <a:t>:-</a:t>
            </a:r>
            <a:r>
              <a:rPr lang="en-IN" sz="2800" i="1" dirty="0">
                <a:solidFill>
                  <a:schemeClr val="accent2">
                    <a:lumMod val="60000"/>
                    <a:lumOff val="40000"/>
                  </a:schemeClr>
                </a:solidFill>
              </a:rPr>
              <a:t>  </a:t>
            </a:r>
            <a:r>
              <a:rPr lang="en-IN" sz="2800" i="1" dirty="0">
                <a:solidFill>
                  <a:srgbClr val="6AA685"/>
                </a:solidFill>
              </a:rPr>
              <a:t>C22021</a:t>
            </a:r>
          </a:p>
        </p:txBody>
      </p:sp>
    </p:spTree>
    <p:extLst>
      <p:ext uri="{BB962C8B-B14F-4D97-AF65-F5344CB8AC3E}">
        <p14:creationId xmlns:p14="http://schemas.microsoft.com/office/powerpoint/2010/main" val="346138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618-1B0D-4908-8108-DDD20973A6AD}"/>
              </a:ext>
            </a:extLst>
          </p:cNvPr>
          <p:cNvSpPr>
            <a:spLocks noGrp="1"/>
          </p:cNvSpPr>
          <p:nvPr>
            <p:ph type="title"/>
          </p:nvPr>
        </p:nvSpPr>
        <p:spPr>
          <a:xfrm>
            <a:off x="1069848" y="484632"/>
            <a:ext cx="10058400" cy="1609344"/>
          </a:xfrm>
        </p:spPr>
        <p:txBody>
          <a:bodyPr/>
          <a:lstStyle/>
          <a:p>
            <a:r>
              <a:rPr lang="en-IN" u="sng" dirty="0"/>
              <a:t>Inserting the data in mongodb</a:t>
            </a:r>
          </a:p>
        </p:txBody>
      </p:sp>
      <p:pic>
        <p:nvPicPr>
          <p:cNvPr id="6" name="Picture 5" descr="A screenshot of a computer&#10;&#10;Description automatically generated with medium confidence">
            <a:extLst>
              <a:ext uri="{FF2B5EF4-FFF2-40B4-BE49-F238E27FC236}">
                <a16:creationId xmlns:a16="http://schemas.microsoft.com/office/drawing/2014/main" id="{3B7CE0E4-68A2-08E2-C3EF-15E7E5F92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39" y="1771651"/>
            <a:ext cx="11552921" cy="5015660"/>
          </a:xfrm>
          <a:prstGeom prst="rect">
            <a:avLst/>
          </a:prstGeom>
        </p:spPr>
      </p:pic>
    </p:spTree>
    <p:extLst>
      <p:ext uri="{BB962C8B-B14F-4D97-AF65-F5344CB8AC3E}">
        <p14:creationId xmlns:p14="http://schemas.microsoft.com/office/powerpoint/2010/main" val="110810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618-1B0D-4908-8108-DDD20973A6AD}"/>
              </a:ext>
            </a:extLst>
          </p:cNvPr>
          <p:cNvSpPr>
            <a:spLocks noGrp="1"/>
          </p:cNvSpPr>
          <p:nvPr>
            <p:ph type="title"/>
          </p:nvPr>
        </p:nvSpPr>
        <p:spPr>
          <a:xfrm>
            <a:off x="1069848" y="484632"/>
            <a:ext cx="10058400" cy="1609344"/>
          </a:xfrm>
        </p:spPr>
        <p:txBody>
          <a:bodyPr/>
          <a:lstStyle/>
          <a:p>
            <a:r>
              <a:rPr lang="en-IN" u="sng" dirty="0"/>
              <a:t>Converting the data into pandas dataframe</a:t>
            </a:r>
          </a:p>
        </p:txBody>
      </p:sp>
      <p:sp>
        <p:nvSpPr>
          <p:cNvPr id="3" name="Content Placeholder 2">
            <a:extLst>
              <a:ext uri="{FF2B5EF4-FFF2-40B4-BE49-F238E27FC236}">
                <a16:creationId xmlns:a16="http://schemas.microsoft.com/office/drawing/2014/main" id="{1E9BBB90-8868-48A6-8196-101114756EF0}"/>
              </a:ext>
            </a:extLst>
          </p:cNvPr>
          <p:cNvSpPr>
            <a:spLocks noGrp="1"/>
          </p:cNvSpPr>
          <p:nvPr>
            <p:ph idx="1"/>
          </p:nvPr>
        </p:nvSpPr>
        <p:spPr>
          <a:xfrm>
            <a:off x="1069848" y="2121408"/>
            <a:ext cx="10058400" cy="745617"/>
          </a:xfrm>
        </p:spPr>
        <p:txBody>
          <a:bodyPr/>
          <a:lstStyle/>
          <a:p>
            <a:pPr>
              <a:buFont typeface="Courier New" panose="02070309020205020404" pitchFamily="49" charset="0"/>
              <a:buChar char="o"/>
            </a:pPr>
            <a:r>
              <a:rPr lang="en-US" b="0" i="0" dirty="0">
                <a:solidFill>
                  <a:srgbClr val="333333"/>
                </a:solidFill>
                <a:effectLst/>
                <a:latin typeface="-apple-system"/>
              </a:rPr>
              <a:t>It creates a Data Frame object from a structured ndarray, sequence of tuples or dicts, or Data Frame.</a:t>
            </a:r>
            <a:endParaRPr lang="en-IN" dirty="0"/>
          </a:p>
        </p:txBody>
      </p:sp>
      <p:pic>
        <p:nvPicPr>
          <p:cNvPr id="6" name="Picture 5" descr="A screenshot of a computer&#10;&#10;Description automatically generated with medium confidence">
            <a:extLst>
              <a:ext uri="{FF2B5EF4-FFF2-40B4-BE49-F238E27FC236}">
                <a16:creationId xmlns:a16="http://schemas.microsoft.com/office/drawing/2014/main" id="{1B7B9805-5E9D-11D2-3D8B-B38682275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88" y="2867025"/>
            <a:ext cx="11591024" cy="3648075"/>
          </a:xfrm>
          <a:prstGeom prst="rect">
            <a:avLst/>
          </a:prstGeom>
        </p:spPr>
      </p:pic>
    </p:spTree>
    <p:extLst>
      <p:ext uri="{BB962C8B-B14F-4D97-AF65-F5344CB8AC3E}">
        <p14:creationId xmlns:p14="http://schemas.microsoft.com/office/powerpoint/2010/main" val="132730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618-1B0D-4908-8108-DDD20973A6AD}"/>
              </a:ext>
            </a:extLst>
          </p:cNvPr>
          <p:cNvSpPr>
            <a:spLocks noGrp="1"/>
          </p:cNvSpPr>
          <p:nvPr>
            <p:ph type="title"/>
          </p:nvPr>
        </p:nvSpPr>
        <p:spPr>
          <a:xfrm>
            <a:off x="1069848" y="484632"/>
            <a:ext cx="10058400" cy="1609344"/>
          </a:xfrm>
        </p:spPr>
        <p:txBody>
          <a:bodyPr/>
          <a:lstStyle/>
          <a:p>
            <a:r>
              <a:rPr lang="en-IN" u="sng" dirty="0"/>
              <a:t>Installation of PySpark</a:t>
            </a:r>
          </a:p>
        </p:txBody>
      </p:sp>
      <p:sp>
        <p:nvSpPr>
          <p:cNvPr id="3" name="Content Placeholder 2">
            <a:extLst>
              <a:ext uri="{FF2B5EF4-FFF2-40B4-BE49-F238E27FC236}">
                <a16:creationId xmlns:a16="http://schemas.microsoft.com/office/drawing/2014/main" id="{1E9BBB90-8868-48A6-8196-101114756EF0}"/>
              </a:ext>
            </a:extLst>
          </p:cNvPr>
          <p:cNvSpPr>
            <a:spLocks noGrp="1"/>
          </p:cNvSpPr>
          <p:nvPr>
            <p:ph idx="1"/>
          </p:nvPr>
        </p:nvSpPr>
        <p:spPr>
          <a:xfrm>
            <a:off x="1069848" y="2121407"/>
            <a:ext cx="10058400" cy="2021967"/>
          </a:xfrm>
        </p:spPr>
        <p:txBody>
          <a:bodyPr>
            <a:noAutofit/>
          </a:bodyPr>
          <a:lstStyle/>
          <a:p>
            <a:pPr>
              <a:buFont typeface="Courier New" panose="02070309020205020404" pitchFamily="49" charset="0"/>
              <a:buChar char="o"/>
            </a:pPr>
            <a:r>
              <a:rPr lang="en-US" b="0" i="0" dirty="0">
                <a:solidFill>
                  <a:srgbClr val="202124"/>
                </a:solidFill>
                <a:effectLst/>
                <a:latin typeface="-apple-system"/>
              </a:rPr>
              <a:t>pip3 is </a:t>
            </a:r>
            <a:r>
              <a:rPr lang="en-US" b="1" i="0" dirty="0">
                <a:solidFill>
                  <a:srgbClr val="202124"/>
                </a:solidFill>
                <a:effectLst/>
                <a:latin typeface="-apple-system"/>
              </a:rPr>
              <a:t>the official package manager and pip command for Python 3</a:t>
            </a:r>
            <a:r>
              <a:rPr lang="en-US" b="0" i="0" dirty="0">
                <a:solidFill>
                  <a:srgbClr val="202124"/>
                </a:solidFill>
                <a:effectLst/>
                <a:latin typeface="-apple-system"/>
              </a:rPr>
              <a:t>. It enables the installation and management of third-party software packages with features and functionality not found in the Python standard library. Pip3 installs packages from PyPI (Python Package Index).</a:t>
            </a:r>
          </a:p>
          <a:p>
            <a:pPr>
              <a:buFont typeface="Courier New" panose="02070309020205020404" pitchFamily="49" charset="0"/>
              <a:buChar char="o"/>
            </a:pPr>
            <a:r>
              <a:rPr lang="en-US" b="0" i="0" dirty="0">
                <a:solidFill>
                  <a:srgbClr val="202124"/>
                </a:solidFill>
                <a:effectLst/>
                <a:latin typeface="-apple-system"/>
              </a:rPr>
              <a:t>PySpark is </a:t>
            </a:r>
            <a:r>
              <a:rPr lang="en-US" i="0" dirty="0">
                <a:solidFill>
                  <a:srgbClr val="202124"/>
                </a:solidFill>
                <a:effectLst/>
                <a:latin typeface="-apple-system"/>
              </a:rPr>
              <a:t>the </a:t>
            </a:r>
            <a:r>
              <a:rPr lang="en-US" b="1" i="0" dirty="0">
                <a:solidFill>
                  <a:srgbClr val="202124"/>
                </a:solidFill>
                <a:effectLst/>
                <a:latin typeface="-apple-system"/>
              </a:rPr>
              <a:t>Python API</a:t>
            </a:r>
            <a:r>
              <a:rPr lang="en-US" i="0" dirty="0">
                <a:solidFill>
                  <a:srgbClr val="202124"/>
                </a:solidFill>
                <a:effectLst/>
                <a:latin typeface="-apple-system"/>
              </a:rPr>
              <a:t> for Apache Spark, an open source, distributed computing framework and set of libraries for real-time, large-scale data processing.</a:t>
            </a:r>
            <a:endParaRPr lang="en-IN" dirty="0">
              <a:latin typeface="-apple-system"/>
            </a:endParaRPr>
          </a:p>
        </p:txBody>
      </p:sp>
      <p:pic>
        <p:nvPicPr>
          <p:cNvPr id="5" name="Picture 4" descr="Graphical user interface, text&#10;&#10;Description automatically generated">
            <a:extLst>
              <a:ext uri="{FF2B5EF4-FFF2-40B4-BE49-F238E27FC236}">
                <a16:creationId xmlns:a16="http://schemas.microsoft.com/office/drawing/2014/main" id="{0665A194-E430-30CB-578A-EC0020001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4764024"/>
            <a:ext cx="10296525" cy="1846326"/>
          </a:xfrm>
          <a:prstGeom prst="rect">
            <a:avLst/>
          </a:prstGeom>
        </p:spPr>
      </p:pic>
    </p:spTree>
    <p:extLst>
      <p:ext uri="{BB962C8B-B14F-4D97-AF65-F5344CB8AC3E}">
        <p14:creationId xmlns:p14="http://schemas.microsoft.com/office/powerpoint/2010/main" val="54858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13B4-63EF-4DBC-8EDE-6827433519B9}"/>
              </a:ext>
            </a:extLst>
          </p:cNvPr>
          <p:cNvSpPr>
            <a:spLocks noGrp="1"/>
          </p:cNvSpPr>
          <p:nvPr>
            <p:ph type="title"/>
          </p:nvPr>
        </p:nvSpPr>
        <p:spPr>
          <a:xfrm>
            <a:off x="1257300" y="484632"/>
            <a:ext cx="9870948" cy="1609344"/>
          </a:xfrm>
        </p:spPr>
        <p:txBody>
          <a:bodyPr/>
          <a:lstStyle/>
          <a:p>
            <a:r>
              <a:rPr lang="en-IN" u="sng" dirty="0"/>
              <a:t>CONVERTINg MONGODB Data inTO spark DATAFRAME</a:t>
            </a:r>
          </a:p>
        </p:txBody>
      </p:sp>
      <p:sp>
        <p:nvSpPr>
          <p:cNvPr id="3" name="Content Placeholder 2">
            <a:extLst>
              <a:ext uri="{FF2B5EF4-FFF2-40B4-BE49-F238E27FC236}">
                <a16:creationId xmlns:a16="http://schemas.microsoft.com/office/drawing/2014/main" id="{08496998-2226-4658-BB9A-E74289FC17CA}"/>
              </a:ext>
            </a:extLst>
          </p:cNvPr>
          <p:cNvSpPr>
            <a:spLocks noGrp="1"/>
          </p:cNvSpPr>
          <p:nvPr>
            <p:ph idx="1"/>
          </p:nvPr>
        </p:nvSpPr>
        <p:spPr>
          <a:xfrm>
            <a:off x="1156084" y="2166730"/>
            <a:ext cx="9400751" cy="1063487"/>
          </a:xfrm>
        </p:spPr>
        <p:txBody>
          <a:bodyPr>
            <a:normAutofit/>
          </a:bodyPr>
          <a:lstStyle/>
          <a:p>
            <a:pPr algn="l">
              <a:buFont typeface="Courier New" panose="02070309020205020404" pitchFamily="49" charset="0"/>
              <a:buChar char="o"/>
            </a:pPr>
            <a:r>
              <a:rPr lang="en-US" b="1" i="0" dirty="0">
                <a:solidFill>
                  <a:srgbClr val="000000"/>
                </a:solidFill>
                <a:effectLst/>
                <a:latin typeface="-apple-system"/>
              </a:rPr>
              <a:t>LS (List) </a:t>
            </a:r>
            <a:r>
              <a:rPr lang="en-US" b="0" i="0" dirty="0">
                <a:solidFill>
                  <a:srgbClr val="000000"/>
                </a:solidFill>
                <a:effectLst/>
                <a:latin typeface="-apple-system"/>
              </a:rPr>
              <a:t>command is used to display the files and directories in HDFS, This list command shows the list of files and directories with permissions, user, group, size, and other details</a:t>
            </a:r>
            <a:r>
              <a:rPr lang="en-GB" b="0" i="0" dirty="0">
                <a:solidFill>
                  <a:srgbClr val="292929"/>
                </a:solidFill>
                <a:effectLst/>
                <a:latin typeface="-apple-system"/>
              </a:rPr>
              <a:t>.</a:t>
            </a:r>
          </a:p>
          <a:p>
            <a:endParaRPr lang="en-IN" dirty="0"/>
          </a:p>
        </p:txBody>
      </p:sp>
      <p:pic>
        <p:nvPicPr>
          <p:cNvPr id="6" name="Picture 5">
            <a:extLst>
              <a:ext uri="{FF2B5EF4-FFF2-40B4-BE49-F238E27FC236}">
                <a16:creationId xmlns:a16="http://schemas.microsoft.com/office/drawing/2014/main" id="{7F94070A-5FDF-9D90-F489-C38078CBB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3319670"/>
            <a:ext cx="11479695" cy="3399182"/>
          </a:xfrm>
          <a:prstGeom prst="rect">
            <a:avLst/>
          </a:prstGeom>
        </p:spPr>
      </p:pic>
    </p:spTree>
    <p:extLst>
      <p:ext uri="{BB962C8B-B14F-4D97-AF65-F5344CB8AC3E}">
        <p14:creationId xmlns:p14="http://schemas.microsoft.com/office/powerpoint/2010/main" val="270188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618-1B0D-4908-8108-DDD20973A6AD}"/>
              </a:ext>
            </a:extLst>
          </p:cNvPr>
          <p:cNvSpPr>
            <a:spLocks noGrp="1"/>
          </p:cNvSpPr>
          <p:nvPr>
            <p:ph type="title"/>
          </p:nvPr>
        </p:nvSpPr>
        <p:spPr>
          <a:xfrm>
            <a:off x="1069848" y="484632"/>
            <a:ext cx="10058400" cy="1609344"/>
          </a:xfrm>
        </p:spPr>
        <p:txBody>
          <a:bodyPr/>
          <a:lstStyle/>
          <a:p>
            <a:r>
              <a:rPr lang="en-IN" u="sng" dirty="0"/>
              <a:t>Data Exploration</a:t>
            </a:r>
          </a:p>
        </p:txBody>
      </p:sp>
      <p:sp>
        <p:nvSpPr>
          <p:cNvPr id="3" name="Content Placeholder 2">
            <a:extLst>
              <a:ext uri="{FF2B5EF4-FFF2-40B4-BE49-F238E27FC236}">
                <a16:creationId xmlns:a16="http://schemas.microsoft.com/office/drawing/2014/main" id="{1E9BBB90-8868-48A6-8196-101114756EF0}"/>
              </a:ext>
            </a:extLst>
          </p:cNvPr>
          <p:cNvSpPr>
            <a:spLocks noGrp="1"/>
          </p:cNvSpPr>
          <p:nvPr>
            <p:ph idx="1"/>
          </p:nvPr>
        </p:nvSpPr>
        <p:spPr/>
        <p:txBody>
          <a:bodyPr/>
          <a:lstStyle/>
          <a:p>
            <a:pPr>
              <a:buFont typeface="Courier New" panose="02070309020205020404" pitchFamily="49" charset="0"/>
              <a:buChar char="o"/>
            </a:pPr>
            <a:r>
              <a:rPr lang="en-GB" dirty="0">
                <a:solidFill>
                  <a:srgbClr val="292929"/>
                </a:solidFill>
                <a:latin typeface="charter"/>
              </a:rPr>
              <a:t>T</a:t>
            </a:r>
            <a:r>
              <a:rPr lang="en-GB" b="0" i="0" dirty="0">
                <a:solidFill>
                  <a:srgbClr val="292929"/>
                </a:solidFill>
                <a:effectLst/>
                <a:latin typeface="charter"/>
              </a:rPr>
              <a:t>he </a:t>
            </a:r>
            <a:r>
              <a:rPr lang="en-GB" b="1" i="0" dirty="0">
                <a:solidFill>
                  <a:srgbClr val="292929"/>
                </a:solidFill>
                <a:effectLst/>
                <a:latin typeface="charter"/>
              </a:rPr>
              <a:t>printSchema()</a:t>
            </a:r>
            <a:r>
              <a:rPr lang="en-GB" b="0" i="0" dirty="0">
                <a:solidFill>
                  <a:srgbClr val="292929"/>
                </a:solidFill>
                <a:effectLst/>
                <a:latin typeface="charter"/>
              </a:rPr>
              <a:t> function on this dataset is used to see the data types of the columns in the table.</a:t>
            </a:r>
            <a:endParaRPr lang="en-IN" dirty="0"/>
          </a:p>
        </p:txBody>
      </p:sp>
      <p:pic>
        <p:nvPicPr>
          <p:cNvPr id="5" name="Picture 4">
            <a:extLst>
              <a:ext uri="{FF2B5EF4-FFF2-40B4-BE49-F238E27FC236}">
                <a16:creationId xmlns:a16="http://schemas.microsoft.com/office/drawing/2014/main" id="{80D46162-70B6-4F57-AC67-1CF25947633C}"/>
              </a:ext>
            </a:extLst>
          </p:cNvPr>
          <p:cNvPicPr>
            <a:picLocks noChangeAspect="1"/>
          </p:cNvPicPr>
          <p:nvPr/>
        </p:nvPicPr>
        <p:blipFill>
          <a:blip r:embed="rId2"/>
          <a:stretch>
            <a:fillRect/>
          </a:stretch>
        </p:blipFill>
        <p:spPr>
          <a:xfrm>
            <a:off x="1291680" y="3321749"/>
            <a:ext cx="8487960" cy="2562583"/>
          </a:xfrm>
          <a:prstGeom prst="rect">
            <a:avLst/>
          </a:prstGeom>
        </p:spPr>
      </p:pic>
    </p:spTree>
    <p:extLst>
      <p:ext uri="{BB962C8B-B14F-4D97-AF65-F5344CB8AC3E}">
        <p14:creationId xmlns:p14="http://schemas.microsoft.com/office/powerpoint/2010/main" val="356320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E11A-BC78-48E5-8679-9A8528687CB5}"/>
              </a:ext>
            </a:extLst>
          </p:cNvPr>
          <p:cNvSpPr>
            <a:spLocks noGrp="1"/>
          </p:cNvSpPr>
          <p:nvPr>
            <p:ph type="title"/>
          </p:nvPr>
        </p:nvSpPr>
        <p:spPr/>
        <p:txBody>
          <a:bodyPr/>
          <a:lstStyle/>
          <a:p>
            <a:r>
              <a:rPr lang="en-IN" u="sng" dirty="0"/>
              <a:t>Statistics</a:t>
            </a:r>
          </a:p>
        </p:txBody>
      </p:sp>
      <p:sp>
        <p:nvSpPr>
          <p:cNvPr id="3" name="Content Placeholder 2">
            <a:extLst>
              <a:ext uri="{FF2B5EF4-FFF2-40B4-BE49-F238E27FC236}">
                <a16:creationId xmlns:a16="http://schemas.microsoft.com/office/drawing/2014/main" id="{FBFB87A1-78A1-442E-AB53-57E298DDABE6}"/>
              </a:ext>
            </a:extLst>
          </p:cNvPr>
          <p:cNvSpPr>
            <a:spLocks noGrp="1"/>
          </p:cNvSpPr>
          <p:nvPr>
            <p:ph idx="1"/>
          </p:nvPr>
        </p:nvSpPr>
        <p:spPr>
          <a:xfrm>
            <a:off x="1154954" y="2603500"/>
            <a:ext cx="4652288" cy="3416300"/>
          </a:xfrm>
        </p:spPr>
        <p:txBody>
          <a:bodyPr/>
          <a:lstStyle/>
          <a:p>
            <a:pPr>
              <a:buFont typeface="Courier New" panose="02070309020205020404" pitchFamily="49" charset="0"/>
              <a:buChar char="o"/>
            </a:pPr>
            <a:r>
              <a:rPr lang="en-GB" dirty="0">
                <a:solidFill>
                  <a:srgbClr val="292929"/>
                </a:solidFill>
                <a:latin typeface="charter"/>
              </a:rPr>
              <a:t>T</a:t>
            </a:r>
            <a:r>
              <a:rPr lang="en-GB" b="0" i="0" dirty="0">
                <a:solidFill>
                  <a:srgbClr val="292929"/>
                </a:solidFill>
                <a:effectLst/>
                <a:latin typeface="charter"/>
              </a:rPr>
              <a:t>he </a:t>
            </a:r>
            <a:r>
              <a:rPr lang="en-GB" b="1" i="0" dirty="0">
                <a:solidFill>
                  <a:srgbClr val="292929"/>
                </a:solidFill>
                <a:effectLst/>
                <a:latin typeface="charter"/>
              </a:rPr>
              <a:t>describe() </a:t>
            </a:r>
            <a:r>
              <a:rPr lang="en-GB" b="0" i="0" dirty="0">
                <a:solidFill>
                  <a:srgbClr val="292929"/>
                </a:solidFill>
                <a:effectLst/>
                <a:latin typeface="charter"/>
              </a:rPr>
              <a:t>function is used to extract the statistics of the numerical columns in the table.</a:t>
            </a:r>
          </a:p>
          <a:p>
            <a:pPr marL="0" indent="0">
              <a:buNone/>
            </a:pPr>
            <a:endParaRPr lang="en-IN" dirty="0"/>
          </a:p>
        </p:txBody>
      </p:sp>
      <p:pic>
        <p:nvPicPr>
          <p:cNvPr id="5" name="Picture 4">
            <a:extLst>
              <a:ext uri="{FF2B5EF4-FFF2-40B4-BE49-F238E27FC236}">
                <a16:creationId xmlns:a16="http://schemas.microsoft.com/office/drawing/2014/main" id="{F143FFFE-41BA-44B8-B9C7-77DFEBCD9DD8}"/>
              </a:ext>
            </a:extLst>
          </p:cNvPr>
          <p:cNvPicPr>
            <a:picLocks noChangeAspect="1"/>
          </p:cNvPicPr>
          <p:nvPr/>
        </p:nvPicPr>
        <p:blipFill>
          <a:blip r:embed="rId2"/>
          <a:stretch>
            <a:fillRect/>
          </a:stretch>
        </p:blipFill>
        <p:spPr>
          <a:xfrm>
            <a:off x="6096000" y="2238375"/>
            <a:ext cx="5934903" cy="3781425"/>
          </a:xfrm>
          <a:prstGeom prst="rect">
            <a:avLst/>
          </a:prstGeom>
        </p:spPr>
      </p:pic>
    </p:spTree>
    <p:extLst>
      <p:ext uri="{BB962C8B-B14F-4D97-AF65-F5344CB8AC3E}">
        <p14:creationId xmlns:p14="http://schemas.microsoft.com/office/powerpoint/2010/main" val="2003253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6AE7-27CA-4CA4-939E-354663A0C63A}"/>
              </a:ext>
            </a:extLst>
          </p:cNvPr>
          <p:cNvSpPr>
            <a:spLocks noGrp="1"/>
          </p:cNvSpPr>
          <p:nvPr>
            <p:ph type="title"/>
          </p:nvPr>
        </p:nvSpPr>
        <p:spPr/>
        <p:txBody>
          <a:bodyPr>
            <a:normAutofit/>
          </a:bodyPr>
          <a:lstStyle/>
          <a:p>
            <a:r>
              <a:rPr lang="en-IN" u="sng" dirty="0"/>
              <a:t>Target Variable Distribution</a:t>
            </a:r>
            <a:br>
              <a:rPr lang="en-IN" dirty="0"/>
            </a:br>
            <a:endParaRPr lang="en-IN" dirty="0"/>
          </a:p>
        </p:txBody>
      </p:sp>
      <p:sp>
        <p:nvSpPr>
          <p:cNvPr id="3" name="Content Placeholder 2">
            <a:extLst>
              <a:ext uri="{FF2B5EF4-FFF2-40B4-BE49-F238E27FC236}">
                <a16:creationId xmlns:a16="http://schemas.microsoft.com/office/drawing/2014/main" id="{FBA5CE07-4FA4-4378-B967-3210E5F02EDD}"/>
              </a:ext>
            </a:extLst>
          </p:cNvPr>
          <p:cNvSpPr>
            <a:spLocks noGrp="1"/>
          </p:cNvSpPr>
          <p:nvPr>
            <p:ph idx="1"/>
          </p:nvPr>
        </p:nvSpPr>
        <p:spPr/>
        <p:txBody>
          <a:bodyPr/>
          <a:lstStyle/>
          <a:p>
            <a:pPr algn="l">
              <a:buFont typeface="Courier New" panose="02070309020205020404" pitchFamily="49" charset="0"/>
              <a:buChar char="o"/>
            </a:pPr>
            <a:r>
              <a:rPr lang="en-GB" b="0" i="0" dirty="0">
                <a:solidFill>
                  <a:srgbClr val="292929"/>
                </a:solidFill>
                <a:effectLst/>
                <a:latin typeface="charter"/>
              </a:rPr>
              <a:t>Our target variable is “</a:t>
            </a:r>
            <a:r>
              <a:rPr lang="en-GB" b="1" i="0" dirty="0">
                <a:solidFill>
                  <a:srgbClr val="292929"/>
                </a:solidFill>
                <a:effectLst/>
                <a:latin typeface="charter"/>
              </a:rPr>
              <a:t>Outcome</a:t>
            </a:r>
            <a:r>
              <a:rPr lang="en-GB" b="0" i="0" dirty="0">
                <a:solidFill>
                  <a:srgbClr val="292929"/>
                </a:solidFill>
                <a:effectLst/>
                <a:latin typeface="charter"/>
              </a:rPr>
              <a:t>” but this classification dataset does not have equal number of instances in each class, but this difference is trivial for now.</a:t>
            </a:r>
          </a:p>
        </p:txBody>
      </p:sp>
      <p:pic>
        <p:nvPicPr>
          <p:cNvPr id="5" name="Picture 4">
            <a:extLst>
              <a:ext uri="{FF2B5EF4-FFF2-40B4-BE49-F238E27FC236}">
                <a16:creationId xmlns:a16="http://schemas.microsoft.com/office/drawing/2014/main" id="{F63D1D18-B231-4472-8E7C-46F4BCE2B022}"/>
              </a:ext>
            </a:extLst>
          </p:cNvPr>
          <p:cNvPicPr>
            <a:picLocks noChangeAspect="1"/>
          </p:cNvPicPr>
          <p:nvPr/>
        </p:nvPicPr>
        <p:blipFill>
          <a:blip r:embed="rId2"/>
          <a:stretch>
            <a:fillRect/>
          </a:stretch>
        </p:blipFill>
        <p:spPr>
          <a:xfrm>
            <a:off x="2133600" y="3513888"/>
            <a:ext cx="7810500" cy="2753561"/>
          </a:xfrm>
          <a:prstGeom prst="rect">
            <a:avLst/>
          </a:prstGeom>
        </p:spPr>
      </p:pic>
    </p:spTree>
    <p:extLst>
      <p:ext uri="{BB962C8B-B14F-4D97-AF65-F5344CB8AC3E}">
        <p14:creationId xmlns:p14="http://schemas.microsoft.com/office/powerpoint/2010/main" val="302203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B4A5-81DB-4AAF-8E2A-19CF018EC3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94F869-D8AD-42BE-86F7-E9BA9B001288}"/>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73929120-1D45-4A0F-B8E5-210BB4EA8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99F764-80FB-483A-A372-BF425E9F5602}"/>
              </a:ext>
            </a:extLst>
          </p:cNvPr>
          <p:cNvSpPr txBox="1"/>
          <p:nvPr/>
        </p:nvSpPr>
        <p:spPr>
          <a:xfrm>
            <a:off x="6465046" y="5407278"/>
            <a:ext cx="4411579" cy="954107"/>
          </a:xfrm>
          <a:prstGeom prst="rect">
            <a:avLst/>
          </a:prstGeom>
          <a:noFill/>
        </p:spPr>
        <p:txBody>
          <a:bodyPr wrap="square" rtlCol="0">
            <a:spAutoFit/>
          </a:bodyPr>
          <a:lstStyle/>
          <a:p>
            <a:r>
              <a:rPr lang="en-IN" sz="2800" dirty="0">
                <a:solidFill>
                  <a:schemeClr val="bg1"/>
                </a:solidFill>
              </a:rPr>
              <a:t>Exploratory Data Analysis</a:t>
            </a:r>
          </a:p>
        </p:txBody>
      </p:sp>
    </p:spTree>
    <p:extLst>
      <p:ext uri="{BB962C8B-B14F-4D97-AF65-F5344CB8AC3E}">
        <p14:creationId xmlns:p14="http://schemas.microsoft.com/office/powerpoint/2010/main" val="386814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91D7-995C-4150-B532-3A910A5323C9}"/>
              </a:ext>
            </a:extLst>
          </p:cNvPr>
          <p:cNvSpPr>
            <a:spLocks noGrp="1"/>
          </p:cNvSpPr>
          <p:nvPr>
            <p:ph type="title"/>
          </p:nvPr>
        </p:nvSpPr>
        <p:spPr>
          <a:xfrm>
            <a:off x="1069848" y="417957"/>
            <a:ext cx="9982200" cy="1609344"/>
          </a:xfrm>
        </p:spPr>
        <p:txBody>
          <a:bodyPr/>
          <a:lstStyle/>
          <a:p>
            <a:r>
              <a:rPr lang="en-IN" u="sng" dirty="0"/>
              <a:t>Feature Engineering</a:t>
            </a:r>
          </a:p>
        </p:txBody>
      </p:sp>
      <p:sp>
        <p:nvSpPr>
          <p:cNvPr id="3" name="Content Placeholder 2">
            <a:extLst>
              <a:ext uri="{FF2B5EF4-FFF2-40B4-BE49-F238E27FC236}">
                <a16:creationId xmlns:a16="http://schemas.microsoft.com/office/drawing/2014/main" id="{81EB881F-AB4D-4A59-9EC3-A3C7CCA989DA}"/>
              </a:ext>
            </a:extLst>
          </p:cNvPr>
          <p:cNvSpPr>
            <a:spLocks noGrp="1"/>
          </p:cNvSpPr>
          <p:nvPr>
            <p:ph idx="1"/>
          </p:nvPr>
        </p:nvSpPr>
        <p:spPr/>
        <p:txBody>
          <a:bodyPr>
            <a:normAutofit/>
          </a:bodyPr>
          <a:lstStyle/>
          <a:p>
            <a:pPr algn="l">
              <a:buFont typeface="Courier New" panose="02070309020205020404" pitchFamily="49" charset="0"/>
              <a:buChar char="o"/>
            </a:pPr>
            <a:r>
              <a:rPr lang="en-GB" b="1" i="0" dirty="0">
                <a:solidFill>
                  <a:srgbClr val="292929"/>
                </a:solidFill>
                <a:effectLst/>
                <a:latin typeface="sohne"/>
              </a:rPr>
              <a:t>User Defined Functions (UDF)</a:t>
            </a:r>
          </a:p>
          <a:p>
            <a:pPr algn="l">
              <a:buFont typeface="Courier New" panose="02070309020205020404" pitchFamily="49" charset="0"/>
              <a:buChar char="o"/>
            </a:pPr>
            <a:r>
              <a:rPr lang="en-GB" b="0" i="0" dirty="0">
                <a:solidFill>
                  <a:srgbClr val="292929"/>
                </a:solidFill>
                <a:effectLst/>
                <a:latin typeface="charter"/>
              </a:rPr>
              <a:t>We may want to make various transformations in our data. A </a:t>
            </a:r>
            <a:r>
              <a:rPr lang="en-GB" b="1" i="0" dirty="0">
                <a:solidFill>
                  <a:srgbClr val="292929"/>
                </a:solidFill>
                <a:effectLst/>
                <a:latin typeface="charter"/>
              </a:rPr>
              <a:t>User defined function</a:t>
            </a:r>
            <a:r>
              <a:rPr lang="en-GB" b="0" i="0" dirty="0">
                <a:solidFill>
                  <a:srgbClr val="292929"/>
                </a:solidFill>
                <a:effectLst/>
                <a:latin typeface="charter"/>
              </a:rPr>
              <a:t>(</a:t>
            </a:r>
            <a:r>
              <a:rPr lang="en-GB" b="1" i="0" dirty="0">
                <a:solidFill>
                  <a:srgbClr val="292929"/>
                </a:solidFill>
                <a:effectLst/>
                <a:latin typeface="charter"/>
              </a:rPr>
              <a:t>UDF</a:t>
            </a:r>
            <a:r>
              <a:rPr lang="en-GB" b="0" i="0" dirty="0">
                <a:solidFill>
                  <a:srgbClr val="292929"/>
                </a:solidFill>
                <a:effectLst/>
                <a:latin typeface="charter"/>
              </a:rPr>
              <a:t>) is a function provided by the user at times where built-in functions are not capable of doing the required work. We can use our UDFs for data manipulation.</a:t>
            </a:r>
          </a:p>
          <a:p>
            <a:pPr algn="l">
              <a:buFont typeface="Courier New" panose="02070309020205020404" pitchFamily="49" charset="0"/>
              <a:buChar char="o"/>
            </a:pPr>
            <a:r>
              <a:rPr lang="en-GB" b="1" i="0" dirty="0">
                <a:solidFill>
                  <a:srgbClr val="292929"/>
                </a:solidFill>
                <a:effectLst/>
                <a:latin typeface="sohne"/>
              </a:rPr>
              <a:t>a) Changing Column Name and Converting the Target Variable (Outcome)</a:t>
            </a:r>
          </a:p>
          <a:p>
            <a:pPr algn="l">
              <a:buFont typeface="Courier New" panose="02070309020205020404" pitchFamily="49" charset="0"/>
              <a:buChar char="o"/>
            </a:pPr>
            <a:r>
              <a:rPr lang="en-GB" b="0" i="0" dirty="0">
                <a:solidFill>
                  <a:srgbClr val="292929"/>
                </a:solidFill>
                <a:effectLst/>
                <a:latin typeface="charter"/>
              </a:rPr>
              <a:t>We want to change the “Outcome” values from 0 to “No”, and from 1 to “Yes”. We’ll use y_udf to change the name and the values of the target variable </a:t>
            </a:r>
          </a:p>
          <a:p>
            <a:pPr algn="l">
              <a:buFont typeface="Courier New" panose="02070309020205020404" pitchFamily="49" charset="0"/>
              <a:buChar char="o"/>
            </a:pPr>
            <a:r>
              <a:rPr lang="en-GB" b="0" i="0" dirty="0">
                <a:solidFill>
                  <a:srgbClr val="292929"/>
                </a:solidFill>
                <a:effectLst/>
                <a:latin typeface="charter"/>
              </a:rPr>
              <a:t>Now, the data type of this column became “String”</a:t>
            </a:r>
          </a:p>
          <a:p>
            <a:pPr algn="l">
              <a:buFont typeface="Courier New" panose="02070309020205020404" pitchFamily="49" charset="0"/>
              <a:buChar char="o"/>
            </a:pPr>
            <a:r>
              <a:rPr lang="en-GB" b="1" i="0" dirty="0">
                <a:solidFill>
                  <a:srgbClr val="292929"/>
                </a:solidFill>
                <a:effectLst/>
                <a:latin typeface="sohne"/>
              </a:rPr>
              <a:t>b) Create a new column — Age Groups</a:t>
            </a:r>
          </a:p>
          <a:p>
            <a:pPr algn="l">
              <a:buFont typeface="Courier New" panose="02070309020205020404" pitchFamily="49" charset="0"/>
              <a:buChar char="o"/>
            </a:pPr>
            <a:r>
              <a:rPr lang="en-GB" b="0" i="0" dirty="0">
                <a:solidFill>
                  <a:srgbClr val="292929"/>
                </a:solidFill>
                <a:effectLst/>
                <a:latin typeface="charter"/>
              </a:rPr>
              <a:t>Our objective is to create groups according to age ranges with the udf_multiple UDF.</a:t>
            </a:r>
          </a:p>
          <a:p>
            <a:endParaRPr lang="en-IN" dirty="0"/>
          </a:p>
        </p:txBody>
      </p:sp>
    </p:spTree>
    <p:extLst>
      <p:ext uri="{BB962C8B-B14F-4D97-AF65-F5344CB8AC3E}">
        <p14:creationId xmlns:p14="http://schemas.microsoft.com/office/powerpoint/2010/main" val="450965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E62-26C6-460D-9074-B872735220B4}"/>
              </a:ext>
            </a:extLst>
          </p:cNvPr>
          <p:cNvSpPr>
            <a:spLocks noGrp="1"/>
          </p:cNvSpPr>
          <p:nvPr>
            <p:ph type="title"/>
          </p:nvPr>
        </p:nvSpPr>
        <p:spPr/>
        <p:txBody>
          <a:bodyPr>
            <a:normAutofit/>
          </a:bodyPr>
          <a:lstStyle/>
          <a:p>
            <a:r>
              <a:rPr lang="en-GB" u="sng" dirty="0"/>
              <a:t>Window Function - Age Groups Distribution</a:t>
            </a:r>
            <a:endParaRPr lang="en-IN" u="sng" dirty="0"/>
          </a:p>
        </p:txBody>
      </p:sp>
      <p:sp>
        <p:nvSpPr>
          <p:cNvPr id="3" name="Content Placeholder 2">
            <a:extLst>
              <a:ext uri="{FF2B5EF4-FFF2-40B4-BE49-F238E27FC236}">
                <a16:creationId xmlns:a16="http://schemas.microsoft.com/office/drawing/2014/main" id="{BDFE15F4-88E3-4D6F-8735-9503D583647E}"/>
              </a:ext>
            </a:extLst>
          </p:cNvPr>
          <p:cNvSpPr>
            <a:spLocks noGrp="1"/>
          </p:cNvSpPr>
          <p:nvPr>
            <p:ph idx="1"/>
          </p:nvPr>
        </p:nvSpPr>
        <p:spPr/>
        <p:txBody>
          <a:bodyPr/>
          <a:lstStyle/>
          <a:p>
            <a:pPr>
              <a:buFont typeface="Courier New" panose="02070309020205020404" pitchFamily="49" charset="0"/>
              <a:buChar char="o"/>
            </a:pPr>
            <a:r>
              <a:rPr lang="en-GB" b="0" i="0" dirty="0">
                <a:solidFill>
                  <a:srgbClr val="292929"/>
                </a:solidFill>
                <a:effectLst/>
                <a:latin typeface="charter"/>
              </a:rPr>
              <a:t>We can use the “</a:t>
            </a:r>
            <a:r>
              <a:rPr lang="en-GB" b="1" i="0" dirty="0">
                <a:solidFill>
                  <a:srgbClr val="292929"/>
                </a:solidFill>
                <a:effectLst/>
                <a:latin typeface="charter"/>
              </a:rPr>
              <a:t>groupBy</a:t>
            </a:r>
            <a:r>
              <a:rPr lang="en-GB" b="0" i="0" dirty="0">
                <a:solidFill>
                  <a:srgbClr val="292929"/>
                </a:solidFill>
                <a:effectLst/>
                <a:latin typeface="charter"/>
              </a:rPr>
              <a:t>” and “</a:t>
            </a:r>
            <a:r>
              <a:rPr lang="en-GB" b="1" i="0" dirty="0">
                <a:solidFill>
                  <a:srgbClr val="292929"/>
                </a:solidFill>
                <a:effectLst/>
                <a:latin typeface="charter"/>
              </a:rPr>
              <a:t>Window</a:t>
            </a:r>
            <a:r>
              <a:rPr lang="en-GB" b="0" i="0" dirty="0">
                <a:solidFill>
                  <a:srgbClr val="292929"/>
                </a:solidFill>
                <a:effectLst/>
                <a:latin typeface="charter"/>
              </a:rPr>
              <a:t>” functions to see the Glucose distribution by age group. The Window allows us to see the percentage of each age group in the total dataset.</a:t>
            </a:r>
            <a:endParaRPr lang="en-IN" dirty="0"/>
          </a:p>
        </p:txBody>
      </p:sp>
      <p:pic>
        <p:nvPicPr>
          <p:cNvPr id="5" name="Picture 4">
            <a:extLst>
              <a:ext uri="{FF2B5EF4-FFF2-40B4-BE49-F238E27FC236}">
                <a16:creationId xmlns:a16="http://schemas.microsoft.com/office/drawing/2014/main" id="{6AEE3D14-B0E7-4864-A7A1-CDA041E31DB5}"/>
              </a:ext>
            </a:extLst>
          </p:cNvPr>
          <p:cNvPicPr>
            <a:picLocks noChangeAspect="1"/>
          </p:cNvPicPr>
          <p:nvPr/>
        </p:nvPicPr>
        <p:blipFill>
          <a:blip r:embed="rId2"/>
          <a:stretch>
            <a:fillRect/>
          </a:stretch>
        </p:blipFill>
        <p:spPr>
          <a:xfrm>
            <a:off x="307146" y="3429000"/>
            <a:ext cx="6186139" cy="2371725"/>
          </a:xfrm>
          <a:prstGeom prst="rect">
            <a:avLst/>
          </a:prstGeom>
        </p:spPr>
      </p:pic>
      <p:pic>
        <p:nvPicPr>
          <p:cNvPr id="2050" name="Picture 2">
            <a:extLst>
              <a:ext uri="{FF2B5EF4-FFF2-40B4-BE49-F238E27FC236}">
                <a16:creationId xmlns:a16="http://schemas.microsoft.com/office/drawing/2014/main" id="{0B5BE29C-7DDC-4906-A294-A679043CD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048000"/>
            <a:ext cx="471487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26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F942B0-35DE-4FF1-95AA-0255DA1C4EE2}"/>
              </a:ext>
            </a:extLst>
          </p:cNvPr>
          <p:cNvSpPr>
            <a:spLocks noGrp="1"/>
          </p:cNvSpPr>
          <p:nvPr>
            <p:ph type="ctrTitle"/>
          </p:nvPr>
        </p:nvSpPr>
        <p:spPr>
          <a:xfrm>
            <a:off x="1047750" y="1495425"/>
            <a:ext cx="9970770" cy="2972606"/>
          </a:xfrm>
        </p:spPr>
        <p:txBody>
          <a:bodyPr>
            <a:normAutofit/>
          </a:bodyPr>
          <a:lstStyle/>
          <a:p>
            <a:r>
              <a:rPr lang="en-US" sz="3200" b="0" i="0" dirty="0">
                <a:solidFill>
                  <a:srgbClr val="202124"/>
                </a:solidFill>
                <a:effectLst/>
              </a:rPr>
              <a:t>Diabetes is </a:t>
            </a:r>
            <a:r>
              <a:rPr lang="en-US" sz="3200" i="0" dirty="0">
                <a:solidFill>
                  <a:srgbClr val="202124"/>
                </a:solidFill>
                <a:effectLst/>
              </a:rPr>
              <a:t>a group of conditions where the body cannot produce enough or any insulin, cannot properly use the insulin that is produced, or cannot do a combination of either. </a:t>
            </a:r>
            <a:r>
              <a:rPr lang="en-US" sz="3200" b="0" i="0" dirty="0">
                <a:solidFill>
                  <a:srgbClr val="202124"/>
                </a:solidFill>
                <a:effectLst/>
              </a:rPr>
              <a:t>When any of these things happen, the body is unable to get sugar from the blood into your cells. This can lead to high blood sugar levels.</a:t>
            </a:r>
            <a:endParaRPr lang="en-IN" sz="3200" dirty="0"/>
          </a:p>
        </p:txBody>
      </p:sp>
      <p:sp>
        <p:nvSpPr>
          <p:cNvPr id="2" name="TextBox 1">
            <a:extLst>
              <a:ext uri="{FF2B5EF4-FFF2-40B4-BE49-F238E27FC236}">
                <a16:creationId xmlns:a16="http://schemas.microsoft.com/office/drawing/2014/main" id="{95C80DA6-3845-D833-CFDD-4C11C5E0AAF6}"/>
              </a:ext>
            </a:extLst>
          </p:cNvPr>
          <p:cNvSpPr txBox="1"/>
          <p:nvPr/>
        </p:nvSpPr>
        <p:spPr>
          <a:xfrm>
            <a:off x="847725" y="5219700"/>
            <a:ext cx="10296525" cy="923330"/>
          </a:xfrm>
          <a:prstGeom prst="rect">
            <a:avLst/>
          </a:prstGeom>
          <a:noFill/>
        </p:spPr>
        <p:txBody>
          <a:bodyPr wrap="square" rtlCol="0">
            <a:spAutoFit/>
          </a:bodyPr>
          <a:lstStyle/>
          <a:p>
            <a:pPr marL="285750" indent="-285750">
              <a:buFont typeface="Courier New" panose="02070309020205020404" pitchFamily="49" charset="0"/>
              <a:buChar char="o"/>
            </a:pPr>
            <a:r>
              <a:rPr lang="en-US" b="1" i="0" dirty="0">
                <a:solidFill>
                  <a:srgbClr val="202124"/>
                </a:solidFill>
                <a:effectLst/>
                <a:latin typeface="+mj-lt"/>
              </a:rPr>
              <a:t>The long-term effects of diabetes include damage to large and small blood vessels, which can lead to heart attack and stroke, and problems with the kidneys, eyes, feet and nerves. The good news is that the risk of long-term effects of diabetes can be reduced.</a:t>
            </a:r>
            <a:endParaRPr lang="en-IN" b="1" dirty="0">
              <a:latin typeface="+mj-lt"/>
            </a:endParaRPr>
          </a:p>
        </p:txBody>
      </p:sp>
      <p:sp>
        <p:nvSpPr>
          <p:cNvPr id="3" name="TextBox 2">
            <a:extLst>
              <a:ext uri="{FF2B5EF4-FFF2-40B4-BE49-F238E27FC236}">
                <a16:creationId xmlns:a16="http://schemas.microsoft.com/office/drawing/2014/main" id="{B39169B1-239E-FACD-67BA-75DB918A0199}"/>
              </a:ext>
            </a:extLst>
          </p:cNvPr>
          <p:cNvSpPr txBox="1"/>
          <p:nvPr/>
        </p:nvSpPr>
        <p:spPr>
          <a:xfrm>
            <a:off x="952500" y="4562475"/>
            <a:ext cx="3581399" cy="523220"/>
          </a:xfrm>
          <a:prstGeom prst="rect">
            <a:avLst/>
          </a:prstGeom>
          <a:noFill/>
        </p:spPr>
        <p:txBody>
          <a:bodyPr wrap="square" rtlCol="0">
            <a:spAutoFit/>
          </a:bodyPr>
          <a:lstStyle/>
          <a:p>
            <a:r>
              <a:rPr lang="en-IN" sz="2800" b="1" u="sng" dirty="0"/>
              <a:t>Effects of diabetes</a:t>
            </a:r>
            <a:r>
              <a:rPr lang="en-IN" dirty="0"/>
              <a:t>:</a:t>
            </a:r>
          </a:p>
        </p:txBody>
      </p:sp>
    </p:spTree>
    <p:extLst>
      <p:ext uri="{BB962C8B-B14F-4D97-AF65-F5344CB8AC3E}">
        <p14:creationId xmlns:p14="http://schemas.microsoft.com/office/powerpoint/2010/main" val="80397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B59E-A6EC-4974-9C31-80175635F3B3}"/>
              </a:ext>
            </a:extLst>
          </p:cNvPr>
          <p:cNvSpPr>
            <a:spLocks noGrp="1"/>
          </p:cNvSpPr>
          <p:nvPr>
            <p:ph type="title"/>
          </p:nvPr>
        </p:nvSpPr>
        <p:spPr>
          <a:xfrm>
            <a:off x="685801" y="192582"/>
            <a:ext cx="10396882" cy="1045668"/>
          </a:xfrm>
        </p:spPr>
        <p:txBody>
          <a:bodyPr/>
          <a:lstStyle/>
          <a:p>
            <a:r>
              <a:rPr lang="en-IN" u="sng" dirty="0"/>
              <a:t>Pearson Correlation</a:t>
            </a:r>
          </a:p>
        </p:txBody>
      </p:sp>
      <p:sp>
        <p:nvSpPr>
          <p:cNvPr id="3" name="Content Placeholder 2">
            <a:extLst>
              <a:ext uri="{FF2B5EF4-FFF2-40B4-BE49-F238E27FC236}">
                <a16:creationId xmlns:a16="http://schemas.microsoft.com/office/drawing/2014/main" id="{BC0A6B67-DD42-4342-AFF3-2EFAC218A6AD}"/>
              </a:ext>
            </a:extLst>
          </p:cNvPr>
          <p:cNvSpPr>
            <a:spLocks noGrp="1"/>
          </p:cNvSpPr>
          <p:nvPr>
            <p:ph idx="1"/>
          </p:nvPr>
        </p:nvSpPr>
        <p:spPr>
          <a:xfrm>
            <a:off x="1154954" y="1076326"/>
            <a:ext cx="10411404" cy="1847850"/>
          </a:xfrm>
        </p:spPr>
        <p:txBody>
          <a:bodyPr>
            <a:normAutofit fontScale="92500"/>
          </a:bodyPr>
          <a:lstStyle/>
          <a:p>
            <a:pPr>
              <a:buFont typeface="Courier New" panose="02070309020205020404" pitchFamily="49" charset="0"/>
              <a:buChar char="o"/>
            </a:pPr>
            <a:r>
              <a:rPr lang="en-GB" b="0" i="0" dirty="0">
                <a:solidFill>
                  <a:srgbClr val="292929"/>
                </a:solidFill>
                <a:effectLst/>
                <a:latin typeface="charter"/>
              </a:rPr>
              <a:t>We can use the PySpark statistics library to determine if there is a high correlation between our data. First of all, we determine the numerical columns and make a list of them into the “</a:t>
            </a:r>
            <a:r>
              <a:rPr lang="en-GB" b="1" i="0" dirty="0">
                <a:solidFill>
                  <a:srgbClr val="292929"/>
                </a:solidFill>
                <a:effectLst/>
                <a:latin typeface="charter"/>
              </a:rPr>
              <a:t>df_corr</a:t>
            </a:r>
            <a:r>
              <a:rPr lang="en-GB" b="0" i="0" dirty="0">
                <a:solidFill>
                  <a:srgbClr val="292929"/>
                </a:solidFill>
                <a:effectLst/>
                <a:latin typeface="charter"/>
              </a:rPr>
              <a:t>” dataframe</a:t>
            </a:r>
          </a:p>
          <a:p>
            <a:pPr>
              <a:buFont typeface="Courier New" panose="02070309020205020404" pitchFamily="49" charset="0"/>
              <a:buChar char="o"/>
            </a:pPr>
            <a:r>
              <a:rPr lang="en-GB" b="0" i="0" dirty="0">
                <a:solidFill>
                  <a:srgbClr val="292929"/>
                </a:solidFill>
                <a:effectLst/>
                <a:latin typeface="charter"/>
              </a:rPr>
              <a:t>We checked whether there is a “</a:t>
            </a:r>
            <a:r>
              <a:rPr lang="en-GB" b="1" i="1" dirty="0">
                <a:solidFill>
                  <a:srgbClr val="292929"/>
                </a:solidFill>
                <a:effectLst/>
                <a:latin typeface="charter"/>
              </a:rPr>
              <a:t>pearson</a:t>
            </a:r>
            <a:r>
              <a:rPr lang="en-GB" b="0" i="0" dirty="0">
                <a:solidFill>
                  <a:srgbClr val="292929"/>
                </a:solidFill>
                <a:effectLst/>
                <a:latin typeface="charter"/>
              </a:rPr>
              <a:t>” correlation between numerical variables. We can see, the highest correlation is </a:t>
            </a:r>
            <a:r>
              <a:rPr lang="en-GB" b="1" i="0" dirty="0">
                <a:solidFill>
                  <a:srgbClr val="292929"/>
                </a:solidFill>
                <a:effectLst/>
                <a:latin typeface="charter"/>
              </a:rPr>
              <a:t>0.54</a:t>
            </a:r>
            <a:r>
              <a:rPr lang="en-GB" b="0" i="0" dirty="0">
                <a:solidFill>
                  <a:srgbClr val="292929"/>
                </a:solidFill>
                <a:effectLst/>
                <a:latin typeface="charter"/>
              </a:rPr>
              <a:t> and between </a:t>
            </a:r>
            <a:r>
              <a:rPr lang="en-GB" b="1" i="0" dirty="0">
                <a:solidFill>
                  <a:srgbClr val="292929"/>
                </a:solidFill>
                <a:effectLst/>
                <a:latin typeface="charter"/>
              </a:rPr>
              <a:t>Pregnancies</a:t>
            </a:r>
            <a:r>
              <a:rPr lang="en-GB" b="0" i="0" dirty="0">
                <a:solidFill>
                  <a:srgbClr val="292929"/>
                </a:solidFill>
                <a:effectLst/>
                <a:latin typeface="charter"/>
              </a:rPr>
              <a:t> and </a:t>
            </a:r>
            <a:r>
              <a:rPr lang="en-GB" b="1" i="0" dirty="0">
                <a:solidFill>
                  <a:srgbClr val="292929"/>
                </a:solidFill>
                <a:effectLst/>
                <a:latin typeface="charter"/>
              </a:rPr>
              <a:t>Age </a:t>
            </a:r>
            <a:r>
              <a:rPr lang="en-GB" i="0" dirty="0">
                <a:solidFill>
                  <a:srgbClr val="292929"/>
                </a:solidFill>
                <a:effectLst/>
                <a:latin typeface="charter"/>
              </a:rPr>
              <a:t>followed by </a:t>
            </a:r>
            <a:r>
              <a:rPr lang="en-GB" b="1" i="0" dirty="0">
                <a:solidFill>
                  <a:srgbClr val="292929"/>
                </a:solidFill>
                <a:effectLst/>
                <a:latin typeface="charter"/>
              </a:rPr>
              <a:t>0.43</a:t>
            </a:r>
            <a:r>
              <a:rPr lang="en-GB" i="0" dirty="0">
                <a:solidFill>
                  <a:srgbClr val="292929"/>
                </a:solidFill>
                <a:effectLst/>
                <a:latin typeface="charter"/>
              </a:rPr>
              <a:t> between </a:t>
            </a:r>
            <a:r>
              <a:rPr lang="en-GB" b="1" i="0" dirty="0">
                <a:solidFill>
                  <a:srgbClr val="292929"/>
                </a:solidFill>
                <a:effectLst/>
                <a:latin typeface="charter"/>
              </a:rPr>
              <a:t>Insulin</a:t>
            </a:r>
            <a:r>
              <a:rPr lang="en-GB" i="0" dirty="0">
                <a:solidFill>
                  <a:srgbClr val="292929"/>
                </a:solidFill>
                <a:effectLst/>
                <a:latin typeface="charter"/>
              </a:rPr>
              <a:t> and </a:t>
            </a:r>
            <a:r>
              <a:rPr lang="en-GB" b="1" i="0" dirty="0">
                <a:solidFill>
                  <a:srgbClr val="292929"/>
                </a:solidFill>
                <a:effectLst/>
                <a:latin typeface="charter"/>
              </a:rPr>
              <a:t>Skin Thickness</a:t>
            </a:r>
            <a:r>
              <a:rPr lang="en-GB" i="0" dirty="0">
                <a:solidFill>
                  <a:srgbClr val="292929"/>
                </a:solidFill>
                <a:effectLst/>
                <a:latin typeface="charter"/>
              </a:rPr>
              <a:t>.</a:t>
            </a:r>
            <a:r>
              <a:rPr lang="en-GB" b="0" i="0" dirty="0">
                <a:solidFill>
                  <a:srgbClr val="292929"/>
                </a:solidFill>
                <a:effectLst/>
                <a:latin typeface="charter"/>
              </a:rPr>
              <a:t> It’s obvious that there aren’t highly correlated numeric variables. Therefore, we decide to keep all of them.</a:t>
            </a:r>
            <a:endParaRPr lang="en-IN" dirty="0"/>
          </a:p>
        </p:txBody>
      </p:sp>
      <p:pic>
        <p:nvPicPr>
          <p:cNvPr id="5" name="Picture 4">
            <a:extLst>
              <a:ext uri="{FF2B5EF4-FFF2-40B4-BE49-F238E27FC236}">
                <a16:creationId xmlns:a16="http://schemas.microsoft.com/office/drawing/2014/main" id="{8A379FEE-F328-4FD8-B0FA-187CF9668C5C}"/>
              </a:ext>
            </a:extLst>
          </p:cNvPr>
          <p:cNvPicPr>
            <a:picLocks noChangeAspect="1"/>
          </p:cNvPicPr>
          <p:nvPr/>
        </p:nvPicPr>
        <p:blipFill>
          <a:blip r:embed="rId2"/>
          <a:stretch>
            <a:fillRect/>
          </a:stretch>
        </p:blipFill>
        <p:spPr>
          <a:xfrm>
            <a:off x="1154954" y="3038475"/>
            <a:ext cx="9358051" cy="3552825"/>
          </a:xfrm>
          <a:prstGeom prst="rect">
            <a:avLst/>
          </a:prstGeom>
        </p:spPr>
      </p:pic>
    </p:spTree>
    <p:extLst>
      <p:ext uri="{BB962C8B-B14F-4D97-AF65-F5344CB8AC3E}">
        <p14:creationId xmlns:p14="http://schemas.microsoft.com/office/powerpoint/2010/main" val="297698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0D2D-C3AE-44B7-851A-DB59E94B7EA6}"/>
              </a:ext>
            </a:extLst>
          </p:cNvPr>
          <p:cNvSpPr>
            <a:spLocks noGrp="1"/>
          </p:cNvSpPr>
          <p:nvPr>
            <p:ph type="title"/>
          </p:nvPr>
        </p:nvSpPr>
        <p:spPr/>
        <p:txBody>
          <a:bodyPr/>
          <a:lstStyle/>
          <a:p>
            <a:r>
              <a:rPr lang="en-IN" u="sng" dirty="0"/>
              <a:t>Getting THE DATA Ready for Modelling</a:t>
            </a:r>
          </a:p>
        </p:txBody>
      </p:sp>
      <p:sp>
        <p:nvSpPr>
          <p:cNvPr id="3" name="Content Placeholder 2">
            <a:extLst>
              <a:ext uri="{FF2B5EF4-FFF2-40B4-BE49-F238E27FC236}">
                <a16:creationId xmlns:a16="http://schemas.microsoft.com/office/drawing/2014/main" id="{9E1793A5-7F58-4A4F-98C2-12659377D55F}"/>
              </a:ext>
            </a:extLst>
          </p:cNvPr>
          <p:cNvSpPr>
            <a:spLocks noGrp="1"/>
          </p:cNvSpPr>
          <p:nvPr>
            <p:ph idx="1"/>
          </p:nvPr>
        </p:nvSpPr>
        <p:spPr/>
        <p:txBody>
          <a:bodyPr>
            <a:normAutofit/>
          </a:bodyPr>
          <a:lstStyle/>
          <a:p>
            <a:pPr algn="l">
              <a:buFont typeface="Courier New" panose="02070309020205020404" pitchFamily="49" charset="0"/>
              <a:buChar char="o"/>
            </a:pPr>
            <a:r>
              <a:rPr lang="en-GB" b="0" i="0" dirty="0">
                <a:solidFill>
                  <a:srgbClr val="292929"/>
                </a:solidFill>
                <a:effectLst/>
                <a:latin typeface="charter"/>
              </a:rPr>
              <a:t>Firstly, we should apply 5 important transformers/estimators from the pyspark.ml library before we start to build the model.</a:t>
            </a:r>
          </a:p>
          <a:p>
            <a:pPr algn="l">
              <a:buFont typeface="Courier New" panose="02070309020205020404" pitchFamily="49" charset="0"/>
              <a:buChar char="o"/>
            </a:pPr>
            <a:r>
              <a:rPr lang="en-GB" b="0" i="0" dirty="0">
                <a:solidFill>
                  <a:srgbClr val="292929"/>
                </a:solidFill>
                <a:effectLst/>
                <a:latin typeface="charter"/>
              </a:rPr>
              <a:t>After applying them, the data will be ready for model building.</a:t>
            </a:r>
          </a:p>
          <a:p>
            <a:pPr algn="l">
              <a:buFont typeface="Wingdings" panose="05000000000000000000" pitchFamily="2" charset="2"/>
              <a:buChar char="Ø"/>
            </a:pPr>
            <a:r>
              <a:rPr lang="en-GB" b="1" i="1" dirty="0">
                <a:solidFill>
                  <a:srgbClr val="292929"/>
                </a:solidFill>
                <a:effectLst/>
                <a:latin typeface="charter"/>
              </a:rPr>
              <a:t>StringIndexer</a:t>
            </a:r>
          </a:p>
          <a:p>
            <a:pPr algn="l">
              <a:buFont typeface="Wingdings" panose="05000000000000000000" pitchFamily="2" charset="2"/>
              <a:buChar char="Ø"/>
            </a:pPr>
            <a:r>
              <a:rPr lang="en-GB" b="1" i="1" dirty="0">
                <a:solidFill>
                  <a:srgbClr val="292929"/>
                </a:solidFill>
                <a:effectLst/>
                <a:latin typeface="charter"/>
              </a:rPr>
              <a:t>OneHotEncoder</a:t>
            </a:r>
          </a:p>
          <a:p>
            <a:pPr algn="l">
              <a:buFont typeface="Wingdings" panose="05000000000000000000" pitchFamily="2" charset="2"/>
              <a:buChar char="Ø"/>
            </a:pPr>
            <a:r>
              <a:rPr lang="en-GB" b="1" i="1" dirty="0">
                <a:solidFill>
                  <a:srgbClr val="292929"/>
                </a:solidFill>
                <a:effectLst/>
                <a:latin typeface="charter"/>
              </a:rPr>
              <a:t>VectorAssembler</a:t>
            </a:r>
          </a:p>
          <a:p>
            <a:pPr algn="l">
              <a:buFont typeface="Wingdings" panose="05000000000000000000" pitchFamily="2" charset="2"/>
              <a:buChar char="Ø"/>
            </a:pPr>
            <a:r>
              <a:rPr lang="en-GB" b="1" i="1" dirty="0">
                <a:solidFill>
                  <a:srgbClr val="292929"/>
                </a:solidFill>
                <a:effectLst/>
                <a:latin typeface="charter"/>
              </a:rPr>
              <a:t>LabelIndexer</a:t>
            </a:r>
          </a:p>
          <a:p>
            <a:pPr algn="l">
              <a:buFont typeface="Wingdings" panose="05000000000000000000" pitchFamily="2" charset="2"/>
              <a:buChar char="Ø"/>
            </a:pPr>
            <a:r>
              <a:rPr lang="en-GB" b="1" i="1" dirty="0">
                <a:solidFill>
                  <a:srgbClr val="292929"/>
                </a:solidFill>
                <a:effectLst/>
                <a:latin typeface="charter"/>
              </a:rPr>
              <a:t>StandardScaler</a:t>
            </a:r>
          </a:p>
          <a:p>
            <a:endParaRPr lang="en-IN" dirty="0"/>
          </a:p>
        </p:txBody>
      </p:sp>
    </p:spTree>
    <p:extLst>
      <p:ext uri="{BB962C8B-B14F-4D97-AF65-F5344CB8AC3E}">
        <p14:creationId xmlns:p14="http://schemas.microsoft.com/office/powerpoint/2010/main" val="3957506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AE2B-24DD-4834-8974-84A05E696FD1}"/>
              </a:ext>
            </a:extLst>
          </p:cNvPr>
          <p:cNvSpPr>
            <a:spLocks noGrp="1"/>
          </p:cNvSpPr>
          <p:nvPr>
            <p:ph type="title"/>
          </p:nvPr>
        </p:nvSpPr>
        <p:spPr/>
        <p:txBody>
          <a:bodyPr/>
          <a:lstStyle/>
          <a:p>
            <a:r>
              <a:rPr lang="en-IN" u="sng" dirty="0"/>
              <a:t>String Indexer</a:t>
            </a:r>
          </a:p>
        </p:txBody>
      </p:sp>
      <p:sp>
        <p:nvSpPr>
          <p:cNvPr id="3" name="Content Placeholder 2">
            <a:extLst>
              <a:ext uri="{FF2B5EF4-FFF2-40B4-BE49-F238E27FC236}">
                <a16:creationId xmlns:a16="http://schemas.microsoft.com/office/drawing/2014/main" id="{2D56D59F-C8CD-4D64-84BE-4FC913C73CD6}"/>
              </a:ext>
            </a:extLst>
          </p:cNvPr>
          <p:cNvSpPr>
            <a:spLocks noGrp="1"/>
          </p:cNvSpPr>
          <p:nvPr>
            <p:ph idx="1"/>
          </p:nvPr>
        </p:nvSpPr>
        <p:spPr>
          <a:xfrm>
            <a:off x="1069848" y="2121408"/>
            <a:ext cx="10058400" cy="1307592"/>
          </a:xfrm>
        </p:spPr>
        <p:txBody>
          <a:bodyPr/>
          <a:lstStyle/>
          <a:p>
            <a:pPr>
              <a:buFont typeface="Courier New" panose="02070309020205020404" pitchFamily="49" charset="0"/>
              <a:buChar char="o"/>
            </a:pPr>
            <a:r>
              <a:rPr lang="en-GB" b="1" i="0" dirty="0">
                <a:solidFill>
                  <a:srgbClr val="292929"/>
                </a:solidFill>
                <a:effectLst/>
                <a:latin typeface="charter"/>
              </a:rPr>
              <a:t>StringIndexer</a:t>
            </a:r>
            <a:r>
              <a:rPr lang="en-GB" b="0" i="0" dirty="0">
                <a:solidFill>
                  <a:srgbClr val="292929"/>
                </a:solidFill>
                <a:effectLst/>
                <a:latin typeface="charter"/>
              </a:rPr>
              <a:t> converts a single column to an index column. </a:t>
            </a:r>
            <a:r>
              <a:rPr lang="en-GB" dirty="0">
                <a:solidFill>
                  <a:srgbClr val="292929"/>
                </a:solidFill>
                <a:latin typeface="charter"/>
              </a:rPr>
              <a:t>It</a:t>
            </a:r>
            <a:r>
              <a:rPr lang="en-GB" b="0" i="0" dirty="0">
                <a:solidFill>
                  <a:srgbClr val="292929"/>
                </a:solidFill>
                <a:effectLst/>
                <a:latin typeface="charter"/>
              </a:rPr>
              <a:t> simply replaces each category with a number. The most frequent values gets the first index value(</a:t>
            </a:r>
            <a:r>
              <a:rPr lang="en-GB" b="1" i="0" dirty="0">
                <a:solidFill>
                  <a:srgbClr val="292929"/>
                </a:solidFill>
                <a:effectLst/>
                <a:latin typeface="charter"/>
              </a:rPr>
              <a:t>0.0</a:t>
            </a:r>
            <a:r>
              <a:rPr lang="en-GB" b="0" i="0" dirty="0">
                <a:solidFill>
                  <a:srgbClr val="292929"/>
                </a:solidFill>
                <a:effectLst/>
                <a:latin typeface="charter"/>
              </a:rPr>
              <a:t>). As we see below, “</a:t>
            </a:r>
            <a:r>
              <a:rPr lang="en-GB" b="1" i="0" dirty="0">
                <a:solidFill>
                  <a:srgbClr val="292929"/>
                </a:solidFill>
                <a:effectLst/>
                <a:latin typeface="charter"/>
              </a:rPr>
              <a:t>Under 25</a:t>
            </a:r>
            <a:r>
              <a:rPr lang="en-GB" b="0" i="0" dirty="0">
                <a:solidFill>
                  <a:srgbClr val="292929"/>
                </a:solidFill>
                <a:effectLst/>
                <a:latin typeface="charter"/>
              </a:rPr>
              <a:t>” has taken </a:t>
            </a:r>
            <a:r>
              <a:rPr lang="en-GB" b="1" i="0" dirty="0">
                <a:solidFill>
                  <a:srgbClr val="292929"/>
                </a:solidFill>
                <a:effectLst/>
                <a:latin typeface="charter"/>
              </a:rPr>
              <a:t>0.0</a:t>
            </a:r>
            <a:r>
              <a:rPr lang="en-GB" b="0" i="0" dirty="0">
                <a:solidFill>
                  <a:srgbClr val="292929"/>
                </a:solidFill>
                <a:effectLst/>
                <a:latin typeface="charter"/>
              </a:rPr>
              <a:t> index value. “</a:t>
            </a:r>
            <a:r>
              <a:rPr lang="en-GB" b="1" i="0" dirty="0">
                <a:solidFill>
                  <a:srgbClr val="292929"/>
                </a:solidFill>
                <a:effectLst/>
                <a:latin typeface="charter"/>
              </a:rPr>
              <a:t>Over 50</a:t>
            </a:r>
            <a:r>
              <a:rPr lang="en-GB" b="0" i="0" dirty="0">
                <a:solidFill>
                  <a:srgbClr val="292929"/>
                </a:solidFill>
                <a:effectLst/>
                <a:latin typeface="charter"/>
              </a:rPr>
              <a:t>” group has the least population in our dataset. It takes the biggest index value.</a:t>
            </a:r>
            <a:endParaRPr lang="en-IN" dirty="0"/>
          </a:p>
        </p:txBody>
      </p:sp>
      <p:pic>
        <p:nvPicPr>
          <p:cNvPr id="5" name="Picture 4">
            <a:extLst>
              <a:ext uri="{FF2B5EF4-FFF2-40B4-BE49-F238E27FC236}">
                <a16:creationId xmlns:a16="http://schemas.microsoft.com/office/drawing/2014/main" id="{83D17138-C52F-4D88-A044-12A24D4B94E0}"/>
              </a:ext>
            </a:extLst>
          </p:cNvPr>
          <p:cNvPicPr>
            <a:picLocks noChangeAspect="1"/>
          </p:cNvPicPr>
          <p:nvPr/>
        </p:nvPicPr>
        <p:blipFill>
          <a:blip r:embed="rId2"/>
          <a:stretch>
            <a:fillRect/>
          </a:stretch>
        </p:blipFill>
        <p:spPr>
          <a:xfrm>
            <a:off x="1338153" y="3902008"/>
            <a:ext cx="8395013" cy="2688849"/>
          </a:xfrm>
          <a:prstGeom prst="rect">
            <a:avLst/>
          </a:prstGeom>
        </p:spPr>
      </p:pic>
    </p:spTree>
    <p:extLst>
      <p:ext uri="{BB962C8B-B14F-4D97-AF65-F5344CB8AC3E}">
        <p14:creationId xmlns:p14="http://schemas.microsoft.com/office/powerpoint/2010/main" val="2554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88B4-FCF9-4D3E-ADFB-52A5B154BF6C}"/>
              </a:ext>
            </a:extLst>
          </p:cNvPr>
          <p:cNvSpPr>
            <a:spLocks noGrp="1"/>
          </p:cNvSpPr>
          <p:nvPr>
            <p:ph type="title"/>
          </p:nvPr>
        </p:nvSpPr>
        <p:spPr/>
        <p:txBody>
          <a:bodyPr/>
          <a:lstStyle/>
          <a:p>
            <a:r>
              <a:rPr lang="en-IN" u="sng" dirty="0"/>
              <a:t>One Hot Encoder</a:t>
            </a:r>
          </a:p>
        </p:txBody>
      </p:sp>
      <p:sp>
        <p:nvSpPr>
          <p:cNvPr id="3" name="Content Placeholder 2">
            <a:extLst>
              <a:ext uri="{FF2B5EF4-FFF2-40B4-BE49-F238E27FC236}">
                <a16:creationId xmlns:a16="http://schemas.microsoft.com/office/drawing/2014/main" id="{1CB4B6D6-E59D-4C8F-A2F7-A9DC615834C5}"/>
              </a:ext>
            </a:extLst>
          </p:cNvPr>
          <p:cNvSpPr>
            <a:spLocks noGrp="1"/>
          </p:cNvSpPr>
          <p:nvPr>
            <p:ph idx="1"/>
          </p:nvPr>
        </p:nvSpPr>
        <p:spPr>
          <a:xfrm>
            <a:off x="1154954" y="1809750"/>
            <a:ext cx="8825659" cy="2689490"/>
          </a:xfrm>
        </p:spPr>
        <p:txBody>
          <a:bodyPr>
            <a:normAutofit/>
          </a:bodyPr>
          <a:lstStyle/>
          <a:p>
            <a:pPr algn="l">
              <a:buFont typeface="Courier New" panose="02070309020205020404" pitchFamily="49" charset="0"/>
              <a:buChar char="o"/>
            </a:pPr>
            <a:r>
              <a:rPr lang="en-GB" b="0" i="0" dirty="0">
                <a:solidFill>
                  <a:srgbClr val="292929"/>
                </a:solidFill>
                <a:effectLst/>
                <a:latin typeface="charter"/>
              </a:rPr>
              <a:t>“</a:t>
            </a:r>
            <a:r>
              <a:rPr lang="en-GB" b="1" i="0" dirty="0">
                <a:solidFill>
                  <a:srgbClr val="292929"/>
                </a:solidFill>
                <a:effectLst/>
                <a:latin typeface="charter"/>
              </a:rPr>
              <a:t>OneHotEncoderEstimator</a:t>
            </a:r>
            <a:r>
              <a:rPr lang="en-GB" b="0" i="0" dirty="0">
                <a:solidFill>
                  <a:srgbClr val="292929"/>
                </a:solidFill>
                <a:effectLst/>
                <a:latin typeface="charter"/>
              </a:rPr>
              <a:t>” is used to convert categorical variables into binary SparseVectors.</a:t>
            </a:r>
          </a:p>
          <a:p>
            <a:pPr algn="l">
              <a:buFont typeface="Courier New" panose="02070309020205020404" pitchFamily="49" charset="0"/>
              <a:buChar char="o"/>
            </a:pPr>
            <a:r>
              <a:rPr lang="en-GB" b="0" i="0" dirty="0">
                <a:solidFill>
                  <a:srgbClr val="292929"/>
                </a:solidFill>
                <a:effectLst/>
                <a:latin typeface="charter"/>
              </a:rPr>
              <a:t>With OneHotEncoder, we create a dummy variable for each value in categorical columns and give it a value </a:t>
            </a:r>
            <a:r>
              <a:rPr lang="en-GB" b="1" i="0" dirty="0">
                <a:solidFill>
                  <a:srgbClr val="292929"/>
                </a:solidFill>
                <a:effectLst/>
                <a:latin typeface="charter"/>
              </a:rPr>
              <a:t>1</a:t>
            </a:r>
            <a:r>
              <a:rPr lang="en-GB" b="0" i="0" dirty="0">
                <a:solidFill>
                  <a:srgbClr val="292929"/>
                </a:solidFill>
                <a:effectLst/>
                <a:latin typeface="charter"/>
              </a:rPr>
              <a:t> or </a:t>
            </a:r>
            <a:r>
              <a:rPr lang="en-GB" b="1" i="0" dirty="0">
                <a:solidFill>
                  <a:srgbClr val="292929"/>
                </a:solidFill>
                <a:effectLst/>
                <a:latin typeface="charter"/>
              </a:rPr>
              <a:t>0</a:t>
            </a:r>
            <a:r>
              <a:rPr lang="en-GB" b="0" i="0" dirty="0">
                <a:solidFill>
                  <a:srgbClr val="292929"/>
                </a:solidFill>
                <a:effectLst/>
                <a:latin typeface="charter"/>
              </a:rPr>
              <a:t>. This method produces different results with pandas. If we made this transform on Pandas, 4 new columns would be produced for four groups. However, 3 columns are produced on Spark. If our age group is “</a:t>
            </a:r>
            <a:r>
              <a:rPr lang="en-GB" b="1" i="0" dirty="0">
                <a:solidFill>
                  <a:srgbClr val="292929"/>
                </a:solidFill>
                <a:effectLst/>
                <a:latin typeface="charter"/>
              </a:rPr>
              <a:t>Over 50</a:t>
            </a:r>
            <a:r>
              <a:rPr lang="en-GB" b="0" i="0" dirty="0">
                <a:solidFill>
                  <a:srgbClr val="292929"/>
                </a:solidFill>
                <a:effectLst/>
                <a:latin typeface="charter"/>
              </a:rPr>
              <a:t>”, then </a:t>
            </a:r>
            <a:r>
              <a:rPr lang="en-GB" b="1" i="0" dirty="0">
                <a:solidFill>
                  <a:srgbClr val="292929"/>
                </a:solidFill>
                <a:effectLst/>
                <a:latin typeface="charter"/>
              </a:rPr>
              <a:t>Age</a:t>
            </a:r>
            <a:r>
              <a:rPr lang="en-GB" b="0" i="0" dirty="0">
                <a:solidFill>
                  <a:srgbClr val="292929"/>
                </a:solidFill>
                <a:effectLst/>
                <a:latin typeface="charter"/>
              </a:rPr>
              <a:t>_encoded will be (</a:t>
            </a:r>
            <a:r>
              <a:rPr lang="en-GB" b="1" i="0" dirty="0">
                <a:solidFill>
                  <a:srgbClr val="292929"/>
                </a:solidFill>
                <a:effectLst/>
                <a:latin typeface="charter"/>
              </a:rPr>
              <a:t>0.0,0.0,0.0</a:t>
            </a:r>
            <a:r>
              <a:rPr lang="en-GB" b="0" i="0" dirty="0">
                <a:solidFill>
                  <a:srgbClr val="292929"/>
                </a:solidFill>
                <a:effectLst/>
                <a:latin typeface="charter"/>
              </a:rPr>
              <a:t>)</a:t>
            </a:r>
          </a:p>
          <a:p>
            <a:endParaRPr lang="en-IN" dirty="0"/>
          </a:p>
        </p:txBody>
      </p:sp>
      <p:pic>
        <p:nvPicPr>
          <p:cNvPr id="5" name="Picture 4">
            <a:extLst>
              <a:ext uri="{FF2B5EF4-FFF2-40B4-BE49-F238E27FC236}">
                <a16:creationId xmlns:a16="http://schemas.microsoft.com/office/drawing/2014/main" id="{ACF747AE-FBD3-46CC-AF2B-7378B7A24B6E}"/>
              </a:ext>
            </a:extLst>
          </p:cNvPr>
          <p:cNvPicPr>
            <a:picLocks noChangeAspect="1"/>
          </p:cNvPicPr>
          <p:nvPr/>
        </p:nvPicPr>
        <p:blipFill>
          <a:blip r:embed="rId2"/>
          <a:stretch>
            <a:fillRect/>
          </a:stretch>
        </p:blipFill>
        <p:spPr>
          <a:xfrm>
            <a:off x="389728" y="4598688"/>
            <a:ext cx="11412543" cy="1895740"/>
          </a:xfrm>
          <a:prstGeom prst="rect">
            <a:avLst/>
          </a:prstGeom>
        </p:spPr>
      </p:pic>
    </p:spTree>
    <p:extLst>
      <p:ext uri="{BB962C8B-B14F-4D97-AF65-F5344CB8AC3E}">
        <p14:creationId xmlns:p14="http://schemas.microsoft.com/office/powerpoint/2010/main" val="31155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3863-B01D-4CC1-9768-901ED2380CDD}"/>
              </a:ext>
            </a:extLst>
          </p:cNvPr>
          <p:cNvSpPr>
            <a:spLocks noGrp="1"/>
          </p:cNvSpPr>
          <p:nvPr>
            <p:ph type="title"/>
          </p:nvPr>
        </p:nvSpPr>
        <p:spPr/>
        <p:txBody>
          <a:bodyPr/>
          <a:lstStyle/>
          <a:p>
            <a:r>
              <a:rPr lang="en-IN" u="sng" dirty="0"/>
              <a:t>Vector Assembler</a:t>
            </a:r>
          </a:p>
        </p:txBody>
      </p:sp>
      <p:sp>
        <p:nvSpPr>
          <p:cNvPr id="3" name="Content Placeholder 2">
            <a:extLst>
              <a:ext uri="{FF2B5EF4-FFF2-40B4-BE49-F238E27FC236}">
                <a16:creationId xmlns:a16="http://schemas.microsoft.com/office/drawing/2014/main" id="{592E5F51-7F7D-4EEE-AAF2-A3BC75A5A9F5}"/>
              </a:ext>
            </a:extLst>
          </p:cNvPr>
          <p:cNvSpPr>
            <a:spLocks noGrp="1"/>
          </p:cNvSpPr>
          <p:nvPr>
            <p:ph idx="1"/>
          </p:nvPr>
        </p:nvSpPr>
        <p:spPr>
          <a:xfrm>
            <a:off x="417094" y="2247900"/>
            <a:ext cx="7488655" cy="4273324"/>
          </a:xfrm>
        </p:spPr>
        <p:txBody>
          <a:bodyPr>
            <a:normAutofit fontScale="92500" lnSpcReduction="10000"/>
          </a:bodyPr>
          <a:lstStyle/>
          <a:p>
            <a:pPr>
              <a:buFont typeface="Courier New" panose="02070309020205020404" pitchFamily="49" charset="0"/>
              <a:buChar char="o"/>
            </a:pPr>
            <a:r>
              <a:rPr lang="en-GB" b="0" i="0" dirty="0">
                <a:solidFill>
                  <a:srgbClr val="292929"/>
                </a:solidFill>
                <a:effectLst/>
                <a:latin typeface="charter"/>
              </a:rPr>
              <a:t>All features are transformed into a vector using </a:t>
            </a:r>
            <a:r>
              <a:rPr lang="en-GB" b="1" i="0" dirty="0">
                <a:solidFill>
                  <a:srgbClr val="292929"/>
                </a:solidFill>
                <a:effectLst/>
                <a:latin typeface="charter"/>
              </a:rPr>
              <a:t>VectorAssembler</a:t>
            </a:r>
            <a:r>
              <a:rPr lang="en-GB" b="0" i="0" dirty="0">
                <a:solidFill>
                  <a:srgbClr val="292929"/>
                </a:solidFill>
                <a:effectLst/>
                <a:latin typeface="charter"/>
              </a:rPr>
              <a:t>.</a:t>
            </a: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pPr algn="l">
              <a:buFont typeface="Courier New" panose="02070309020205020404" pitchFamily="49" charset="0"/>
              <a:buChar char="o"/>
            </a:pPr>
            <a:r>
              <a:rPr lang="en-GB" b="0" i="0" dirty="0">
                <a:solidFill>
                  <a:srgbClr val="292929"/>
                </a:solidFill>
                <a:effectLst/>
                <a:latin typeface="charter"/>
              </a:rPr>
              <a:t>Convert </a:t>
            </a:r>
            <a:r>
              <a:rPr lang="en-GB" b="1" i="0" dirty="0">
                <a:solidFill>
                  <a:srgbClr val="292929"/>
                </a:solidFill>
                <a:effectLst/>
                <a:latin typeface="charter"/>
              </a:rPr>
              <a:t>label</a:t>
            </a:r>
            <a:r>
              <a:rPr lang="en-GB" b="0" i="0" dirty="0">
                <a:solidFill>
                  <a:srgbClr val="292929"/>
                </a:solidFill>
                <a:effectLst/>
                <a:latin typeface="charter"/>
              </a:rPr>
              <a:t> into label indices using the </a:t>
            </a:r>
            <a:r>
              <a:rPr lang="en-GB" b="1" i="0" dirty="0">
                <a:solidFill>
                  <a:srgbClr val="292929"/>
                </a:solidFill>
                <a:effectLst/>
                <a:latin typeface="charter"/>
              </a:rPr>
              <a:t>StringIndexer</a:t>
            </a:r>
            <a:r>
              <a:rPr lang="en-GB" b="0" i="0" dirty="0">
                <a:solidFill>
                  <a:srgbClr val="292929"/>
                </a:solidFill>
                <a:effectLst/>
                <a:latin typeface="charter"/>
              </a:rPr>
              <a:t>.</a:t>
            </a:r>
          </a:p>
          <a:p>
            <a:pPr algn="l">
              <a:buFont typeface="Courier New" panose="02070309020205020404" pitchFamily="49" charset="0"/>
              <a:buChar char="o"/>
            </a:pPr>
            <a:r>
              <a:rPr lang="en-GB" b="1" i="0" dirty="0">
                <a:solidFill>
                  <a:srgbClr val="292929"/>
                </a:solidFill>
                <a:effectLst/>
                <a:latin typeface="charter"/>
              </a:rPr>
              <a:t>“No” has been assigned with the value “0.0”</a:t>
            </a:r>
            <a:r>
              <a:rPr lang="en-GB" b="0" i="0" dirty="0">
                <a:solidFill>
                  <a:srgbClr val="292929"/>
                </a:solidFill>
                <a:effectLst/>
                <a:latin typeface="charter"/>
              </a:rPr>
              <a:t>, </a:t>
            </a:r>
            <a:r>
              <a:rPr lang="en-GB" b="1" i="0" dirty="0">
                <a:solidFill>
                  <a:srgbClr val="292929"/>
                </a:solidFill>
                <a:effectLst/>
                <a:latin typeface="charter"/>
              </a:rPr>
              <a:t>“yes ”is assigned with the value “1.0”.</a:t>
            </a:r>
            <a:endParaRPr lang="en-GB" b="0" i="0" dirty="0">
              <a:solidFill>
                <a:srgbClr val="292929"/>
              </a:solidFill>
              <a:effectLst/>
              <a:latin typeface="charter"/>
            </a:endParaRPr>
          </a:p>
          <a:p>
            <a:endParaRPr lang="en-IN" dirty="0"/>
          </a:p>
        </p:txBody>
      </p:sp>
      <p:pic>
        <p:nvPicPr>
          <p:cNvPr id="5" name="Picture 4">
            <a:extLst>
              <a:ext uri="{FF2B5EF4-FFF2-40B4-BE49-F238E27FC236}">
                <a16:creationId xmlns:a16="http://schemas.microsoft.com/office/drawing/2014/main" id="{83535E76-0443-4D60-94E1-B3CA5A4CE662}"/>
              </a:ext>
            </a:extLst>
          </p:cNvPr>
          <p:cNvPicPr>
            <a:picLocks noChangeAspect="1"/>
          </p:cNvPicPr>
          <p:nvPr/>
        </p:nvPicPr>
        <p:blipFill>
          <a:blip r:embed="rId2"/>
          <a:stretch>
            <a:fillRect/>
          </a:stretch>
        </p:blipFill>
        <p:spPr>
          <a:xfrm>
            <a:off x="417094" y="2944168"/>
            <a:ext cx="11357811" cy="1458734"/>
          </a:xfrm>
          <a:prstGeom prst="rect">
            <a:avLst/>
          </a:prstGeom>
        </p:spPr>
      </p:pic>
      <p:pic>
        <p:nvPicPr>
          <p:cNvPr id="7" name="Picture 6">
            <a:extLst>
              <a:ext uri="{FF2B5EF4-FFF2-40B4-BE49-F238E27FC236}">
                <a16:creationId xmlns:a16="http://schemas.microsoft.com/office/drawing/2014/main" id="{D4E9CEA9-944C-431F-AA5D-6050297305AD}"/>
              </a:ext>
            </a:extLst>
          </p:cNvPr>
          <p:cNvPicPr>
            <a:picLocks noChangeAspect="1"/>
          </p:cNvPicPr>
          <p:nvPr/>
        </p:nvPicPr>
        <p:blipFill>
          <a:blip r:embed="rId3"/>
          <a:stretch>
            <a:fillRect/>
          </a:stretch>
        </p:blipFill>
        <p:spPr>
          <a:xfrm>
            <a:off x="8077200" y="4739800"/>
            <a:ext cx="3219450" cy="1781424"/>
          </a:xfrm>
          <a:prstGeom prst="rect">
            <a:avLst/>
          </a:prstGeom>
        </p:spPr>
      </p:pic>
      <p:sp>
        <p:nvSpPr>
          <p:cNvPr id="8" name="TextBox 7">
            <a:extLst>
              <a:ext uri="{FF2B5EF4-FFF2-40B4-BE49-F238E27FC236}">
                <a16:creationId xmlns:a16="http://schemas.microsoft.com/office/drawing/2014/main" id="{73BA64D8-D682-4EC6-80F7-459489DD3DF7}"/>
              </a:ext>
            </a:extLst>
          </p:cNvPr>
          <p:cNvSpPr txBox="1"/>
          <p:nvPr/>
        </p:nvSpPr>
        <p:spPr>
          <a:xfrm>
            <a:off x="529390" y="4668319"/>
            <a:ext cx="5101467" cy="584775"/>
          </a:xfrm>
          <a:prstGeom prst="rect">
            <a:avLst/>
          </a:prstGeom>
          <a:solidFill>
            <a:schemeClr val="tx1">
              <a:lumMod val="95000"/>
              <a:lumOff val="5000"/>
            </a:schemeClr>
          </a:solidFill>
        </p:spPr>
        <p:txBody>
          <a:bodyPr wrap="square" rtlCol="0">
            <a:spAutoFit/>
          </a:bodyPr>
          <a:lstStyle/>
          <a:p>
            <a:pPr algn="l"/>
            <a:r>
              <a:rPr lang="en-IN" sz="3200" b="0" i="0" u="sng" dirty="0">
                <a:solidFill>
                  <a:srgbClr val="D5D5D5"/>
                </a:solidFill>
                <a:effectLst/>
                <a:latin typeface="Roboto" panose="02000000000000000000" pitchFamily="2" charset="0"/>
              </a:rPr>
              <a:t>Label Indexer</a:t>
            </a:r>
          </a:p>
        </p:txBody>
      </p:sp>
    </p:spTree>
    <p:extLst>
      <p:ext uri="{BB962C8B-B14F-4D97-AF65-F5344CB8AC3E}">
        <p14:creationId xmlns:p14="http://schemas.microsoft.com/office/powerpoint/2010/main" val="1119893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C4EF-BE8B-4BC0-900B-4BDD54FDBC00}"/>
              </a:ext>
            </a:extLst>
          </p:cNvPr>
          <p:cNvSpPr>
            <a:spLocks noGrp="1"/>
          </p:cNvSpPr>
          <p:nvPr>
            <p:ph type="title"/>
          </p:nvPr>
        </p:nvSpPr>
        <p:spPr/>
        <p:txBody>
          <a:bodyPr/>
          <a:lstStyle/>
          <a:p>
            <a:r>
              <a:rPr lang="en-IN" u="sng" dirty="0"/>
              <a:t>Standard Scaler</a:t>
            </a:r>
          </a:p>
        </p:txBody>
      </p:sp>
      <p:sp>
        <p:nvSpPr>
          <p:cNvPr id="3" name="Content Placeholder 2">
            <a:extLst>
              <a:ext uri="{FF2B5EF4-FFF2-40B4-BE49-F238E27FC236}">
                <a16:creationId xmlns:a16="http://schemas.microsoft.com/office/drawing/2014/main" id="{44BB3F4A-C459-4D6C-AE4B-9A96BC1CE103}"/>
              </a:ext>
            </a:extLst>
          </p:cNvPr>
          <p:cNvSpPr>
            <a:spLocks noGrp="1"/>
          </p:cNvSpPr>
          <p:nvPr>
            <p:ph idx="1"/>
          </p:nvPr>
        </p:nvSpPr>
        <p:spPr/>
        <p:txBody>
          <a:bodyPr/>
          <a:lstStyle/>
          <a:p>
            <a:pPr algn="l">
              <a:buFont typeface="Courier New" panose="02070309020205020404" pitchFamily="49" charset="0"/>
              <a:buChar char="o"/>
            </a:pPr>
            <a:r>
              <a:rPr lang="en-GB" b="0" i="0" dirty="0">
                <a:solidFill>
                  <a:srgbClr val="292929"/>
                </a:solidFill>
                <a:effectLst/>
                <a:latin typeface="charter"/>
              </a:rPr>
              <a:t>Standardization of a dataset is a common requirement for many machine learning estimators: they might behave badly if the individual features do not look like more or less normally distributed data (e.g. Gaussian with 0 mean and unit variance).</a:t>
            </a:r>
          </a:p>
          <a:p>
            <a:pPr algn="l">
              <a:buFont typeface="Courier New" panose="02070309020205020404" pitchFamily="49" charset="0"/>
              <a:buChar char="o"/>
            </a:pPr>
            <a:r>
              <a:rPr lang="en-GB" b="1" i="0" dirty="0">
                <a:solidFill>
                  <a:srgbClr val="292929"/>
                </a:solidFill>
                <a:effectLst/>
                <a:latin typeface="charter"/>
              </a:rPr>
              <a:t>StandardScaler</a:t>
            </a:r>
            <a:r>
              <a:rPr lang="en-GB" b="0" i="0" dirty="0">
                <a:solidFill>
                  <a:srgbClr val="292929"/>
                </a:solidFill>
                <a:effectLst/>
                <a:latin typeface="charter"/>
              </a:rPr>
              <a:t> is used to standardize features by removing the mean and scaling to unit variance.</a:t>
            </a:r>
          </a:p>
        </p:txBody>
      </p:sp>
      <p:pic>
        <p:nvPicPr>
          <p:cNvPr id="5" name="Picture 4">
            <a:extLst>
              <a:ext uri="{FF2B5EF4-FFF2-40B4-BE49-F238E27FC236}">
                <a16:creationId xmlns:a16="http://schemas.microsoft.com/office/drawing/2014/main" id="{B72C1F79-2157-44F1-987A-0659327E0DDB}"/>
              </a:ext>
            </a:extLst>
          </p:cNvPr>
          <p:cNvPicPr>
            <a:picLocks noChangeAspect="1"/>
          </p:cNvPicPr>
          <p:nvPr/>
        </p:nvPicPr>
        <p:blipFill>
          <a:blip r:embed="rId2"/>
          <a:stretch>
            <a:fillRect/>
          </a:stretch>
        </p:blipFill>
        <p:spPr>
          <a:xfrm>
            <a:off x="1381125" y="4095481"/>
            <a:ext cx="8711543" cy="2277887"/>
          </a:xfrm>
          <a:prstGeom prst="rect">
            <a:avLst/>
          </a:prstGeom>
        </p:spPr>
      </p:pic>
    </p:spTree>
    <p:extLst>
      <p:ext uri="{BB962C8B-B14F-4D97-AF65-F5344CB8AC3E}">
        <p14:creationId xmlns:p14="http://schemas.microsoft.com/office/powerpoint/2010/main" val="4273270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4438-EC40-4894-B0AD-229C1445BE9B}"/>
              </a:ext>
            </a:extLst>
          </p:cNvPr>
          <p:cNvSpPr>
            <a:spLocks noGrp="1"/>
          </p:cNvSpPr>
          <p:nvPr>
            <p:ph type="title"/>
          </p:nvPr>
        </p:nvSpPr>
        <p:spPr/>
        <p:txBody>
          <a:bodyPr/>
          <a:lstStyle/>
          <a:p>
            <a:r>
              <a:rPr lang="en-IN" u="sng" dirty="0"/>
              <a:t>Model Pipeline</a:t>
            </a:r>
          </a:p>
        </p:txBody>
      </p:sp>
      <p:sp>
        <p:nvSpPr>
          <p:cNvPr id="3" name="Content Placeholder 2">
            <a:extLst>
              <a:ext uri="{FF2B5EF4-FFF2-40B4-BE49-F238E27FC236}">
                <a16:creationId xmlns:a16="http://schemas.microsoft.com/office/drawing/2014/main" id="{CAF41D84-EB71-45A3-AD15-96011209587E}"/>
              </a:ext>
            </a:extLst>
          </p:cNvPr>
          <p:cNvSpPr>
            <a:spLocks noGrp="1"/>
          </p:cNvSpPr>
          <p:nvPr>
            <p:ph idx="1"/>
          </p:nvPr>
        </p:nvSpPr>
        <p:spPr>
          <a:xfrm>
            <a:off x="272639" y="1981201"/>
            <a:ext cx="5356636" cy="4695824"/>
          </a:xfrm>
        </p:spPr>
        <p:txBody>
          <a:bodyPr>
            <a:normAutofit lnSpcReduction="10000"/>
          </a:bodyPr>
          <a:lstStyle/>
          <a:p>
            <a:pPr>
              <a:buFont typeface="Courier New" panose="02070309020205020404" pitchFamily="49" charset="0"/>
              <a:buChar char="o"/>
            </a:pPr>
            <a:r>
              <a:rPr lang="en-GB" b="0" i="0" dirty="0">
                <a:solidFill>
                  <a:srgbClr val="292929"/>
                </a:solidFill>
                <a:effectLst/>
                <a:latin typeface="charter"/>
              </a:rPr>
              <a:t>We use pipeline to chain multiple Transformers and Estimators together to specify our machine learning workflow. A Pipeline’s stages are specified as an ordered array.</a:t>
            </a:r>
          </a:p>
          <a:p>
            <a:pPr marL="0" indent="0">
              <a:buNone/>
            </a:pPr>
            <a:r>
              <a:rPr lang="en-GB" b="1" dirty="0">
                <a:solidFill>
                  <a:srgbClr val="292929"/>
                </a:solidFill>
                <a:latin typeface="sohne"/>
              </a:rPr>
              <a:t>   </a:t>
            </a:r>
            <a:r>
              <a:rPr lang="en-GB" b="1" i="0" u="sng" dirty="0">
                <a:solidFill>
                  <a:srgbClr val="292929"/>
                </a:solidFill>
                <a:effectLst/>
                <a:latin typeface="sohne"/>
              </a:rPr>
              <a:t>An Easier Way To Build Pipeline</a:t>
            </a:r>
          </a:p>
          <a:p>
            <a:pPr>
              <a:buFont typeface="Courier New" panose="02070309020205020404" pitchFamily="49" charset="0"/>
              <a:buChar char="o"/>
            </a:pPr>
            <a:r>
              <a:rPr lang="en-GB" b="0" i="0" dirty="0">
                <a:solidFill>
                  <a:srgbClr val="292929"/>
                </a:solidFill>
                <a:effectLst/>
                <a:latin typeface="charter"/>
              </a:rPr>
              <a:t>First of all we determine categorical columns. Then, it indexes each categorical column using the </a:t>
            </a:r>
            <a:r>
              <a:rPr lang="en-GB" b="1" i="0" dirty="0">
                <a:solidFill>
                  <a:srgbClr val="292929"/>
                </a:solidFill>
                <a:effectLst/>
                <a:latin typeface="charter"/>
              </a:rPr>
              <a:t>StringIndexer</a:t>
            </a:r>
            <a:r>
              <a:rPr lang="en-GB" b="0" i="0" dirty="0">
                <a:solidFill>
                  <a:srgbClr val="292929"/>
                </a:solidFill>
                <a:effectLst/>
                <a:latin typeface="charter"/>
              </a:rPr>
              <a:t>. After that, it converts the indexed categories into one-hot encoded variables. The resulting output has the binary vectors appended to the end of each row. We use the </a:t>
            </a:r>
            <a:r>
              <a:rPr lang="en-GB" b="1" i="0" dirty="0">
                <a:solidFill>
                  <a:srgbClr val="292929"/>
                </a:solidFill>
                <a:effectLst/>
                <a:latin typeface="charter"/>
              </a:rPr>
              <a:t>StringIndexer</a:t>
            </a:r>
            <a:r>
              <a:rPr lang="en-GB" b="0" i="0" dirty="0">
                <a:solidFill>
                  <a:srgbClr val="292929"/>
                </a:solidFill>
                <a:effectLst/>
                <a:latin typeface="charter"/>
              </a:rPr>
              <a:t> again to encode our labels to label indices. Next, we use the </a:t>
            </a:r>
            <a:r>
              <a:rPr lang="en-GB" b="1" i="0" dirty="0">
                <a:solidFill>
                  <a:srgbClr val="292929"/>
                </a:solidFill>
                <a:effectLst/>
                <a:latin typeface="charter"/>
              </a:rPr>
              <a:t>VectorAssembler</a:t>
            </a:r>
            <a:r>
              <a:rPr lang="en-GB" b="0" i="0" dirty="0">
                <a:solidFill>
                  <a:srgbClr val="292929"/>
                </a:solidFill>
                <a:effectLst/>
                <a:latin typeface="charter"/>
              </a:rPr>
              <a:t> to combine all the feature columns into a single vector column. As a final step, we use </a:t>
            </a:r>
            <a:r>
              <a:rPr lang="en-GB" b="1" i="0" dirty="0">
                <a:solidFill>
                  <a:srgbClr val="292929"/>
                </a:solidFill>
                <a:effectLst/>
                <a:latin typeface="charter"/>
              </a:rPr>
              <a:t>StandardScaler</a:t>
            </a:r>
            <a:r>
              <a:rPr lang="en-GB" b="0" i="0" dirty="0">
                <a:solidFill>
                  <a:srgbClr val="292929"/>
                </a:solidFill>
                <a:effectLst/>
                <a:latin typeface="charter"/>
              </a:rPr>
              <a:t> to distribute our features normally.</a:t>
            </a:r>
            <a:endParaRPr lang="en-IN" dirty="0"/>
          </a:p>
        </p:txBody>
      </p:sp>
      <p:pic>
        <p:nvPicPr>
          <p:cNvPr id="5" name="Picture 4">
            <a:extLst>
              <a:ext uri="{FF2B5EF4-FFF2-40B4-BE49-F238E27FC236}">
                <a16:creationId xmlns:a16="http://schemas.microsoft.com/office/drawing/2014/main" id="{16FD8685-7E96-42C4-9DAD-97542DFEBB0C}"/>
              </a:ext>
            </a:extLst>
          </p:cNvPr>
          <p:cNvPicPr>
            <a:picLocks noChangeAspect="1"/>
          </p:cNvPicPr>
          <p:nvPr/>
        </p:nvPicPr>
        <p:blipFill>
          <a:blip r:embed="rId2"/>
          <a:stretch>
            <a:fillRect/>
          </a:stretch>
        </p:blipFill>
        <p:spPr>
          <a:xfrm>
            <a:off x="5819776" y="2219326"/>
            <a:ext cx="6164658" cy="3552732"/>
          </a:xfrm>
          <a:prstGeom prst="rect">
            <a:avLst/>
          </a:prstGeom>
        </p:spPr>
      </p:pic>
    </p:spTree>
    <p:extLst>
      <p:ext uri="{BB962C8B-B14F-4D97-AF65-F5344CB8AC3E}">
        <p14:creationId xmlns:p14="http://schemas.microsoft.com/office/powerpoint/2010/main" val="2586426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D3F55-D5D5-4D91-B0BB-5F842C4B8335}"/>
              </a:ext>
            </a:extLst>
          </p:cNvPr>
          <p:cNvSpPr>
            <a:spLocks noGrp="1"/>
          </p:cNvSpPr>
          <p:nvPr>
            <p:ph idx="4294967295"/>
          </p:nvPr>
        </p:nvSpPr>
        <p:spPr>
          <a:xfrm>
            <a:off x="0" y="1079500"/>
            <a:ext cx="5567363" cy="3416300"/>
          </a:xfrm>
        </p:spPr>
        <p:txBody>
          <a:bodyPr/>
          <a:lstStyle/>
          <a:p>
            <a:pPr>
              <a:buFont typeface="Courier New" panose="02070309020205020404" pitchFamily="49" charset="0"/>
              <a:buChar char="o"/>
            </a:pPr>
            <a:r>
              <a:rPr lang="en-GB" b="0" i="0" dirty="0">
                <a:solidFill>
                  <a:srgbClr val="292929"/>
                </a:solidFill>
                <a:effectLst/>
                <a:latin typeface="charter"/>
              </a:rPr>
              <a:t>Run the stages as a Pipeline. This puts the data through all of the feature transformations we described in a single call.</a:t>
            </a:r>
            <a:endParaRPr lang="en-IN" dirty="0"/>
          </a:p>
        </p:txBody>
      </p:sp>
      <p:pic>
        <p:nvPicPr>
          <p:cNvPr id="5" name="Picture 4">
            <a:extLst>
              <a:ext uri="{FF2B5EF4-FFF2-40B4-BE49-F238E27FC236}">
                <a16:creationId xmlns:a16="http://schemas.microsoft.com/office/drawing/2014/main" id="{912A2CC6-08F5-431A-8F84-7B8CB029716C}"/>
              </a:ext>
            </a:extLst>
          </p:cNvPr>
          <p:cNvPicPr>
            <a:picLocks noChangeAspect="1"/>
          </p:cNvPicPr>
          <p:nvPr/>
        </p:nvPicPr>
        <p:blipFill>
          <a:blip r:embed="rId2"/>
          <a:stretch>
            <a:fillRect/>
          </a:stretch>
        </p:blipFill>
        <p:spPr>
          <a:xfrm>
            <a:off x="332633" y="2373563"/>
            <a:ext cx="4934692" cy="4063696"/>
          </a:xfrm>
          <a:prstGeom prst="rect">
            <a:avLst/>
          </a:prstGeom>
        </p:spPr>
      </p:pic>
      <p:pic>
        <p:nvPicPr>
          <p:cNvPr id="7" name="Picture 6">
            <a:extLst>
              <a:ext uri="{FF2B5EF4-FFF2-40B4-BE49-F238E27FC236}">
                <a16:creationId xmlns:a16="http://schemas.microsoft.com/office/drawing/2014/main" id="{63EB488C-0398-48BF-832F-3692EDA50764}"/>
              </a:ext>
            </a:extLst>
          </p:cNvPr>
          <p:cNvPicPr>
            <a:picLocks noChangeAspect="1"/>
          </p:cNvPicPr>
          <p:nvPr/>
        </p:nvPicPr>
        <p:blipFill>
          <a:blip r:embed="rId3"/>
          <a:stretch>
            <a:fillRect/>
          </a:stretch>
        </p:blipFill>
        <p:spPr>
          <a:xfrm>
            <a:off x="5899995" y="2373563"/>
            <a:ext cx="4739429" cy="4063695"/>
          </a:xfrm>
          <a:prstGeom prst="rect">
            <a:avLst/>
          </a:prstGeom>
        </p:spPr>
      </p:pic>
      <p:sp>
        <p:nvSpPr>
          <p:cNvPr id="8" name="Content Placeholder 2">
            <a:extLst>
              <a:ext uri="{FF2B5EF4-FFF2-40B4-BE49-F238E27FC236}">
                <a16:creationId xmlns:a16="http://schemas.microsoft.com/office/drawing/2014/main" id="{FFA193A0-92F3-4330-BE11-F65F0976E8DD}"/>
              </a:ext>
            </a:extLst>
          </p:cNvPr>
          <p:cNvSpPr txBox="1">
            <a:spLocks/>
          </p:cNvSpPr>
          <p:nvPr/>
        </p:nvSpPr>
        <p:spPr>
          <a:xfrm>
            <a:off x="5599202" y="1143669"/>
            <a:ext cx="5566689" cy="46461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Courier New" panose="02070309020205020404" pitchFamily="49" charset="0"/>
              <a:buChar char="o"/>
            </a:pPr>
            <a:r>
              <a:rPr lang="en-GB" u="sng" dirty="0">
                <a:solidFill>
                  <a:srgbClr val="292929"/>
                </a:solidFill>
                <a:latin typeface="charter"/>
              </a:rPr>
              <a:t>Train / Test Split</a:t>
            </a:r>
            <a:endParaRPr lang="en-IN" u="sng" dirty="0"/>
          </a:p>
        </p:txBody>
      </p:sp>
    </p:spTree>
    <p:extLst>
      <p:ext uri="{BB962C8B-B14F-4D97-AF65-F5344CB8AC3E}">
        <p14:creationId xmlns:p14="http://schemas.microsoft.com/office/powerpoint/2010/main" val="2673676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8275-8BE9-4B2A-9FE8-A9E59B3338F0}"/>
              </a:ext>
            </a:extLst>
          </p:cNvPr>
          <p:cNvSpPr>
            <a:spLocks noGrp="1"/>
          </p:cNvSpPr>
          <p:nvPr>
            <p:ph type="title"/>
          </p:nvPr>
        </p:nvSpPr>
        <p:spPr/>
        <p:txBody>
          <a:bodyPr/>
          <a:lstStyle/>
          <a:p>
            <a:r>
              <a:rPr lang="en-IN" u="sng" dirty="0"/>
              <a:t>Model Training</a:t>
            </a:r>
          </a:p>
        </p:txBody>
      </p:sp>
      <p:pic>
        <p:nvPicPr>
          <p:cNvPr id="5" name="Content Placeholder 4">
            <a:extLst>
              <a:ext uri="{FF2B5EF4-FFF2-40B4-BE49-F238E27FC236}">
                <a16:creationId xmlns:a16="http://schemas.microsoft.com/office/drawing/2014/main" id="{C8C8ED29-FB43-4D0F-8A3D-16C2044D2FA9}"/>
              </a:ext>
            </a:extLst>
          </p:cNvPr>
          <p:cNvPicPr>
            <a:picLocks noGrp="1" noChangeAspect="1"/>
          </p:cNvPicPr>
          <p:nvPr>
            <p:ph idx="1"/>
          </p:nvPr>
        </p:nvPicPr>
        <p:blipFill>
          <a:blip r:embed="rId2"/>
          <a:stretch>
            <a:fillRect/>
          </a:stretch>
        </p:blipFill>
        <p:spPr>
          <a:xfrm>
            <a:off x="553453" y="3657599"/>
            <a:ext cx="10574795" cy="3076576"/>
          </a:xfrm>
        </p:spPr>
      </p:pic>
      <p:sp>
        <p:nvSpPr>
          <p:cNvPr id="6" name="TextBox 5">
            <a:extLst>
              <a:ext uri="{FF2B5EF4-FFF2-40B4-BE49-F238E27FC236}">
                <a16:creationId xmlns:a16="http://schemas.microsoft.com/office/drawing/2014/main" id="{A3095DB3-D9D6-4098-AE6E-56B936DE948F}"/>
              </a:ext>
            </a:extLst>
          </p:cNvPr>
          <p:cNvSpPr txBox="1"/>
          <p:nvPr/>
        </p:nvSpPr>
        <p:spPr>
          <a:xfrm>
            <a:off x="553453" y="2340965"/>
            <a:ext cx="11085094" cy="1200329"/>
          </a:xfrm>
          <a:prstGeom prst="rect">
            <a:avLst/>
          </a:prstGeom>
          <a:noFill/>
        </p:spPr>
        <p:txBody>
          <a:bodyPr wrap="square" rtlCol="0">
            <a:spAutoFit/>
          </a:bodyPr>
          <a:lstStyle/>
          <a:p>
            <a:pPr marL="285750" indent="-285750">
              <a:buFont typeface="Courier New" panose="02070309020205020404" pitchFamily="49" charset="0"/>
              <a:buChar char="o"/>
            </a:pPr>
            <a:r>
              <a:rPr lang="en-GB" b="1" i="0" u="sng" dirty="0">
                <a:solidFill>
                  <a:srgbClr val="202124"/>
                </a:solidFill>
                <a:effectLst/>
                <a:latin typeface="arial" panose="020B0604020202020204" pitchFamily="34" charset="0"/>
              </a:rPr>
              <a:t>Logistic Regression</a:t>
            </a:r>
            <a:r>
              <a:rPr lang="en-GB" i="0" dirty="0">
                <a:solidFill>
                  <a:srgbClr val="202124"/>
                </a:solidFill>
                <a:effectLst/>
                <a:latin typeface="arial" panose="020B0604020202020204" pitchFamily="34" charset="0"/>
              </a:rPr>
              <a:t>:- It is used in statistical software to understand the relationship between the dependent variable and one or more independent variables by estimating probabilities using a logistic regression equation. This type of analysis can help you predict the likelihood of an event happening or a choice being made.</a:t>
            </a:r>
            <a:endParaRPr lang="en-IN" dirty="0"/>
          </a:p>
        </p:txBody>
      </p:sp>
    </p:spTree>
    <p:extLst>
      <p:ext uri="{BB962C8B-B14F-4D97-AF65-F5344CB8AC3E}">
        <p14:creationId xmlns:p14="http://schemas.microsoft.com/office/powerpoint/2010/main" val="339359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CE33-A3EF-4263-9E79-A1EBED3182B8}"/>
              </a:ext>
            </a:extLst>
          </p:cNvPr>
          <p:cNvSpPr>
            <a:spLocks noGrp="1"/>
          </p:cNvSpPr>
          <p:nvPr>
            <p:ph type="title"/>
          </p:nvPr>
        </p:nvSpPr>
        <p:spPr/>
        <p:txBody>
          <a:bodyPr/>
          <a:lstStyle/>
          <a:p>
            <a:r>
              <a:rPr lang="en-IN" u="sng" dirty="0"/>
              <a:t>Model Evaluation</a:t>
            </a:r>
          </a:p>
        </p:txBody>
      </p:sp>
      <p:sp>
        <p:nvSpPr>
          <p:cNvPr id="3" name="Content Placeholder 2">
            <a:extLst>
              <a:ext uri="{FF2B5EF4-FFF2-40B4-BE49-F238E27FC236}">
                <a16:creationId xmlns:a16="http://schemas.microsoft.com/office/drawing/2014/main" id="{E338DCB3-5E7F-47B2-8D27-16C66EA66C36}"/>
              </a:ext>
            </a:extLst>
          </p:cNvPr>
          <p:cNvSpPr>
            <a:spLocks noGrp="1"/>
          </p:cNvSpPr>
          <p:nvPr>
            <p:ph idx="1"/>
          </p:nvPr>
        </p:nvSpPr>
        <p:spPr>
          <a:xfrm>
            <a:off x="438935" y="2495235"/>
            <a:ext cx="7375275" cy="3416300"/>
          </a:xfrm>
        </p:spPr>
        <p:txBody>
          <a:bodyPr/>
          <a:lstStyle/>
          <a:p>
            <a:pPr>
              <a:buFont typeface="Courier New" panose="02070309020205020404" pitchFamily="49" charset="0"/>
              <a:buChar char="o"/>
            </a:pPr>
            <a:r>
              <a:rPr lang="en-IN" b="1" dirty="0"/>
              <a:t>Confusion Matrix</a:t>
            </a:r>
          </a:p>
          <a:p>
            <a:pPr>
              <a:buFont typeface="Courier New" panose="02070309020205020404" pitchFamily="49" charset="0"/>
              <a:buChar char="o"/>
            </a:pPr>
            <a:r>
              <a:rPr lang="en-GB" b="1" i="0" dirty="0">
                <a:solidFill>
                  <a:srgbClr val="292929"/>
                </a:solidFill>
                <a:effectLst/>
                <a:latin typeface="charter"/>
              </a:rPr>
              <a:t>ROC</a:t>
            </a:r>
            <a:r>
              <a:rPr lang="en-GB" b="0" i="0" dirty="0">
                <a:solidFill>
                  <a:srgbClr val="292929"/>
                </a:solidFill>
                <a:effectLst/>
                <a:latin typeface="charter"/>
              </a:rPr>
              <a:t> is a probability curve and </a:t>
            </a:r>
            <a:r>
              <a:rPr lang="en-GB" b="1" i="0" dirty="0">
                <a:solidFill>
                  <a:srgbClr val="292929"/>
                </a:solidFill>
                <a:effectLst/>
                <a:latin typeface="charter"/>
              </a:rPr>
              <a:t>AUC</a:t>
            </a:r>
            <a:r>
              <a:rPr lang="en-GB" b="0" i="0" dirty="0">
                <a:solidFill>
                  <a:srgbClr val="292929"/>
                </a:solidFill>
                <a:effectLst/>
                <a:latin typeface="charter"/>
              </a:rPr>
              <a:t> represents degree or measure of separability. </a:t>
            </a:r>
            <a:r>
              <a:rPr lang="en-GB" b="1" i="0" dirty="0">
                <a:solidFill>
                  <a:srgbClr val="292929"/>
                </a:solidFill>
                <a:effectLst/>
                <a:latin typeface="charter"/>
              </a:rPr>
              <a:t>ROC</a:t>
            </a:r>
            <a:r>
              <a:rPr lang="en-GB" b="0" i="0" dirty="0">
                <a:solidFill>
                  <a:srgbClr val="292929"/>
                </a:solidFill>
                <a:effectLst/>
                <a:latin typeface="charter"/>
              </a:rPr>
              <a:t> tells how much model is capable of distinguishing between classes. Higher the </a:t>
            </a:r>
            <a:r>
              <a:rPr lang="en-GB" b="1" i="0" dirty="0">
                <a:solidFill>
                  <a:srgbClr val="292929"/>
                </a:solidFill>
                <a:effectLst/>
                <a:latin typeface="charter"/>
              </a:rPr>
              <a:t>AUC</a:t>
            </a:r>
            <a:r>
              <a:rPr lang="en-GB" b="0" i="0" dirty="0">
                <a:solidFill>
                  <a:srgbClr val="292929"/>
                </a:solidFill>
                <a:effectLst/>
                <a:latin typeface="charter"/>
              </a:rPr>
              <a:t>, better the model is at distinguishing between patients with diabetes and no diabetes.</a:t>
            </a:r>
          </a:p>
          <a:p>
            <a:pPr marL="0" indent="0">
              <a:buNone/>
            </a:pPr>
            <a:endParaRPr lang="en-IN" dirty="0"/>
          </a:p>
        </p:txBody>
      </p:sp>
      <p:pic>
        <p:nvPicPr>
          <p:cNvPr id="3074" name="Picture 2">
            <a:extLst>
              <a:ext uri="{FF2B5EF4-FFF2-40B4-BE49-F238E27FC236}">
                <a16:creationId xmlns:a16="http://schemas.microsoft.com/office/drawing/2014/main" id="{CCE92A9A-46C1-4BFE-8559-A8B28D566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210" y="4363453"/>
            <a:ext cx="3721435" cy="23392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93359E-4A69-498A-A973-9D64A201C0F3}"/>
              </a:ext>
            </a:extLst>
          </p:cNvPr>
          <p:cNvPicPr>
            <a:picLocks noChangeAspect="1"/>
          </p:cNvPicPr>
          <p:nvPr/>
        </p:nvPicPr>
        <p:blipFill>
          <a:blip r:embed="rId3"/>
          <a:stretch>
            <a:fillRect/>
          </a:stretch>
        </p:blipFill>
        <p:spPr>
          <a:xfrm>
            <a:off x="438935" y="4900444"/>
            <a:ext cx="7165388" cy="1412349"/>
          </a:xfrm>
          <a:prstGeom prst="rect">
            <a:avLst/>
          </a:prstGeom>
        </p:spPr>
      </p:pic>
      <p:pic>
        <p:nvPicPr>
          <p:cNvPr id="3076" name="Picture 4">
            <a:extLst>
              <a:ext uri="{FF2B5EF4-FFF2-40B4-BE49-F238E27FC236}">
                <a16:creationId xmlns:a16="http://schemas.microsoft.com/office/drawing/2014/main" id="{B12D85F3-C84E-4743-88EA-AFC198AF3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155" y="1285875"/>
            <a:ext cx="3244986" cy="2917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10E1-DC5D-43D6-BA07-26F2073B98BE}"/>
              </a:ext>
            </a:extLst>
          </p:cNvPr>
          <p:cNvSpPr>
            <a:spLocks noGrp="1"/>
          </p:cNvSpPr>
          <p:nvPr>
            <p:ph type="ctrTitle"/>
          </p:nvPr>
        </p:nvSpPr>
        <p:spPr>
          <a:xfrm>
            <a:off x="1154955" y="676276"/>
            <a:ext cx="9673466" cy="3569904"/>
          </a:xfrm>
        </p:spPr>
        <p:txBody>
          <a:bodyPr>
            <a:noAutofit/>
          </a:bodyPr>
          <a:lstStyle/>
          <a:p>
            <a:r>
              <a:rPr lang="en-GB" sz="4000" b="0" i="0" dirty="0">
                <a:effectLst/>
              </a:rPr>
              <a:t>a machine learning model to accurately predict whether or not the patients in the dataset have diabetes.</a:t>
            </a:r>
            <a:endParaRPr lang="en-IN" sz="4000" dirty="0"/>
          </a:p>
        </p:txBody>
      </p:sp>
      <p:sp>
        <p:nvSpPr>
          <p:cNvPr id="3" name="Subtitle 2">
            <a:extLst>
              <a:ext uri="{FF2B5EF4-FFF2-40B4-BE49-F238E27FC236}">
                <a16:creationId xmlns:a16="http://schemas.microsoft.com/office/drawing/2014/main" id="{09D3E93A-46B5-487D-B589-3336B64CC871}"/>
              </a:ext>
            </a:extLst>
          </p:cNvPr>
          <p:cNvSpPr>
            <a:spLocks noGrp="1"/>
          </p:cNvSpPr>
          <p:nvPr>
            <p:ph type="subTitle" idx="1"/>
          </p:nvPr>
        </p:nvSpPr>
        <p:spPr>
          <a:xfrm>
            <a:off x="1154955" y="476250"/>
            <a:ext cx="8825658" cy="752475"/>
          </a:xfrm>
        </p:spPr>
        <p:txBody>
          <a:bodyPr>
            <a:noAutofit/>
          </a:bodyPr>
          <a:lstStyle/>
          <a:p>
            <a:r>
              <a:rPr lang="en-IN" sz="5400" u="sng" dirty="0">
                <a:latin typeface="+mj-lt"/>
              </a:rPr>
              <a:t>Research Objective</a:t>
            </a:r>
          </a:p>
        </p:txBody>
      </p:sp>
    </p:spTree>
    <p:extLst>
      <p:ext uri="{BB962C8B-B14F-4D97-AF65-F5344CB8AC3E}">
        <p14:creationId xmlns:p14="http://schemas.microsoft.com/office/powerpoint/2010/main" val="560034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BA47-EBBA-448E-A106-C205F589930F}"/>
              </a:ext>
            </a:extLst>
          </p:cNvPr>
          <p:cNvSpPr>
            <a:spLocks noGrp="1"/>
          </p:cNvSpPr>
          <p:nvPr>
            <p:ph type="title"/>
          </p:nvPr>
        </p:nvSpPr>
        <p:spPr/>
        <p:txBody>
          <a:bodyPr/>
          <a:lstStyle/>
          <a:p>
            <a:r>
              <a:rPr lang="en-IN" u="sng" dirty="0"/>
              <a:t>Best Model Performance</a:t>
            </a:r>
          </a:p>
        </p:txBody>
      </p:sp>
      <p:sp>
        <p:nvSpPr>
          <p:cNvPr id="3" name="Content Placeholder 2">
            <a:extLst>
              <a:ext uri="{FF2B5EF4-FFF2-40B4-BE49-F238E27FC236}">
                <a16:creationId xmlns:a16="http://schemas.microsoft.com/office/drawing/2014/main" id="{B54902C8-F679-47F3-8DC7-CCFE8E910D8E}"/>
              </a:ext>
            </a:extLst>
          </p:cNvPr>
          <p:cNvSpPr>
            <a:spLocks noGrp="1"/>
          </p:cNvSpPr>
          <p:nvPr>
            <p:ph idx="1"/>
          </p:nvPr>
        </p:nvSpPr>
        <p:spPr/>
        <p:txBody>
          <a:bodyPr/>
          <a:lstStyle/>
          <a:p>
            <a:pPr>
              <a:buFont typeface="Courier New" panose="02070309020205020404" pitchFamily="49" charset="0"/>
              <a:buChar char="o"/>
            </a:pPr>
            <a:r>
              <a:rPr lang="en-GB" b="1" i="0" dirty="0">
                <a:solidFill>
                  <a:srgbClr val="292929"/>
                </a:solidFill>
                <a:effectLst/>
                <a:latin typeface="sohne"/>
              </a:rPr>
              <a:t>Cross Validation and Parameter Tuning</a:t>
            </a:r>
            <a:endParaRPr lang="en-GB" dirty="0"/>
          </a:p>
          <a:p>
            <a:pPr>
              <a:buFont typeface="Courier New" panose="02070309020205020404" pitchFamily="49" charset="0"/>
              <a:buChar char="o"/>
            </a:pPr>
            <a:r>
              <a:rPr lang="en-GB" dirty="0">
                <a:latin typeface="charter"/>
              </a:rPr>
              <a:t>We are trying to tune the model with the </a:t>
            </a:r>
            <a:r>
              <a:rPr lang="en-GB" b="1" dirty="0">
                <a:latin typeface="charter"/>
              </a:rPr>
              <a:t>ParamGridBuilder</a:t>
            </a:r>
            <a:r>
              <a:rPr lang="en-GB" dirty="0">
                <a:latin typeface="charter"/>
              </a:rPr>
              <a:t> and the </a:t>
            </a:r>
            <a:r>
              <a:rPr lang="en-GB" b="1" dirty="0">
                <a:latin typeface="charter"/>
              </a:rPr>
              <a:t>CrossValidator.</a:t>
            </a:r>
            <a:r>
              <a:rPr lang="en-GB" dirty="0">
                <a:latin typeface="charter"/>
              </a:rPr>
              <a:t> </a:t>
            </a:r>
          </a:p>
          <a:p>
            <a:pPr>
              <a:buFont typeface="Courier New" panose="02070309020205020404" pitchFamily="49" charset="0"/>
              <a:buChar char="o"/>
            </a:pPr>
            <a:r>
              <a:rPr lang="en-IN" b="0" i="0" dirty="0">
                <a:solidFill>
                  <a:srgbClr val="292929"/>
                </a:solidFill>
                <a:effectLst/>
                <a:latin typeface="charter"/>
              </a:rPr>
              <a:t>As 3 values are indicated for </a:t>
            </a:r>
            <a:r>
              <a:rPr lang="en-IN" b="1" i="0" dirty="0">
                <a:solidFill>
                  <a:srgbClr val="292929"/>
                </a:solidFill>
                <a:effectLst/>
                <a:latin typeface="charter"/>
              </a:rPr>
              <a:t>regParam</a:t>
            </a:r>
            <a:r>
              <a:rPr lang="en-IN" b="0" i="0" dirty="0">
                <a:solidFill>
                  <a:srgbClr val="292929"/>
                </a:solidFill>
                <a:effectLst/>
                <a:latin typeface="charter"/>
              </a:rPr>
              <a:t> (Regularization Parameter), 3 values for maxIter (Number of iterations), and 2 values for </a:t>
            </a:r>
            <a:r>
              <a:rPr lang="en-IN" b="1" i="0" dirty="0">
                <a:solidFill>
                  <a:srgbClr val="292929"/>
                </a:solidFill>
                <a:effectLst/>
                <a:latin typeface="charter"/>
              </a:rPr>
              <a:t>elasticNetParam</a:t>
            </a:r>
            <a:r>
              <a:rPr lang="en-IN" b="0" i="0" dirty="0">
                <a:solidFill>
                  <a:srgbClr val="292929"/>
                </a:solidFill>
                <a:effectLst/>
                <a:latin typeface="charter"/>
              </a:rPr>
              <a:t> (Elastic Net Parameter ), this grid will have 3 x 3 x 3 = 27 parameter settings for </a:t>
            </a:r>
            <a:r>
              <a:rPr lang="en-IN" b="1" i="0" dirty="0">
                <a:solidFill>
                  <a:srgbClr val="292929"/>
                </a:solidFill>
                <a:effectLst/>
                <a:latin typeface="charter"/>
              </a:rPr>
              <a:t>CrossValidator</a:t>
            </a:r>
            <a:r>
              <a:rPr lang="en-IN" b="0" i="0" dirty="0">
                <a:solidFill>
                  <a:srgbClr val="292929"/>
                </a:solidFill>
                <a:effectLst/>
                <a:latin typeface="charter"/>
              </a:rPr>
              <a:t> to choose from. Let’s create a 5-fold cross validator.</a:t>
            </a:r>
            <a:endParaRPr lang="en-IN" dirty="0"/>
          </a:p>
        </p:txBody>
      </p:sp>
      <p:pic>
        <p:nvPicPr>
          <p:cNvPr id="5" name="Picture 4">
            <a:extLst>
              <a:ext uri="{FF2B5EF4-FFF2-40B4-BE49-F238E27FC236}">
                <a16:creationId xmlns:a16="http://schemas.microsoft.com/office/drawing/2014/main" id="{7F655147-FD13-4CB5-B351-D7CBA011A4D6}"/>
              </a:ext>
            </a:extLst>
          </p:cNvPr>
          <p:cNvPicPr>
            <a:picLocks noChangeAspect="1"/>
          </p:cNvPicPr>
          <p:nvPr/>
        </p:nvPicPr>
        <p:blipFill>
          <a:blip r:embed="rId2"/>
          <a:stretch>
            <a:fillRect/>
          </a:stretch>
        </p:blipFill>
        <p:spPr>
          <a:xfrm>
            <a:off x="952500" y="4683504"/>
            <a:ext cx="9772650" cy="1609344"/>
          </a:xfrm>
          <a:prstGeom prst="rect">
            <a:avLst/>
          </a:prstGeom>
        </p:spPr>
      </p:pic>
    </p:spTree>
    <p:extLst>
      <p:ext uri="{BB962C8B-B14F-4D97-AF65-F5344CB8AC3E}">
        <p14:creationId xmlns:p14="http://schemas.microsoft.com/office/powerpoint/2010/main" val="308495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04D77-75D5-40E0-AD89-7D081B51C5B6}"/>
              </a:ext>
            </a:extLst>
          </p:cNvPr>
          <p:cNvSpPr>
            <a:spLocks noGrp="1"/>
          </p:cNvSpPr>
          <p:nvPr>
            <p:ph type="ctrTitle"/>
          </p:nvPr>
        </p:nvSpPr>
        <p:spPr>
          <a:xfrm>
            <a:off x="1154955" y="1361797"/>
            <a:ext cx="8825658" cy="2677648"/>
          </a:xfrm>
        </p:spPr>
        <p:txBody>
          <a:bodyPr/>
          <a:lstStyle/>
          <a:p>
            <a:pPr algn="ctr"/>
            <a:r>
              <a:rPr lang="en-IN" dirty="0"/>
              <a:t>THANK YOU</a:t>
            </a:r>
          </a:p>
        </p:txBody>
      </p:sp>
    </p:spTree>
    <p:extLst>
      <p:ext uri="{BB962C8B-B14F-4D97-AF65-F5344CB8AC3E}">
        <p14:creationId xmlns:p14="http://schemas.microsoft.com/office/powerpoint/2010/main" val="39876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3F8E-3A35-4777-ACE7-1F617B8081EA}"/>
              </a:ext>
            </a:extLst>
          </p:cNvPr>
          <p:cNvSpPr>
            <a:spLocks noGrp="1"/>
          </p:cNvSpPr>
          <p:nvPr>
            <p:ph type="title"/>
          </p:nvPr>
        </p:nvSpPr>
        <p:spPr>
          <a:xfrm>
            <a:off x="1187076" y="326186"/>
            <a:ext cx="3927849" cy="2264613"/>
          </a:xfrm>
        </p:spPr>
        <p:txBody>
          <a:bodyPr>
            <a:normAutofit/>
          </a:bodyPr>
          <a:lstStyle/>
          <a:p>
            <a:r>
              <a:rPr lang="en-IN" u="sng" dirty="0"/>
              <a:t>Context</a:t>
            </a:r>
            <a:r>
              <a:rPr lang="en-IN" b="0" i="0" dirty="0">
                <a:solidFill>
                  <a:schemeClr val="bg1"/>
                </a:solidFill>
                <a:effectLst/>
                <a:latin typeface="Inter"/>
              </a:rPr>
              <a:t>ext</a:t>
            </a:r>
            <a:br>
              <a:rPr lang="en-IN" b="0" i="0" dirty="0">
                <a:solidFill>
                  <a:schemeClr val="bg1"/>
                </a:solidFill>
                <a:effectLst/>
                <a:latin typeface="Inter"/>
              </a:rPr>
            </a:br>
            <a:endParaRPr lang="en-IN" dirty="0">
              <a:solidFill>
                <a:schemeClr val="bg1"/>
              </a:solidFill>
            </a:endParaRPr>
          </a:p>
        </p:txBody>
      </p:sp>
      <p:sp>
        <p:nvSpPr>
          <p:cNvPr id="3" name="Content Placeholder 2">
            <a:extLst>
              <a:ext uri="{FF2B5EF4-FFF2-40B4-BE49-F238E27FC236}">
                <a16:creationId xmlns:a16="http://schemas.microsoft.com/office/drawing/2014/main" id="{4F06D8BD-87E9-4579-87B8-DA4FD91F74CD}"/>
              </a:ext>
            </a:extLst>
          </p:cNvPr>
          <p:cNvSpPr>
            <a:spLocks noGrp="1"/>
          </p:cNvSpPr>
          <p:nvPr>
            <p:ph idx="1"/>
          </p:nvPr>
        </p:nvSpPr>
        <p:spPr>
          <a:xfrm>
            <a:off x="1069848" y="1571625"/>
            <a:ext cx="10058400" cy="4600575"/>
          </a:xfrm>
        </p:spPr>
        <p:txBody>
          <a:bodyPr/>
          <a:lstStyle/>
          <a:p>
            <a:pPr>
              <a:buFont typeface="Courier New" panose="02070309020205020404" pitchFamily="49" charset="0"/>
              <a:buChar char="o"/>
            </a:pPr>
            <a:r>
              <a:rPr lang="en-GB" b="0" i="0" dirty="0">
                <a:effectLst/>
                <a:latin typeface="Inter"/>
              </a:rPr>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endParaRPr lang="en-IN" dirty="0"/>
          </a:p>
        </p:txBody>
      </p:sp>
      <p:pic>
        <p:nvPicPr>
          <p:cNvPr id="5" name="Picture 4">
            <a:extLst>
              <a:ext uri="{FF2B5EF4-FFF2-40B4-BE49-F238E27FC236}">
                <a16:creationId xmlns:a16="http://schemas.microsoft.com/office/drawing/2014/main" id="{D33A45C2-B87B-46CD-8642-CC923AFEDB72}"/>
              </a:ext>
            </a:extLst>
          </p:cNvPr>
          <p:cNvPicPr>
            <a:picLocks noChangeAspect="1"/>
          </p:cNvPicPr>
          <p:nvPr/>
        </p:nvPicPr>
        <p:blipFill rotWithShape="1">
          <a:blip r:embed="rId2"/>
          <a:srcRect t="15884"/>
          <a:stretch/>
        </p:blipFill>
        <p:spPr>
          <a:xfrm>
            <a:off x="365913" y="3428999"/>
            <a:ext cx="11460174" cy="2600325"/>
          </a:xfrm>
          <a:prstGeom prst="rect">
            <a:avLst/>
          </a:prstGeom>
        </p:spPr>
      </p:pic>
    </p:spTree>
    <p:extLst>
      <p:ext uri="{BB962C8B-B14F-4D97-AF65-F5344CB8AC3E}">
        <p14:creationId xmlns:p14="http://schemas.microsoft.com/office/powerpoint/2010/main" val="217683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A6B3-B072-41B9-937E-FF662669FFD7}"/>
              </a:ext>
            </a:extLst>
          </p:cNvPr>
          <p:cNvSpPr>
            <a:spLocks noGrp="1"/>
          </p:cNvSpPr>
          <p:nvPr>
            <p:ph type="title"/>
          </p:nvPr>
        </p:nvSpPr>
        <p:spPr/>
        <p:txBody>
          <a:bodyPr/>
          <a:lstStyle/>
          <a:p>
            <a:r>
              <a:rPr lang="en-IN" u="sng" dirty="0"/>
              <a:t>Content</a:t>
            </a:r>
          </a:p>
        </p:txBody>
      </p:sp>
      <p:sp>
        <p:nvSpPr>
          <p:cNvPr id="3" name="Content Placeholder 2">
            <a:extLst>
              <a:ext uri="{FF2B5EF4-FFF2-40B4-BE49-F238E27FC236}">
                <a16:creationId xmlns:a16="http://schemas.microsoft.com/office/drawing/2014/main" id="{05D19C5F-3B56-41E4-ACAA-39EC38F8985E}"/>
              </a:ext>
            </a:extLst>
          </p:cNvPr>
          <p:cNvSpPr>
            <a:spLocks noGrp="1"/>
          </p:cNvSpPr>
          <p:nvPr>
            <p:ph idx="1"/>
          </p:nvPr>
        </p:nvSpPr>
        <p:spPr>
          <a:xfrm>
            <a:off x="1154953" y="1734207"/>
            <a:ext cx="10234941" cy="4730761"/>
          </a:xfrm>
        </p:spPr>
        <p:txBody>
          <a:bodyPr>
            <a:normAutofit lnSpcReduction="10000"/>
          </a:bodyPr>
          <a:lstStyle/>
          <a:p>
            <a:pPr>
              <a:buFont typeface="Courier New" panose="02070309020205020404" pitchFamily="49" charset="0"/>
              <a:buChar char="o"/>
            </a:pPr>
            <a:r>
              <a:rPr lang="en-GB" dirty="0"/>
              <a:t>The datasets consist of several medical predictor variables and one target variable, Outcome. Predictor variables include the number of pregnancies the patient has had, their BMI, insulin level, age, and so on.</a:t>
            </a:r>
          </a:p>
          <a:p>
            <a:pPr>
              <a:buFont typeface="Courier New" panose="02070309020205020404" pitchFamily="49" charset="0"/>
              <a:buChar char="o"/>
            </a:pPr>
            <a:r>
              <a:rPr lang="en-GB" dirty="0"/>
              <a:t>Pregnancies: Number of times pregnant</a:t>
            </a:r>
          </a:p>
          <a:p>
            <a:pPr>
              <a:buFont typeface="Courier New" panose="02070309020205020404" pitchFamily="49" charset="0"/>
              <a:buChar char="o"/>
            </a:pPr>
            <a:r>
              <a:rPr lang="en-GB" dirty="0"/>
              <a:t>Glucose: Plasma glucose concentration a 2 hours in an oral glucose tolerance test</a:t>
            </a:r>
          </a:p>
          <a:p>
            <a:pPr>
              <a:buFont typeface="Courier New" panose="02070309020205020404" pitchFamily="49" charset="0"/>
              <a:buChar char="o"/>
            </a:pPr>
            <a:r>
              <a:rPr lang="en-GB" dirty="0"/>
              <a:t>BloodPressure: Diastolic blood pressure (mm Hg)</a:t>
            </a:r>
          </a:p>
          <a:p>
            <a:pPr>
              <a:buFont typeface="Courier New" panose="02070309020205020404" pitchFamily="49" charset="0"/>
              <a:buChar char="o"/>
            </a:pPr>
            <a:r>
              <a:rPr lang="en-GB" dirty="0"/>
              <a:t>SkinThickness: Triceps skinfold thickness (mm)</a:t>
            </a:r>
          </a:p>
          <a:p>
            <a:pPr>
              <a:buFont typeface="Courier New" panose="02070309020205020404" pitchFamily="49" charset="0"/>
              <a:buChar char="o"/>
            </a:pPr>
            <a:r>
              <a:rPr lang="en-GB" dirty="0"/>
              <a:t>Insulin: 2-Hour serum insulin (mu U/ml)</a:t>
            </a:r>
          </a:p>
          <a:p>
            <a:pPr>
              <a:buFont typeface="Courier New" panose="02070309020205020404" pitchFamily="49" charset="0"/>
              <a:buChar char="o"/>
            </a:pPr>
            <a:r>
              <a:rPr lang="en-GB" dirty="0"/>
              <a:t>BMI: Body mass index (weight in kg/(height in m)²)</a:t>
            </a:r>
          </a:p>
          <a:p>
            <a:pPr>
              <a:buFont typeface="Courier New" panose="02070309020205020404" pitchFamily="49" charset="0"/>
              <a:buChar char="o"/>
            </a:pPr>
            <a:r>
              <a:rPr lang="en-GB" dirty="0"/>
              <a:t>DiabetesPedigreeFunction : Diabetes pedigree function</a:t>
            </a:r>
          </a:p>
          <a:p>
            <a:pPr>
              <a:buFont typeface="Courier New" panose="02070309020205020404" pitchFamily="49" charset="0"/>
              <a:buChar char="o"/>
            </a:pPr>
            <a:r>
              <a:rPr lang="en-GB" dirty="0"/>
              <a:t>Age: Age (years)</a:t>
            </a:r>
          </a:p>
          <a:p>
            <a:pPr>
              <a:buFont typeface="Courier New" panose="02070309020205020404" pitchFamily="49" charset="0"/>
              <a:buChar char="o"/>
            </a:pPr>
            <a:r>
              <a:rPr lang="en-GB" dirty="0"/>
              <a:t>Outcome: Class variable (0 or 1) 268 of 768 is 1, the others are 0</a:t>
            </a:r>
            <a:endParaRPr lang="en-IN" dirty="0"/>
          </a:p>
        </p:txBody>
      </p:sp>
    </p:spTree>
    <p:extLst>
      <p:ext uri="{BB962C8B-B14F-4D97-AF65-F5344CB8AC3E}">
        <p14:creationId xmlns:p14="http://schemas.microsoft.com/office/powerpoint/2010/main" val="147611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D86E86-6442-4866-AA77-DDF0B3126CC5}"/>
              </a:ext>
            </a:extLst>
          </p:cNvPr>
          <p:cNvSpPr>
            <a:spLocks noGrp="1"/>
          </p:cNvSpPr>
          <p:nvPr>
            <p:ph type="ctrTitle"/>
          </p:nvPr>
        </p:nvSpPr>
        <p:spPr>
          <a:xfrm>
            <a:off x="1154955" y="2038350"/>
            <a:ext cx="8825658" cy="1858498"/>
          </a:xfrm>
        </p:spPr>
        <p:txBody>
          <a:bodyPr>
            <a:normAutofit/>
          </a:bodyPr>
          <a:lstStyle/>
          <a:p>
            <a:r>
              <a:rPr lang="en-IN" sz="6000" dirty="0"/>
              <a:t>Procedure useD for creating the model</a:t>
            </a:r>
          </a:p>
        </p:txBody>
      </p:sp>
    </p:spTree>
    <p:extLst>
      <p:ext uri="{BB962C8B-B14F-4D97-AF65-F5344CB8AC3E}">
        <p14:creationId xmlns:p14="http://schemas.microsoft.com/office/powerpoint/2010/main" val="353602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618-1B0D-4908-8108-DDD20973A6AD}"/>
              </a:ext>
            </a:extLst>
          </p:cNvPr>
          <p:cNvSpPr>
            <a:spLocks noGrp="1"/>
          </p:cNvSpPr>
          <p:nvPr>
            <p:ph type="title"/>
          </p:nvPr>
        </p:nvSpPr>
        <p:spPr>
          <a:xfrm>
            <a:off x="1069848" y="484632"/>
            <a:ext cx="10058400" cy="1609344"/>
          </a:xfrm>
        </p:spPr>
        <p:txBody>
          <a:bodyPr/>
          <a:lstStyle/>
          <a:p>
            <a:r>
              <a:rPr lang="en-IN" u="sng" dirty="0"/>
              <a:t>DATA Extraction from GitHub</a:t>
            </a:r>
          </a:p>
        </p:txBody>
      </p:sp>
      <p:sp>
        <p:nvSpPr>
          <p:cNvPr id="3" name="Content Placeholder 2">
            <a:extLst>
              <a:ext uri="{FF2B5EF4-FFF2-40B4-BE49-F238E27FC236}">
                <a16:creationId xmlns:a16="http://schemas.microsoft.com/office/drawing/2014/main" id="{1E9BBB90-8868-48A6-8196-101114756EF0}"/>
              </a:ext>
            </a:extLst>
          </p:cNvPr>
          <p:cNvSpPr>
            <a:spLocks noGrp="1"/>
          </p:cNvSpPr>
          <p:nvPr>
            <p:ph idx="1"/>
          </p:nvPr>
        </p:nvSpPr>
        <p:spPr/>
        <p:txBody>
          <a:bodyPr/>
          <a:lstStyle/>
          <a:p>
            <a:pPr>
              <a:buFont typeface="Courier New" panose="02070309020205020404" pitchFamily="49" charset="0"/>
              <a:buChar char="o"/>
            </a:pPr>
            <a:r>
              <a:rPr lang="en-US" i="0" dirty="0">
                <a:solidFill>
                  <a:srgbClr val="202124"/>
                </a:solidFill>
                <a:effectLst/>
                <a:latin typeface="charter"/>
              </a:rPr>
              <a:t>Wget is a networking command-line tool that lets you download files and interact with REST APIs. </a:t>
            </a:r>
            <a:r>
              <a:rPr lang="en-US" b="0" i="0" dirty="0">
                <a:solidFill>
                  <a:srgbClr val="202124"/>
                </a:solidFill>
                <a:effectLst/>
                <a:latin typeface="charter"/>
              </a:rPr>
              <a:t>Its a URL network downloader that can work in the background, and it helps in downloading files directly from the main server</a:t>
            </a:r>
            <a:r>
              <a:rPr lang="en-US" b="0" i="0" dirty="0">
                <a:solidFill>
                  <a:srgbClr val="202124"/>
                </a:solidFill>
                <a:effectLst/>
                <a:latin typeface="arial" panose="020B0604020202020204" pitchFamily="34" charset="0"/>
              </a:rPr>
              <a:t>.</a:t>
            </a:r>
            <a:endParaRPr lang="en-IN" dirty="0">
              <a:latin typeface="charter"/>
            </a:endParaRPr>
          </a:p>
        </p:txBody>
      </p:sp>
      <p:pic>
        <p:nvPicPr>
          <p:cNvPr id="6" name="Picture 5">
            <a:extLst>
              <a:ext uri="{FF2B5EF4-FFF2-40B4-BE49-F238E27FC236}">
                <a16:creationId xmlns:a16="http://schemas.microsoft.com/office/drawing/2014/main" id="{780AAFD3-8E8B-C558-BDB8-6B90379ED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6" y="3752850"/>
            <a:ext cx="11249024" cy="1514475"/>
          </a:xfrm>
          <a:prstGeom prst="rect">
            <a:avLst/>
          </a:prstGeom>
        </p:spPr>
      </p:pic>
    </p:spTree>
    <p:extLst>
      <p:ext uri="{BB962C8B-B14F-4D97-AF65-F5344CB8AC3E}">
        <p14:creationId xmlns:p14="http://schemas.microsoft.com/office/powerpoint/2010/main" val="324388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618-1B0D-4908-8108-DDD20973A6AD}"/>
              </a:ext>
            </a:extLst>
          </p:cNvPr>
          <p:cNvSpPr>
            <a:spLocks noGrp="1"/>
          </p:cNvSpPr>
          <p:nvPr>
            <p:ph type="title"/>
          </p:nvPr>
        </p:nvSpPr>
        <p:spPr>
          <a:xfrm>
            <a:off x="1069848" y="484632"/>
            <a:ext cx="10058400" cy="1609344"/>
          </a:xfrm>
        </p:spPr>
        <p:txBody>
          <a:bodyPr/>
          <a:lstStyle/>
          <a:p>
            <a:r>
              <a:rPr lang="en-US" b="0" i="0" dirty="0">
                <a:solidFill>
                  <a:srgbClr val="333333"/>
                </a:solidFill>
                <a:effectLst/>
              </a:rPr>
              <a:t>Converting the Data Frame into a dictionary.</a:t>
            </a:r>
            <a:endParaRPr lang="en-IN" u="sng" dirty="0"/>
          </a:p>
        </p:txBody>
      </p:sp>
      <p:sp>
        <p:nvSpPr>
          <p:cNvPr id="3" name="Content Placeholder 2">
            <a:extLst>
              <a:ext uri="{FF2B5EF4-FFF2-40B4-BE49-F238E27FC236}">
                <a16:creationId xmlns:a16="http://schemas.microsoft.com/office/drawing/2014/main" id="{1E9BBB90-8868-48A6-8196-101114756EF0}"/>
              </a:ext>
            </a:extLst>
          </p:cNvPr>
          <p:cNvSpPr>
            <a:spLocks noGrp="1"/>
          </p:cNvSpPr>
          <p:nvPr>
            <p:ph idx="1"/>
          </p:nvPr>
        </p:nvSpPr>
        <p:spPr/>
        <p:txBody>
          <a:bodyPr/>
          <a:lstStyle/>
          <a:p>
            <a:pPr>
              <a:buFont typeface="Courier New" panose="02070309020205020404" pitchFamily="49" charset="0"/>
              <a:buChar char="o"/>
            </a:pPr>
            <a:r>
              <a:rPr lang="en-IN" b="0" i="0" dirty="0">
                <a:solidFill>
                  <a:srgbClr val="202124"/>
                </a:solidFill>
                <a:effectLst/>
                <a:latin typeface="charter"/>
              </a:rPr>
              <a:t>o_dict() method is used </a:t>
            </a:r>
            <a:r>
              <a:rPr lang="en-IN" b="1" i="0" dirty="0">
                <a:solidFill>
                  <a:srgbClr val="202124"/>
                </a:solidFill>
                <a:effectLst/>
                <a:latin typeface="charter"/>
              </a:rPr>
              <a:t>to convert a data frame into a dictionary of series or list like data type depending on orient parameter</a:t>
            </a:r>
            <a:r>
              <a:rPr lang="en-IN" b="0" i="0" dirty="0">
                <a:solidFill>
                  <a:srgbClr val="202124"/>
                </a:solidFill>
                <a:effectLst/>
                <a:latin typeface="charter"/>
              </a:rPr>
              <a:t>. </a:t>
            </a:r>
          </a:p>
          <a:p>
            <a:pPr>
              <a:buFont typeface="Courier New" panose="02070309020205020404" pitchFamily="49" charset="0"/>
              <a:buChar char="o"/>
            </a:pPr>
            <a:r>
              <a:rPr lang="en-IN" b="0" i="0" dirty="0">
                <a:solidFill>
                  <a:srgbClr val="202124"/>
                </a:solidFill>
                <a:effectLst/>
                <a:latin typeface="charter"/>
              </a:rPr>
              <a:t>Parameters: orient: String value, ('dict', 'list', 'series', 'split', 'records', 'index') Defines which dtype to convert Columns(series into).</a:t>
            </a:r>
          </a:p>
          <a:p>
            <a:pPr>
              <a:buFont typeface="Courier New" panose="02070309020205020404" pitchFamily="49" charset="0"/>
              <a:buChar char="o"/>
            </a:pPr>
            <a:r>
              <a:rPr lang="en-US" b="0" i="0" dirty="0">
                <a:solidFill>
                  <a:srgbClr val="333333"/>
                </a:solidFill>
                <a:effectLst/>
                <a:latin typeface="-apple-system"/>
              </a:rPr>
              <a:t>The type of the key-value pairs can be customized with the parameters</a:t>
            </a:r>
            <a:r>
              <a:rPr lang="en-IN" dirty="0">
                <a:solidFill>
                  <a:srgbClr val="202124"/>
                </a:solidFill>
                <a:latin typeface="charter"/>
              </a:rPr>
              <a:t>.</a:t>
            </a:r>
            <a:endParaRPr lang="en-IN" b="0" i="0" dirty="0">
              <a:solidFill>
                <a:srgbClr val="202124"/>
              </a:solidFill>
              <a:effectLst/>
              <a:latin typeface="charter"/>
            </a:endParaRPr>
          </a:p>
        </p:txBody>
      </p:sp>
      <p:pic>
        <p:nvPicPr>
          <p:cNvPr id="6" name="Picture 5" descr="Text&#10;&#10;Description automatically generated">
            <a:extLst>
              <a:ext uri="{FF2B5EF4-FFF2-40B4-BE49-F238E27FC236}">
                <a16:creationId xmlns:a16="http://schemas.microsoft.com/office/drawing/2014/main" id="{74051AF9-DD46-A30C-344C-DF0562FE6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 y="4629150"/>
            <a:ext cx="10220325" cy="1924050"/>
          </a:xfrm>
          <a:prstGeom prst="rect">
            <a:avLst/>
          </a:prstGeom>
        </p:spPr>
      </p:pic>
    </p:spTree>
    <p:extLst>
      <p:ext uri="{BB962C8B-B14F-4D97-AF65-F5344CB8AC3E}">
        <p14:creationId xmlns:p14="http://schemas.microsoft.com/office/powerpoint/2010/main" val="98887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618-1B0D-4908-8108-DDD20973A6AD}"/>
              </a:ext>
            </a:extLst>
          </p:cNvPr>
          <p:cNvSpPr>
            <a:spLocks noGrp="1"/>
          </p:cNvSpPr>
          <p:nvPr>
            <p:ph type="title"/>
          </p:nvPr>
        </p:nvSpPr>
        <p:spPr>
          <a:xfrm>
            <a:off x="1069848" y="484632"/>
            <a:ext cx="10058400" cy="1609344"/>
          </a:xfrm>
        </p:spPr>
        <p:txBody>
          <a:bodyPr>
            <a:normAutofit/>
          </a:bodyPr>
          <a:lstStyle/>
          <a:p>
            <a:r>
              <a:rPr lang="en-IN" u="sng" dirty="0"/>
              <a:t>Uploading the data in mongodB using </a:t>
            </a:r>
            <a:br>
              <a:rPr lang="en-IN" u="sng" dirty="0"/>
            </a:br>
            <a:r>
              <a:rPr lang="en-IN" u="sng" dirty="0"/>
              <a:t>clever cloud</a:t>
            </a:r>
          </a:p>
        </p:txBody>
      </p:sp>
      <p:pic>
        <p:nvPicPr>
          <p:cNvPr id="6" name="Picture 5" descr="A screenshot of a computer&#10;&#10;Description automatically generated with medium confidence">
            <a:extLst>
              <a:ext uri="{FF2B5EF4-FFF2-40B4-BE49-F238E27FC236}">
                <a16:creationId xmlns:a16="http://schemas.microsoft.com/office/drawing/2014/main" id="{87208404-ECDB-03A9-4EB0-4C37EDB7A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8" y="2093975"/>
            <a:ext cx="11461473" cy="4697349"/>
          </a:xfrm>
          <a:prstGeom prst="rect">
            <a:avLst/>
          </a:prstGeom>
        </p:spPr>
      </p:pic>
    </p:spTree>
    <p:extLst>
      <p:ext uri="{BB962C8B-B14F-4D97-AF65-F5344CB8AC3E}">
        <p14:creationId xmlns:p14="http://schemas.microsoft.com/office/powerpoint/2010/main" val="3875866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473</TotalTime>
  <Words>1682</Words>
  <Application>Microsoft Office PowerPoint</Application>
  <PresentationFormat>Widescreen</PresentationFormat>
  <Paragraphs>101</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-apple-system</vt:lpstr>
      <vt:lpstr>arial</vt:lpstr>
      <vt:lpstr>Calibri</vt:lpstr>
      <vt:lpstr>charter</vt:lpstr>
      <vt:lpstr>Courier New</vt:lpstr>
      <vt:lpstr>Inter</vt:lpstr>
      <vt:lpstr>Roboto</vt:lpstr>
      <vt:lpstr>Rockwell</vt:lpstr>
      <vt:lpstr>Rockwell Condensed</vt:lpstr>
      <vt:lpstr>sohne</vt:lpstr>
      <vt:lpstr>Wingdings</vt:lpstr>
      <vt:lpstr>Wood Type</vt:lpstr>
      <vt:lpstr>Using SPARK ML pipeline to solve a Machine Learning problem</vt:lpstr>
      <vt:lpstr>Diabetes is a group of conditions where the body cannot produce enough or any insulin, cannot properly use the insulin that is produced, or cannot do a combination of either. When any of these things happen, the body is unable to get sugar from the blood into your cells. This can lead to high blood sugar levels.</vt:lpstr>
      <vt:lpstr>a machine learning model to accurately predict whether or not the patients in the dataset have diabetes.</vt:lpstr>
      <vt:lpstr>Contextext </vt:lpstr>
      <vt:lpstr>Content</vt:lpstr>
      <vt:lpstr>Procedure useD for creating the model</vt:lpstr>
      <vt:lpstr>DATA Extraction from GitHub</vt:lpstr>
      <vt:lpstr>Converting the Data Frame into a dictionary.</vt:lpstr>
      <vt:lpstr>Uploading the data in mongodB using  clever cloud</vt:lpstr>
      <vt:lpstr>Inserting the data in mongodb</vt:lpstr>
      <vt:lpstr>Converting the data into pandas dataframe</vt:lpstr>
      <vt:lpstr>Installation of PySpark</vt:lpstr>
      <vt:lpstr>CONVERTINg MONGODB Data inTO spark DATAFRAME</vt:lpstr>
      <vt:lpstr>Data Exploration</vt:lpstr>
      <vt:lpstr>Statistics</vt:lpstr>
      <vt:lpstr>Target Variable Distribution </vt:lpstr>
      <vt:lpstr>PowerPoint Presentation</vt:lpstr>
      <vt:lpstr>Feature Engineering</vt:lpstr>
      <vt:lpstr>Window Function - Age Groups Distribution</vt:lpstr>
      <vt:lpstr>Pearson Correlation</vt:lpstr>
      <vt:lpstr>Getting THE DATA Ready for Modelling</vt:lpstr>
      <vt:lpstr>String Indexer</vt:lpstr>
      <vt:lpstr>One Hot Encoder</vt:lpstr>
      <vt:lpstr>Vector Assembler</vt:lpstr>
      <vt:lpstr>Standard Scaler</vt:lpstr>
      <vt:lpstr>Model Pipeline</vt:lpstr>
      <vt:lpstr>PowerPoint Presentation</vt:lpstr>
      <vt:lpstr>Model Training</vt:lpstr>
      <vt:lpstr>Model Evaluation</vt:lpstr>
      <vt:lpstr>Best Model Performance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ET PROJECT ON SPARKS ML</dc:title>
  <dc:creator>Pusparna Chakraborty</dc:creator>
  <cp:lastModifiedBy>satadru mukherjee</cp:lastModifiedBy>
  <cp:revision>110</cp:revision>
  <dcterms:created xsi:type="dcterms:W3CDTF">2022-03-05T15:47:10Z</dcterms:created>
  <dcterms:modified xsi:type="dcterms:W3CDTF">2022-08-07T06:12:27Z</dcterms:modified>
</cp:coreProperties>
</file>