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7" r:id="rId3"/>
    <p:sldId id="331" r:id="rId4"/>
    <p:sldId id="335" r:id="rId5"/>
    <p:sldId id="336" r:id="rId6"/>
    <p:sldId id="257" r:id="rId7"/>
    <p:sldId id="337" r:id="rId8"/>
    <p:sldId id="334" r:id="rId9"/>
    <p:sldId id="338" r:id="rId10"/>
    <p:sldId id="339" r:id="rId11"/>
    <p:sldId id="340" r:id="rId12"/>
    <p:sldId id="279" r:id="rId13"/>
    <p:sldId id="342" r:id="rId14"/>
    <p:sldId id="343" r:id="rId15"/>
    <p:sldId id="344" r:id="rId16"/>
    <p:sldId id="352" r:id="rId17"/>
    <p:sldId id="350" r:id="rId18"/>
    <p:sldId id="351" r:id="rId19"/>
    <p:sldId id="348" r:id="rId20"/>
    <p:sldId id="347" r:id="rId21"/>
    <p:sldId id="349" r:id="rId22"/>
    <p:sldId id="353" r:id="rId23"/>
    <p:sldId id="345" r:id="rId24"/>
    <p:sldId id="346" r:id="rId25"/>
    <p:sldId id="341" r:id="rId26"/>
    <p:sldId id="354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116F72-6A41-4784-A639-A4A6673DE441}">
          <p14:sldIdLst>
            <p14:sldId id="256"/>
            <p14:sldId id="327"/>
            <p14:sldId id="331"/>
            <p14:sldId id="335"/>
            <p14:sldId id="336"/>
          </p14:sldIdLst>
        </p14:section>
        <p14:section name="Untitled Section" id="{3E8F25A2-402E-4F8E-B076-DF88BDE5F303}">
          <p14:sldIdLst>
            <p14:sldId id="257"/>
            <p14:sldId id="337"/>
            <p14:sldId id="334"/>
            <p14:sldId id="338"/>
            <p14:sldId id="339"/>
            <p14:sldId id="340"/>
            <p14:sldId id="279"/>
            <p14:sldId id="342"/>
            <p14:sldId id="343"/>
            <p14:sldId id="344"/>
            <p14:sldId id="352"/>
            <p14:sldId id="350"/>
            <p14:sldId id="351"/>
            <p14:sldId id="348"/>
            <p14:sldId id="347"/>
            <p14:sldId id="349"/>
            <p14:sldId id="353"/>
            <p14:sldId id="345"/>
            <p14:sldId id="346"/>
            <p14:sldId id="341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80" autoAdjust="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47AE-2836-4DD7-9063-1A3847D5465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5A6E-55FF-4A77-A0CB-64EF413AC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6548-B06F-49BD-B481-5042488E34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3051-88CD-4073-9232-7B85F41E1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3051-88CD-4073-9232-7B85F41E12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3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408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9DD1-3B3C-47F4-8127-27AA278A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464" y="2527063"/>
            <a:ext cx="9437699" cy="16255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Data Engineering Essentials: Build Real-World Data Pipeline with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17F5-5AB5-4256-A348-3557910A9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is Data Engineering Important?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Enables organizations to make data-driven decisions</a:t>
            </a:r>
          </a:p>
          <a:p>
            <a:r>
              <a:rPr lang="en-US" dirty="0">
                <a:solidFill>
                  <a:schemeClr val="bg1"/>
                </a:solidFill>
              </a:rPr>
              <a:t>Bridges the gap between raw data and actionable insights</a:t>
            </a:r>
          </a:p>
        </p:txBody>
      </p:sp>
      <p:pic>
        <p:nvPicPr>
          <p:cNvPr id="3074" name="Picture 2" descr="https://images.squarespace-cdn.com/content/v1/60c132aaec9f3d01746650fa/81da7259-b9fd-4cf0-a781-a122e5c475d2/157980836605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98" y="3977957"/>
            <a:ext cx="2508521" cy="21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97" y="4084698"/>
            <a:ext cx="1780174" cy="18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is Data Engineering Important?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Enables organizations to make data-driven decisions</a:t>
            </a:r>
          </a:p>
          <a:p>
            <a:r>
              <a:rPr lang="en-US" dirty="0">
                <a:solidFill>
                  <a:schemeClr val="bg1"/>
                </a:solidFill>
              </a:rPr>
              <a:t>Bridges the gap between raw data and actionable insights</a:t>
            </a:r>
          </a:p>
          <a:p>
            <a:r>
              <a:rPr lang="en-US" dirty="0">
                <a:solidFill>
                  <a:schemeClr val="bg1"/>
                </a:solidFill>
              </a:rPr>
              <a:t>Powers analytics, machine learning, and reporting</a:t>
            </a:r>
          </a:p>
        </p:txBody>
      </p:sp>
      <p:pic>
        <p:nvPicPr>
          <p:cNvPr id="3074" name="Picture 2" descr="https://images.squarespace-cdn.com/content/v1/60c132aaec9f3d01746650fa/81da7259-b9fd-4cf0-a781-a122e5c475d2/157980836605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98" y="3977957"/>
            <a:ext cx="2508521" cy="21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97" y="4084698"/>
            <a:ext cx="1780174" cy="1883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847" y="3977957"/>
            <a:ext cx="2640149" cy="22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5969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Engineering Lifecycle</a:t>
            </a:r>
          </a:p>
        </p:txBody>
      </p:sp>
    </p:spTree>
    <p:extLst>
      <p:ext uri="{BB962C8B-B14F-4D97-AF65-F5344CB8AC3E}">
        <p14:creationId xmlns:p14="http://schemas.microsoft.com/office/powerpoint/2010/main" val="20276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5969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Engineering Lifecycle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60538"/>
            <a:ext cx="6526823" cy="507877"/>
          </a:xfrm>
          <a:prstGeom prst="rect">
            <a:avLst/>
          </a:prstGeom>
        </p:spPr>
      </p:pic>
      <p:pic>
        <p:nvPicPr>
          <p:cNvPr id="10244" name="Picture 4" descr="The Data Engineering Lifecycle. A primer into the 5 key components of… | by  Dom 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47" y="1641963"/>
            <a:ext cx="8169881" cy="41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Ingestion – Pulling Data from Different Sources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Ingestion – Pulling Data from Different Sources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Common Data Sources: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Databases (e.g., MySQL, PostgreSQL)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Ingestion – Pulling Data from Different Sources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Common Data Sources: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Databases (e.g., MySQL, PostgreSQL)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APIs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Ingestion – Pulling Data from Different Sources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Common Data Sources: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Databases (e.g., MySQL, PostgreSQL)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APIs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Files (CSV, JSON, Parquet)</a:t>
            </a:r>
          </a:p>
        </p:txBody>
      </p:sp>
    </p:spTree>
    <p:extLst>
      <p:ext uri="{BB962C8B-B14F-4D97-AF65-F5344CB8AC3E}">
        <p14:creationId xmlns:p14="http://schemas.microsoft.com/office/powerpoint/2010/main" val="28587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Ingestion – Pulling Data from Different Sources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Common Data Sources: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Databases (e.g., MySQL, PostgreSQL)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APIs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Files (CSV, JSON, Parquet)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Streaming data (Kafka, Kinesis)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5969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Engineering Lifecycle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60538"/>
            <a:ext cx="6526823" cy="507877"/>
          </a:xfrm>
          <a:prstGeom prst="rect">
            <a:avLst/>
          </a:prstGeom>
        </p:spPr>
      </p:pic>
      <p:pic>
        <p:nvPicPr>
          <p:cNvPr id="10244" name="Picture 4" descr="The Data Engineering Lifecycle. A primer into the 5 key components of… | by  Dom 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47" y="1641963"/>
            <a:ext cx="8169881" cy="41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0"/>
            <a:ext cx="7300545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🎓 Education: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in Electronics and Communication Engineering (ECE) from Vellore Institute of Technology (2016-2020).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💼 Professional Journey: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Started my career at Capgemini as a Senior Analyst, progressing to the role of AWS Data Engineer. Led successful cloud migration projects for a Fortune 500 US-based insurance client, improving SLAs by 80%.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Deloitte, specialized in orchestrating diverse marketing campaigns for a leading Indian private sector bank across multiple channels.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Currently part of Process Excellence Team (PET) at OPTUM, UnitedHealth Group ( a fortune 5 company)</a:t>
            </a:r>
          </a:p>
        </p:txBody>
      </p:sp>
    </p:spTree>
    <p:extLst>
      <p:ext uri="{BB962C8B-B14F-4D97-AF65-F5344CB8AC3E}">
        <p14:creationId xmlns:p14="http://schemas.microsoft.com/office/powerpoint/2010/main" val="14782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Transformation – Transforming the raw data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Basic Data Transformations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Improve data quality by removing errors, filling gaps, and simplifying data.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Data Cleansing</a:t>
            </a:r>
            <a:r>
              <a:rPr lang="en-IN" dirty="0">
                <a:solidFill>
                  <a:schemeClr val="bg1"/>
                </a:solidFill>
              </a:rPr>
              <a:t>: Fix errors and map values.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i="1" dirty="0">
                <a:solidFill>
                  <a:schemeClr val="bg1"/>
                </a:solidFill>
              </a:rPr>
              <a:t>Example</a:t>
            </a:r>
            <a:r>
              <a:rPr lang="en-IN" dirty="0">
                <a:solidFill>
                  <a:schemeClr val="bg1"/>
                </a:solidFill>
              </a:rPr>
              <a:t>: Replace empty fields with 0; map “Parent” to “P” and “Child” to “C.”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Data Deduplication</a:t>
            </a:r>
            <a:r>
              <a:rPr lang="en-IN" dirty="0">
                <a:solidFill>
                  <a:schemeClr val="bg1"/>
                </a:solidFill>
              </a:rPr>
              <a:t>: Identify and remove duplicate records.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Data Format Revision</a:t>
            </a:r>
            <a:r>
              <a:rPr lang="en-IN" dirty="0">
                <a:solidFill>
                  <a:schemeClr val="bg1"/>
                </a:solidFill>
              </a:rPr>
              <a:t>: Standardize formats (e.g., convert units like kg to lbs in recipe databases).</a:t>
            </a:r>
          </a:p>
        </p:txBody>
      </p:sp>
    </p:spTree>
    <p:extLst>
      <p:ext uri="{BB962C8B-B14F-4D97-AF65-F5344CB8AC3E}">
        <p14:creationId xmlns:p14="http://schemas.microsoft.com/office/powerpoint/2010/main" val="296522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Transformation – Transforming the raw data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Advanced Data Transformations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 business rules to optimize data for analysis.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Derivation</a:t>
            </a:r>
            <a:r>
              <a:rPr lang="en-US" dirty="0">
                <a:solidFill>
                  <a:schemeClr val="bg1"/>
                </a:solidFill>
              </a:rPr>
              <a:t>: Calculate new values.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Convert revenue to profit (Revenue - Expenses).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Joining</a:t>
            </a:r>
            <a:r>
              <a:rPr lang="en-US" dirty="0">
                <a:solidFill>
                  <a:schemeClr val="bg1"/>
                </a:solidFill>
              </a:rPr>
              <a:t>: Link data from multiple sources.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Combine vendor prices to find total purchase cost.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Splitting</a:t>
            </a:r>
            <a:r>
              <a:rPr lang="en-US" dirty="0">
                <a:solidFill>
                  <a:schemeClr val="bg1"/>
                </a:solidFill>
              </a:rPr>
              <a:t>: Divide attributes into multiple columns.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Split “Jane John Doe” into First, Middle, Last Name.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Summarization</a:t>
            </a:r>
            <a:r>
              <a:rPr lang="en-US" dirty="0">
                <a:solidFill>
                  <a:schemeClr val="bg1"/>
                </a:solidFill>
              </a:rPr>
              <a:t>: Reduce datasets by aggregating values.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Summarize invoice values to calculate Customer Lifetime Value (CLV).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5969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Engineering Lifecycle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60538"/>
            <a:ext cx="6526823" cy="507877"/>
          </a:xfrm>
          <a:prstGeom prst="rect">
            <a:avLst/>
          </a:prstGeom>
        </p:spPr>
      </p:pic>
      <p:pic>
        <p:nvPicPr>
          <p:cNvPr id="10244" name="Picture 4" descr="The Data Engineering Lifecycle. A primer into the 5 key components of… | by  Dom 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47" y="1641963"/>
            <a:ext cx="8169881" cy="41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– Application Programming Interface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507394"/>
            <a:ext cx="9753600" cy="28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72477"/>
            <a:ext cx="9753600" cy="5969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of 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23" y="1803400"/>
            <a:ext cx="67905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0"/>
            <a:ext cx="7300545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🎓 Education: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in Electronics and Communication Engineering (ECE) from Vellore Institute of Technology (2016-2020).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💼 Professional Journey: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Started my career at Capgemini as a Senior Analyst, progressing to the role of AWS Data Engineer. Led successful cloud migration projects for a Fortune 500 US-based insurance client, improving SLAs by 80%.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Deloitte, specialized in orchestrating diverse marketing campaigns for a leading Indian private sector bank across multiple channels.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Currently part of Process Excellence Team (PET) at OPTUM, UnitedHealth Group ( a fortune 5 company)</a:t>
            </a:r>
          </a:p>
        </p:txBody>
      </p:sp>
      <p:pic>
        <p:nvPicPr>
          <p:cNvPr id="1026" name="Picture 2" descr="https://lh3.googleusercontent.com/pw/ADCreHd-HdPHsIohbEyH61EiHkl0pOz-xP-P7g8qfwEefNSkmK7jY2Vgd_Wtxk8qrRL8lfDkSLAGYHTYAFbflLPLPT7WiwHFhXWA5h8el0oOsbyK7EhsKpgZzAfZdeiqixFW_pglJ1Dwds0mkuhWdVHXWmpPSsbKybZS4IjF-BZob9hO8pvCl-UmrYPMHni3fhBEUl9KIVKhyO-tSBo-Qr8VbXnjly_xWqW07Ku_wbM48kwPF-hP2fjHZLJEMI6g_XziOD9JfxcarWZwJmXRTVb33Mye0b5ImRqbkC4cbBEEYMByspGueUgjyUKLwrp9HptcXz39lx0Z_PL6MUZ6wXGiEKlCcE1Deek4GA5gjoKM32j0iwNI9hKaZHM2TatXZyw0QII2nqmRiWqh1DVKtD2JgvI6f3rGJ-l7WKZTbQnA_-20LSGMN-FwaOvMl0AcB0CVpqm3SrkggLRo3L6bvuZp0ASSavGANmnr3K72nX_Yn5d38CQvdQPAUZeXBvt9bvSPP-tKoxaVGKXQuySnH6oZkNPJhk0GKp5McNVIicWap8t4HrYdh0WNVaQW8rE-HgEBofcKWQh0KdZrVKE8y_04BIEerv6qfigGWzlhKqCmDQ5_4Nq6J7iXv8vNCYpXrfuuHwanX8EHtpzhXas3FPqJZ1DolRXpmjVCsRNIgQrA1_-8U9s5vSLVBizXBRiTrnbgIsPZvZqsG6TWbafez4HsM_AIgmHE90IH9uLpyv1rP5x7R7RwVsOMO6ncgVCNSE9nZGMSYA9ckZC4mQPHlthcsmD8wbPndjzNJ-gFuu8bg0wh9RdtL73YuY6eP0Qtk2GwJUYIL1yazYXu2qaG2cjBP8vxyBBmYuqM1mk1xeVWZRjVWYla4WX_A5YPA3Jm-GcLivzvfwHM64prmMHSKOyuap9mEEGe90GCfnauWIdmBN1yxfwMDKQovSQAPZpTB-czlXllCAYY7y_vwnOEQhBL813sspGemUA=w1660-h934-s-no-gm?authuse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07" y="704328"/>
            <a:ext cx="2477189" cy="142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89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0"/>
            <a:ext cx="7300545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🎓 Education: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in Electronics and Communication Engineering (ECE) from Vellore Institute of Technology (2016-2020).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💼 Professional Journey: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Started my career at Capgemini as a Senior Analyst, progressing to the role of AWS Data Engineer. Led successful cloud migration projects for a Fortune 500 US-based insurance client, improving SLAs by 80%.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Deloitte, specialized in orchestrating diverse marketing campaigns for a leading Indian private sector bank across multiple channels.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Currently part of Process Excellence Team (PET) at OPTUM, UnitedHealth Group ( a fortune 5 company)</a:t>
            </a:r>
          </a:p>
        </p:txBody>
      </p:sp>
      <p:pic>
        <p:nvPicPr>
          <p:cNvPr id="1026" name="Picture 2" descr="https://lh3.googleusercontent.com/pw/ADCreHd-HdPHsIohbEyH61EiHkl0pOz-xP-P7g8qfwEefNSkmK7jY2Vgd_Wtxk8qrRL8lfDkSLAGYHTYAFbflLPLPT7WiwHFhXWA5h8el0oOsbyK7EhsKpgZzAfZdeiqixFW_pglJ1Dwds0mkuhWdVHXWmpPSsbKybZS4IjF-BZob9hO8pvCl-UmrYPMHni3fhBEUl9KIVKhyO-tSBo-Qr8VbXnjly_xWqW07Ku_wbM48kwPF-hP2fjHZLJEMI6g_XziOD9JfxcarWZwJmXRTVb33Mye0b5ImRqbkC4cbBEEYMByspGueUgjyUKLwrp9HptcXz39lx0Z_PL6MUZ6wXGiEKlCcE1Deek4GA5gjoKM32j0iwNI9hKaZHM2TatXZyw0QII2nqmRiWqh1DVKtD2JgvI6f3rGJ-l7WKZTbQnA_-20LSGMN-FwaOvMl0AcB0CVpqm3SrkggLRo3L6bvuZp0ASSavGANmnr3K72nX_Yn5d38CQvdQPAUZeXBvt9bvSPP-tKoxaVGKXQuySnH6oZkNPJhk0GKp5McNVIicWap8t4HrYdh0WNVaQW8rE-HgEBofcKWQh0KdZrVKE8y_04BIEerv6qfigGWzlhKqCmDQ5_4Nq6J7iXv8vNCYpXrfuuHwanX8EHtpzhXas3FPqJZ1DolRXpmjVCsRNIgQrA1_-8U9s5vSLVBizXBRiTrnbgIsPZvZqsG6TWbafez4HsM_AIgmHE90IH9uLpyv1rP5x7R7RwVsOMO6ncgVCNSE9nZGMSYA9ckZC4mQPHlthcsmD8wbPndjzNJ-gFuu8bg0wh9RdtL73YuY6eP0Qtk2GwJUYIL1yazYXu2qaG2cjBP8vxyBBmYuqM1mk1xeVWZRjVWYla4WX_A5YPA3Jm-GcLivzvfwHM64prmMHSKOyuap9mEEGe90GCfnauWIdmBN1yxfwMDKQovSQAPZpTB-czlXllCAYY7y_vwnOEQhBL813sspGemUA=w1660-h934-s-no-gm?authuse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07" y="704328"/>
            <a:ext cx="2477189" cy="142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7" y="2535117"/>
            <a:ext cx="2477189" cy="1729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72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0"/>
            <a:ext cx="7300545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🎓 Education: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in Electronics and Communication Engineering (ECE) from Vellore Institute of Technology (2016-2020).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💼 Professional Journey: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Started my career at Capgemini as a Senior Analyst, progressing to the role of AWS Data Engineer. Led successful cloud migration projects for a Fortune 500 US-based insurance client, improving SLAs by 80%.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 Deloitte, specialized in orchestrating diverse marketing campaigns for a leading Indian private sector bank across multiple channels.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Currently part of Process Excellence Team (PET) at OPTUM, UnitedHealth Group ( a fortune 5 company)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8" y="4545623"/>
            <a:ext cx="2559415" cy="1899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lh3.googleusercontent.com/pw/ADCreHd-HdPHsIohbEyH61EiHkl0pOz-xP-P7g8qfwEefNSkmK7jY2Vgd_Wtxk8qrRL8lfDkSLAGYHTYAFbflLPLPT7WiwHFhXWA5h8el0oOsbyK7EhsKpgZzAfZdeiqixFW_pglJ1Dwds0mkuhWdVHXWmpPSsbKybZS4IjF-BZob9hO8pvCl-UmrYPMHni3fhBEUl9KIVKhyO-tSBo-Qr8VbXnjly_xWqW07Ku_wbM48kwPF-hP2fjHZLJEMI6g_XziOD9JfxcarWZwJmXRTVb33Mye0b5ImRqbkC4cbBEEYMByspGueUgjyUKLwrp9HptcXz39lx0Z_PL6MUZ6wXGiEKlCcE1Deek4GA5gjoKM32j0iwNI9hKaZHM2TatXZyw0QII2nqmRiWqh1DVKtD2JgvI6f3rGJ-l7WKZTbQnA_-20LSGMN-FwaOvMl0AcB0CVpqm3SrkggLRo3L6bvuZp0ASSavGANmnr3K72nX_Yn5d38CQvdQPAUZeXBvt9bvSPP-tKoxaVGKXQuySnH6oZkNPJhk0GKp5McNVIicWap8t4HrYdh0WNVaQW8rE-HgEBofcKWQh0KdZrVKE8y_04BIEerv6qfigGWzlhKqCmDQ5_4Nq6J7iXv8vNCYpXrfuuHwanX8EHtpzhXas3FPqJZ1DolRXpmjVCsRNIgQrA1_-8U9s5vSLVBizXBRiTrnbgIsPZvZqsG6TWbafez4HsM_AIgmHE90IH9uLpyv1rP5x7R7RwVsOMO6ncgVCNSE9nZGMSYA9ckZC4mQPHlthcsmD8wbPndjzNJ-gFuu8bg0wh9RdtL73YuY6eP0Qtk2GwJUYIL1yazYXu2qaG2cjBP8vxyBBmYuqM1mk1xeVWZRjVWYla4WX_A5YPA3Jm-GcLivzvfwHM64prmMHSKOyuap9mEEGe90GCfnauWIdmBN1yxfwMDKQovSQAPZpTB-czlXllCAYY7y_vwnOEQhBL813sspGemUA=w1660-h934-s-no-gm?authuser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07" y="704328"/>
            <a:ext cx="2477189" cy="142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207" y="2535117"/>
            <a:ext cx="2477189" cy="1729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03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What is Data Engineering?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What is Data Engineering?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Definition</a:t>
            </a:r>
            <a:r>
              <a:rPr lang="en-US" dirty="0">
                <a:solidFill>
                  <a:schemeClr val="bg1"/>
                </a:solidFill>
              </a:rPr>
              <a:t>: Data Engineering is the practice of designing and building systems for collecting, storing, and analyzing data at scale.</a:t>
            </a:r>
          </a:p>
        </p:txBody>
      </p:sp>
      <p:pic>
        <p:nvPicPr>
          <p:cNvPr id="1026" name="Picture 2" descr="data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10" y="2715631"/>
            <a:ext cx="7258026" cy="33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is Data Engineering Important?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is Data Engineering Important?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Enables organizations to make data-driven decisions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97" y="4084698"/>
            <a:ext cx="1780174" cy="18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ECD747-8D69-4C24-843E-A600F6298D9F}" vid="{1031CEE0-0962-473E-9640-7ABE52F025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696</Words>
  <Application>Microsoft Office PowerPoint</Application>
  <PresentationFormat>Widescreen</PresentationFormat>
  <Paragraphs>83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Constantia</vt:lpstr>
      <vt:lpstr>Theme1</vt:lpstr>
      <vt:lpstr>Data Engineering Essentials: Build Real-World Data Pipeline with  Python</vt:lpstr>
      <vt:lpstr>About Me </vt:lpstr>
      <vt:lpstr>About Me </vt:lpstr>
      <vt:lpstr>About Me </vt:lpstr>
      <vt:lpstr>About Me </vt:lpstr>
      <vt:lpstr>What is Data Engineering? </vt:lpstr>
      <vt:lpstr>What is Data Engineering? </vt:lpstr>
      <vt:lpstr>Why is Data Engineering Important? </vt:lpstr>
      <vt:lpstr>Why is Data Engineering Important? </vt:lpstr>
      <vt:lpstr>Why is Data Engineering Important? </vt:lpstr>
      <vt:lpstr>Why is Data Engineering Important? </vt:lpstr>
      <vt:lpstr>Data Engineering Lifecycle</vt:lpstr>
      <vt:lpstr>Data Engineering Lifecycle</vt:lpstr>
      <vt:lpstr>Ingestion – Pulling Data from Different Sources </vt:lpstr>
      <vt:lpstr>Ingestion – Pulling Data from Different Sources </vt:lpstr>
      <vt:lpstr>Ingestion – Pulling Data from Different Sources </vt:lpstr>
      <vt:lpstr>Ingestion – Pulling Data from Different Sources </vt:lpstr>
      <vt:lpstr>Ingestion – Pulling Data from Different Sources </vt:lpstr>
      <vt:lpstr>Data Engineering Lifecycle</vt:lpstr>
      <vt:lpstr>Transformation – Transforming the raw data </vt:lpstr>
      <vt:lpstr>Transformation – Transforming the raw data </vt:lpstr>
      <vt:lpstr>Data Engineering Lifecycle</vt:lpstr>
      <vt:lpstr>API – Application Programming Interface </vt:lpstr>
      <vt:lpstr>Practical Example</vt:lpstr>
      <vt:lpstr>Sentiment Analysis of News</vt:lpstr>
      <vt:lpstr>Q&amp;A</vt:lpstr>
    </vt:vector>
  </TitlesOfParts>
  <Company>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</dc:creator>
  <cp:lastModifiedBy>USER</cp:lastModifiedBy>
  <cp:revision>113</cp:revision>
  <cp:lastPrinted>2016-05-07T14:01:13Z</cp:lastPrinted>
  <dcterms:created xsi:type="dcterms:W3CDTF">2016-04-26T03:41:20Z</dcterms:created>
  <dcterms:modified xsi:type="dcterms:W3CDTF">2024-11-08T17:52:31Z</dcterms:modified>
</cp:coreProperties>
</file>