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3"/>
  </p:notesMasterIdLst>
  <p:sldIdLst>
    <p:sldId id="256" r:id="rId5"/>
    <p:sldId id="259" r:id="rId6"/>
    <p:sldId id="260" r:id="rId7"/>
    <p:sldId id="261" r:id="rId8"/>
    <p:sldId id="263" r:id="rId9"/>
    <p:sldId id="264" r:id="rId10"/>
    <p:sldId id="265" r:id="rId11"/>
    <p:sldId id="270" r:id="rId12"/>
    <p:sldId id="271" r:id="rId13"/>
    <p:sldId id="266" r:id="rId14"/>
    <p:sldId id="267" r:id="rId15"/>
    <p:sldId id="268" r:id="rId16"/>
    <p:sldId id="269" r:id="rId17"/>
    <p:sldId id="273" r:id="rId18"/>
    <p:sldId id="274" r:id="rId19"/>
    <p:sldId id="275" r:id="rId20"/>
    <p:sldId id="272"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218B31-7165-4EA3-9337-6107B430A2FE}" v="15" dt="2021-03-10T22:59:30.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88694" autoAdjust="0"/>
  </p:normalViewPr>
  <p:slideViewPr>
    <p:cSldViewPr snapToGrid="0">
      <p:cViewPr varScale="1">
        <p:scale>
          <a:sx n="61" d="100"/>
          <a:sy n="61" d="100"/>
        </p:scale>
        <p:origin x="14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di" userId="ca4d278e-c11d-4190-8a8b-b5dec3845164" providerId="ADAL" clId="{49218B31-7165-4EA3-9337-6107B430A2FE}"/>
    <pc:docChg chg="custSel addSld modSld">
      <pc:chgData name="Mehdi" userId="ca4d278e-c11d-4190-8a8b-b5dec3845164" providerId="ADAL" clId="{49218B31-7165-4EA3-9337-6107B430A2FE}" dt="2021-03-10T22:59:33.010" v="173" actId="20577"/>
      <pc:docMkLst>
        <pc:docMk/>
      </pc:docMkLst>
      <pc:sldChg chg="modSp mod">
        <pc:chgData name="Mehdi" userId="ca4d278e-c11d-4190-8a8b-b5dec3845164" providerId="ADAL" clId="{49218B31-7165-4EA3-9337-6107B430A2FE}" dt="2021-03-10T22:23:33.654" v="37" actId="20577"/>
        <pc:sldMkLst>
          <pc:docMk/>
          <pc:sldMk cId="1447716879" sldId="260"/>
        </pc:sldMkLst>
        <pc:spChg chg="mod">
          <ac:chgData name="Mehdi" userId="ca4d278e-c11d-4190-8a8b-b5dec3845164" providerId="ADAL" clId="{49218B31-7165-4EA3-9337-6107B430A2FE}" dt="2021-03-10T22:23:33.654" v="37" actId="20577"/>
          <ac:spMkLst>
            <pc:docMk/>
            <pc:sldMk cId="1447716879" sldId="260"/>
            <ac:spMk id="3" creationId="{AD2C62FC-91A0-4158-A748-D7D8A49130C3}"/>
          </ac:spMkLst>
        </pc:spChg>
      </pc:sldChg>
      <pc:sldChg chg="addSp delSp modSp mod">
        <pc:chgData name="Mehdi" userId="ca4d278e-c11d-4190-8a8b-b5dec3845164" providerId="ADAL" clId="{49218B31-7165-4EA3-9337-6107B430A2FE}" dt="2021-03-10T22:25:10.753" v="49" actId="403"/>
        <pc:sldMkLst>
          <pc:docMk/>
          <pc:sldMk cId="1243175012" sldId="261"/>
        </pc:sldMkLst>
        <pc:spChg chg="add mod">
          <ac:chgData name="Mehdi" userId="ca4d278e-c11d-4190-8a8b-b5dec3845164" providerId="ADAL" clId="{49218B31-7165-4EA3-9337-6107B430A2FE}" dt="2021-03-10T22:25:10.753" v="49" actId="403"/>
          <ac:spMkLst>
            <pc:docMk/>
            <pc:sldMk cId="1243175012" sldId="261"/>
            <ac:spMk id="2" creationId="{4703E95B-BA83-4692-8DC0-EAD3B953EF45}"/>
          </ac:spMkLst>
        </pc:spChg>
        <pc:spChg chg="del mod">
          <ac:chgData name="Mehdi" userId="ca4d278e-c11d-4190-8a8b-b5dec3845164" providerId="ADAL" clId="{49218B31-7165-4EA3-9337-6107B430A2FE}" dt="2021-03-10T22:24:01.516" v="39" actId="478"/>
          <ac:spMkLst>
            <pc:docMk/>
            <pc:sldMk cId="1243175012" sldId="261"/>
            <ac:spMk id="6" creationId="{D0B74C4F-A101-431B-887B-897A0B85BD1C}"/>
          </ac:spMkLst>
        </pc:spChg>
      </pc:sldChg>
      <pc:sldChg chg="modSp mod">
        <pc:chgData name="Mehdi" userId="ca4d278e-c11d-4190-8a8b-b5dec3845164" providerId="ADAL" clId="{49218B31-7165-4EA3-9337-6107B430A2FE}" dt="2021-03-10T22:02:46.494" v="1" actId="6549"/>
        <pc:sldMkLst>
          <pc:docMk/>
          <pc:sldMk cId="2802465505" sldId="264"/>
        </pc:sldMkLst>
        <pc:spChg chg="mod">
          <ac:chgData name="Mehdi" userId="ca4d278e-c11d-4190-8a8b-b5dec3845164" providerId="ADAL" clId="{49218B31-7165-4EA3-9337-6107B430A2FE}" dt="2021-03-10T22:02:46.494" v="1" actId="6549"/>
          <ac:spMkLst>
            <pc:docMk/>
            <pc:sldMk cId="2802465505" sldId="264"/>
            <ac:spMk id="3" creationId="{13102A95-A098-4148-A0EF-5682000B0CCB}"/>
          </ac:spMkLst>
        </pc:spChg>
      </pc:sldChg>
      <pc:sldChg chg="addSp modSp mod">
        <pc:chgData name="Mehdi" userId="ca4d278e-c11d-4190-8a8b-b5dec3845164" providerId="ADAL" clId="{49218B31-7165-4EA3-9337-6107B430A2FE}" dt="2021-03-10T22:09:06.429" v="31" actId="114"/>
        <pc:sldMkLst>
          <pc:docMk/>
          <pc:sldMk cId="795196914" sldId="266"/>
        </pc:sldMkLst>
        <pc:spChg chg="add mod">
          <ac:chgData name="Mehdi" userId="ca4d278e-c11d-4190-8a8b-b5dec3845164" providerId="ADAL" clId="{49218B31-7165-4EA3-9337-6107B430A2FE}" dt="2021-03-10T22:09:06.429" v="31" actId="114"/>
          <ac:spMkLst>
            <pc:docMk/>
            <pc:sldMk cId="795196914" sldId="266"/>
            <ac:spMk id="2" creationId="{EB55FFE8-2489-4635-83C0-29FB563903D3}"/>
          </ac:spMkLst>
        </pc:spChg>
        <pc:picChg chg="mod">
          <ac:chgData name="Mehdi" userId="ca4d278e-c11d-4190-8a8b-b5dec3845164" providerId="ADAL" clId="{49218B31-7165-4EA3-9337-6107B430A2FE}" dt="2021-03-10T22:08:25.761" v="24" actId="1076"/>
          <ac:picMkLst>
            <pc:docMk/>
            <pc:sldMk cId="795196914" sldId="266"/>
            <ac:picMk id="4" creationId="{10BFA2D5-53F2-4742-B8F9-FC8041BC16DC}"/>
          </ac:picMkLst>
        </pc:picChg>
      </pc:sldChg>
      <pc:sldChg chg="addSp delSp modSp new mod">
        <pc:chgData name="Mehdi" userId="ca4d278e-c11d-4190-8a8b-b5dec3845164" providerId="ADAL" clId="{49218B31-7165-4EA3-9337-6107B430A2FE}" dt="2021-03-10T22:07:07.657" v="12" actId="14100"/>
        <pc:sldMkLst>
          <pc:docMk/>
          <pc:sldMk cId="3810054325" sldId="270"/>
        </pc:sldMkLst>
        <pc:spChg chg="del">
          <ac:chgData name="Mehdi" userId="ca4d278e-c11d-4190-8a8b-b5dec3845164" providerId="ADAL" clId="{49218B31-7165-4EA3-9337-6107B430A2FE}" dt="2021-03-10T22:05:44.137" v="6" actId="478"/>
          <ac:spMkLst>
            <pc:docMk/>
            <pc:sldMk cId="3810054325" sldId="270"/>
            <ac:spMk id="2" creationId="{02CD5F24-0343-46E7-8199-4CF88D07421C}"/>
          </ac:spMkLst>
        </pc:spChg>
        <pc:spChg chg="mod">
          <ac:chgData name="Mehdi" userId="ca4d278e-c11d-4190-8a8b-b5dec3845164" providerId="ADAL" clId="{49218B31-7165-4EA3-9337-6107B430A2FE}" dt="2021-03-10T22:07:07.657" v="12" actId="14100"/>
          <ac:spMkLst>
            <pc:docMk/>
            <pc:sldMk cId="3810054325" sldId="270"/>
            <ac:spMk id="3" creationId="{150757A7-4E6D-4322-B41D-8D87844A0C53}"/>
          </ac:spMkLst>
        </pc:spChg>
        <pc:spChg chg="add del">
          <ac:chgData name="Mehdi" userId="ca4d278e-c11d-4190-8a8b-b5dec3845164" providerId="ADAL" clId="{49218B31-7165-4EA3-9337-6107B430A2FE}" dt="2021-03-10T22:05:26.057" v="4"/>
          <ac:spMkLst>
            <pc:docMk/>
            <pc:sldMk cId="3810054325" sldId="270"/>
            <ac:spMk id="4" creationId="{17FD8FF1-3E33-4593-803E-C3CB8F73D4ED}"/>
          </ac:spMkLst>
        </pc:spChg>
        <pc:spChg chg="add del">
          <ac:chgData name="Mehdi" userId="ca4d278e-c11d-4190-8a8b-b5dec3845164" providerId="ADAL" clId="{49218B31-7165-4EA3-9337-6107B430A2FE}" dt="2021-03-10T22:05:26.057" v="4"/>
          <ac:spMkLst>
            <pc:docMk/>
            <pc:sldMk cId="3810054325" sldId="270"/>
            <ac:spMk id="6" creationId="{CE70FDD5-168F-471B-872C-31C8633D5FE8}"/>
          </ac:spMkLst>
        </pc:spChg>
        <pc:spChg chg="add mod">
          <ac:chgData name="Mehdi" userId="ca4d278e-c11d-4190-8a8b-b5dec3845164" providerId="ADAL" clId="{49218B31-7165-4EA3-9337-6107B430A2FE}" dt="2021-03-10T22:05:59.928" v="10" actId="14100"/>
          <ac:spMkLst>
            <pc:docMk/>
            <pc:sldMk cId="3810054325" sldId="270"/>
            <ac:spMk id="7" creationId="{F4472AE1-B69C-4720-A47E-5DB424738653}"/>
          </ac:spMkLst>
        </pc:spChg>
        <pc:spChg chg="add">
          <ac:chgData name="Mehdi" userId="ca4d278e-c11d-4190-8a8b-b5dec3845164" providerId="ADAL" clId="{49218B31-7165-4EA3-9337-6107B430A2FE}" dt="2021-03-10T22:05:39.141" v="5"/>
          <ac:spMkLst>
            <pc:docMk/>
            <pc:sldMk cId="3810054325" sldId="270"/>
            <ac:spMk id="9" creationId="{BFD2E2BF-E527-4B8B-AB6B-B2076BD1A359}"/>
          </ac:spMkLst>
        </pc:spChg>
        <pc:graphicFrameChg chg="add del">
          <ac:chgData name="Mehdi" userId="ca4d278e-c11d-4190-8a8b-b5dec3845164" providerId="ADAL" clId="{49218B31-7165-4EA3-9337-6107B430A2FE}" dt="2021-03-10T22:05:26.057" v="4"/>
          <ac:graphicFrameMkLst>
            <pc:docMk/>
            <pc:sldMk cId="3810054325" sldId="270"/>
            <ac:graphicFrameMk id="5" creationId="{9F955AFF-38FA-47DE-B55F-515FECF3CD3D}"/>
          </ac:graphicFrameMkLst>
        </pc:graphicFrameChg>
        <pc:graphicFrameChg chg="add">
          <ac:chgData name="Mehdi" userId="ca4d278e-c11d-4190-8a8b-b5dec3845164" providerId="ADAL" clId="{49218B31-7165-4EA3-9337-6107B430A2FE}" dt="2021-03-10T22:05:39.141" v="5"/>
          <ac:graphicFrameMkLst>
            <pc:docMk/>
            <pc:sldMk cId="3810054325" sldId="270"/>
            <ac:graphicFrameMk id="8" creationId="{9F955AFF-38FA-47DE-B55F-515FECF3CD3D}"/>
          </ac:graphicFrameMkLst>
        </pc:graphicFrameChg>
      </pc:sldChg>
      <pc:sldChg chg="delSp modSp new mod">
        <pc:chgData name="Mehdi" userId="ca4d278e-c11d-4190-8a8b-b5dec3845164" providerId="ADAL" clId="{49218B31-7165-4EA3-9337-6107B430A2FE}" dt="2021-03-10T22:07:57.391" v="22" actId="6549"/>
        <pc:sldMkLst>
          <pc:docMk/>
          <pc:sldMk cId="2114392622" sldId="271"/>
        </pc:sldMkLst>
        <pc:spChg chg="del">
          <ac:chgData name="Mehdi" userId="ca4d278e-c11d-4190-8a8b-b5dec3845164" providerId="ADAL" clId="{49218B31-7165-4EA3-9337-6107B430A2FE}" dt="2021-03-10T22:07:36.534" v="16" actId="478"/>
          <ac:spMkLst>
            <pc:docMk/>
            <pc:sldMk cId="2114392622" sldId="271"/>
            <ac:spMk id="2" creationId="{606F9B22-A36A-4970-9503-F359BADCF1FB}"/>
          </ac:spMkLst>
        </pc:spChg>
        <pc:spChg chg="mod">
          <ac:chgData name="Mehdi" userId="ca4d278e-c11d-4190-8a8b-b5dec3845164" providerId="ADAL" clId="{49218B31-7165-4EA3-9337-6107B430A2FE}" dt="2021-03-10T22:07:57.391" v="22" actId="6549"/>
          <ac:spMkLst>
            <pc:docMk/>
            <pc:sldMk cId="2114392622" sldId="271"/>
            <ac:spMk id="3" creationId="{20041F67-AB97-42F8-BA66-CB27F80D0267}"/>
          </ac:spMkLst>
        </pc:spChg>
      </pc:sldChg>
      <pc:sldChg chg="modSp new mod">
        <pc:chgData name="Mehdi" userId="ca4d278e-c11d-4190-8a8b-b5dec3845164" providerId="ADAL" clId="{49218B31-7165-4EA3-9337-6107B430A2FE}" dt="2021-03-10T22:59:33.010" v="173" actId="20577"/>
        <pc:sldMkLst>
          <pc:docMk/>
          <pc:sldMk cId="1873958757" sldId="272"/>
        </pc:sldMkLst>
        <pc:spChg chg="mod">
          <ac:chgData name="Mehdi" userId="ca4d278e-c11d-4190-8a8b-b5dec3845164" providerId="ADAL" clId="{49218B31-7165-4EA3-9337-6107B430A2FE}" dt="2021-03-10T22:57:02.704" v="61" actId="113"/>
          <ac:spMkLst>
            <pc:docMk/>
            <pc:sldMk cId="1873958757" sldId="272"/>
            <ac:spMk id="2" creationId="{B92E227D-E04B-4DB5-AD7C-82CEDCDC148F}"/>
          </ac:spMkLst>
        </pc:spChg>
        <pc:spChg chg="mod">
          <ac:chgData name="Mehdi" userId="ca4d278e-c11d-4190-8a8b-b5dec3845164" providerId="ADAL" clId="{49218B31-7165-4EA3-9337-6107B430A2FE}" dt="2021-03-10T22:59:33.010" v="173" actId="20577"/>
          <ac:spMkLst>
            <pc:docMk/>
            <pc:sldMk cId="1873958757" sldId="272"/>
            <ac:spMk id="3" creationId="{4F2F6700-D99B-41ED-A5E2-9DF8E353053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GDP Value  £ m (2005-2021)</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GDP Value  £ m (2008-2012)</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Sheet1!$A$2:$A$18</c:f>
              <c:strCache>
                <c:ptCount val="17"/>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strCache>
            </c:strRef>
          </c:cat>
          <c:val>
            <c:numRef>
              <c:f>Sheet1!$B$2:$B$18</c:f>
              <c:numCache>
                <c:formatCode>General</c:formatCode>
                <c:ptCount val="17"/>
                <c:pt idx="0">
                  <c:v>1399656</c:v>
                </c:pt>
                <c:pt idx="1">
                  <c:v>1476722</c:v>
                </c:pt>
                <c:pt idx="2">
                  <c:v>1552470</c:v>
                </c:pt>
                <c:pt idx="3">
                  <c:v>1598752</c:v>
                </c:pt>
                <c:pt idx="4">
                  <c:v>1557120</c:v>
                </c:pt>
                <c:pt idx="5">
                  <c:v>1612195</c:v>
                </c:pt>
                <c:pt idx="6">
                  <c:v>1669509</c:v>
                </c:pt>
                <c:pt idx="7">
                  <c:v>1721355</c:v>
                </c:pt>
                <c:pt idx="8">
                  <c:v>1793155</c:v>
                </c:pt>
                <c:pt idx="9">
                  <c:v>1876162</c:v>
                </c:pt>
                <c:pt idx="10">
                  <c:v>1935212</c:v>
                </c:pt>
                <c:pt idx="11">
                  <c:v>2016638</c:v>
                </c:pt>
                <c:pt idx="12">
                  <c:v>2097143</c:v>
                </c:pt>
                <c:pt idx="13">
                  <c:v>2174380</c:v>
                </c:pt>
                <c:pt idx="14">
                  <c:v>2255283</c:v>
                </c:pt>
                <c:pt idx="15">
                  <c:v>2150381</c:v>
                </c:pt>
                <c:pt idx="16">
                  <c:v>2317054</c:v>
                </c:pt>
              </c:numCache>
            </c:numRef>
          </c:val>
          <c:smooth val="0"/>
          <c:extLst>
            <c:ext xmlns:c16="http://schemas.microsoft.com/office/drawing/2014/chart" uri="{C3380CC4-5D6E-409C-BE32-E72D297353CC}">
              <c16:uniqueId val="{00000000-B07B-40DF-A0F2-952FCA7390C3}"/>
            </c:ext>
          </c:extLst>
        </c:ser>
        <c:dLbls>
          <c:showLegendKey val="0"/>
          <c:showVal val="0"/>
          <c:showCatName val="0"/>
          <c:showSerName val="0"/>
          <c:showPercent val="0"/>
          <c:showBubbleSize val="0"/>
        </c:dLbls>
        <c:smooth val="0"/>
        <c:axId val="1190579263"/>
        <c:axId val="1190580095"/>
      </c:lineChart>
      <c:catAx>
        <c:axId val="1190579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80095"/>
        <c:crosses val="autoZero"/>
        <c:auto val="1"/>
        <c:lblAlgn val="ctr"/>
        <c:lblOffset val="100"/>
        <c:noMultiLvlLbl val="0"/>
      </c:catAx>
      <c:valAx>
        <c:axId val="1190580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057926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CPI 2005 to 2021 (base year 100)</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CPI 2005 to 2021 (base year 100)</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strCache>
            </c:strRef>
          </c:cat>
          <c:val>
            <c:numRef>
              <c:f>Sheet1!$B$2:$B$18</c:f>
              <c:numCache>
                <c:formatCode>0.0</c:formatCode>
                <c:ptCount val="17"/>
                <c:pt idx="0">
                  <c:v>79.400000000000006</c:v>
                </c:pt>
                <c:pt idx="1">
                  <c:v>81.400000000000006</c:v>
                </c:pt>
                <c:pt idx="2">
                  <c:v>83.3</c:v>
                </c:pt>
                <c:pt idx="3">
                  <c:v>86.2</c:v>
                </c:pt>
                <c:pt idx="4">
                  <c:v>87.9</c:v>
                </c:pt>
                <c:pt idx="5">
                  <c:v>90.1</c:v>
                </c:pt>
                <c:pt idx="6">
                  <c:v>93.6</c:v>
                </c:pt>
                <c:pt idx="7">
                  <c:v>96</c:v>
                </c:pt>
                <c:pt idx="8">
                  <c:v>98.2</c:v>
                </c:pt>
                <c:pt idx="9">
                  <c:v>99.6</c:v>
                </c:pt>
                <c:pt idx="10">
                  <c:v>100</c:v>
                </c:pt>
                <c:pt idx="11">
                  <c:v>101</c:v>
                </c:pt>
                <c:pt idx="12">
                  <c:v>103.6</c:v>
                </c:pt>
                <c:pt idx="13">
                  <c:v>106</c:v>
                </c:pt>
                <c:pt idx="14">
                  <c:v>107.8</c:v>
                </c:pt>
                <c:pt idx="15">
                  <c:v>108.9</c:v>
                </c:pt>
                <c:pt idx="16">
                  <c:v>111.6</c:v>
                </c:pt>
              </c:numCache>
            </c:numRef>
          </c:val>
          <c:smooth val="0"/>
          <c:extLst>
            <c:ext xmlns:c16="http://schemas.microsoft.com/office/drawing/2014/chart" uri="{C3380CC4-5D6E-409C-BE32-E72D297353CC}">
              <c16:uniqueId val="{00000000-14A2-4749-B99D-66D12DC5B737}"/>
            </c:ext>
          </c:extLst>
        </c:ser>
        <c:dLbls>
          <c:showLegendKey val="0"/>
          <c:showVal val="0"/>
          <c:showCatName val="0"/>
          <c:showSerName val="0"/>
          <c:showPercent val="0"/>
          <c:showBubbleSize val="0"/>
        </c:dLbls>
        <c:smooth val="0"/>
        <c:axId val="305942832"/>
        <c:axId val="305946160"/>
      </c:lineChart>
      <c:catAx>
        <c:axId val="305942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946160"/>
        <c:crosses val="autoZero"/>
        <c:auto val="1"/>
        <c:lblAlgn val="ctr"/>
        <c:lblOffset val="100"/>
        <c:noMultiLvlLbl val="0"/>
      </c:catAx>
      <c:valAx>
        <c:axId val="305946160"/>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9428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3235847096577337E-2"/>
          <c:y val="1.5318779795063625E-2"/>
          <c:w val="0.95676411522963345"/>
          <c:h val="0.87948338995494479"/>
        </c:manualLayout>
      </c:layout>
      <c:lineChart>
        <c:grouping val="standard"/>
        <c:varyColors val="0"/>
        <c:ser>
          <c:idx val="0"/>
          <c:order val="0"/>
          <c:tx>
            <c:strRef>
              <c:f>Sheet1!$B$1</c:f>
              <c:strCache>
                <c:ptCount val="1"/>
                <c:pt idx="0">
                  <c:v>Unemployment rate (aged 16 and over, seasonally adjusted): %</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strCache>
            </c:strRef>
          </c:cat>
          <c:val>
            <c:numRef>
              <c:f>Sheet1!$B$2:$B$18</c:f>
              <c:numCache>
                <c:formatCode>0.0</c:formatCode>
                <c:ptCount val="17"/>
                <c:pt idx="0">
                  <c:v>4.8</c:v>
                </c:pt>
                <c:pt idx="1">
                  <c:v>5.4</c:v>
                </c:pt>
                <c:pt idx="2">
                  <c:v>5.3</c:v>
                </c:pt>
                <c:pt idx="3">
                  <c:v>5.7</c:v>
                </c:pt>
                <c:pt idx="4">
                  <c:v>7.6</c:v>
                </c:pt>
                <c:pt idx="5">
                  <c:v>7.9</c:v>
                </c:pt>
                <c:pt idx="6">
                  <c:v>8.1</c:v>
                </c:pt>
                <c:pt idx="7">
                  <c:v>8</c:v>
                </c:pt>
                <c:pt idx="8">
                  <c:v>7.6</c:v>
                </c:pt>
                <c:pt idx="9">
                  <c:v>6.2</c:v>
                </c:pt>
                <c:pt idx="10">
                  <c:v>5.4</c:v>
                </c:pt>
                <c:pt idx="11">
                  <c:v>4.9000000000000004</c:v>
                </c:pt>
                <c:pt idx="12">
                  <c:v>4.4000000000000004</c:v>
                </c:pt>
                <c:pt idx="13">
                  <c:v>4.0999999999999996</c:v>
                </c:pt>
                <c:pt idx="14">
                  <c:v>3.8</c:v>
                </c:pt>
                <c:pt idx="15">
                  <c:v>4.5</c:v>
                </c:pt>
                <c:pt idx="16">
                  <c:v>4.5</c:v>
                </c:pt>
              </c:numCache>
            </c:numRef>
          </c:val>
          <c:smooth val="0"/>
          <c:extLst>
            <c:ext xmlns:c16="http://schemas.microsoft.com/office/drawing/2014/chart" uri="{C3380CC4-5D6E-409C-BE32-E72D297353CC}">
              <c16:uniqueId val="{00000000-E4E9-4F9A-AA47-19BE22D5CF4B}"/>
            </c:ext>
          </c:extLst>
        </c:ser>
        <c:dLbls>
          <c:showLegendKey val="0"/>
          <c:showVal val="0"/>
          <c:showCatName val="0"/>
          <c:showSerName val="0"/>
          <c:showPercent val="0"/>
          <c:showBubbleSize val="0"/>
        </c:dLbls>
        <c:smooth val="0"/>
        <c:axId val="305783424"/>
        <c:axId val="305786752"/>
      </c:lineChart>
      <c:catAx>
        <c:axId val="30578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786752"/>
        <c:crosses val="autoZero"/>
        <c:auto val="1"/>
        <c:lblAlgn val="ctr"/>
        <c:lblOffset val="100"/>
        <c:noMultiLvlLbl val="0"/>
      </c:catAx>
      <c:valAx>
        <c:axId val="30578675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57834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Average Sterling exchange rate: Euro</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strCache>
            </c:strRef>
          </c:cat>
          <c:val>
            <c:numRef>
              <c:f>Sheet1!$B$2:$B$17</c:f>
              <c:numCache>
                <c:formatCode>0.0000</c:formatCode>
                <c:ptCount val="16"/>
                <c:pt idx="0">
                  <c:v>1.4629000000000001</c:v>
                </c:pt>
                <c:pt idx="1">
                  <c:v>1.4670000000000001</c:v>
                </c:pt>
                <c:pt idx="2">
                  <c:v>1.4619</c:v>
                </c:pt>
                <c:pt idx="3">
                  <c:v>1.2587999999999999</c:v>
                </c:pt>
                <c:pt idx="4">
                  <c:v>1.1233</c:v>
                </c:pt>
                <c:pt idx="5">
                  <c:v>1.1664000000000001</c:v>
                </c:pt>
                <c:pt idx="6">
                  <c:v>1.1527000000000001</c:v>
                </c:pt>
                <c:pt idx="7">
                  <c:v>1.2337</c:v>
                </c:pt>
                <c:pt idx="8">
                  <c:v>1.1776</c:v>
                </c:pt>
                <c:pt idx="9">
                  <c:v>1.2411000000000001</c:v>
                </c:pt>
                <c:pt idx="10">
                  <c:v>1.3782000000000001</c:v>
                </c:pt>
                <c:pt idx="11">
                  <c:v>1.2233000000000001</c:v>
                </c:pt>
                <c:pt idx="12">
                  <c:v>1.1413</c:v>
                </c:pt>
                <c:pt idx="13">
                  <c:v>1.1305000000000001</c:v>
                </c:pt>
                <c:pt idx="14">
                  <c:v>1.1405000000000001</c:v>
                </c:pt>
                <c:pt idx="15">
                  <c:v>1.125</c:v>
                </c:pt>
              </c:numCache>
            </c:numRef>
          </c:val>
          <c:smooth val="0"/>
          <c:extLst>
            <c:ext xmlns:c16="http://schemas.microsoft.com/office/drawing/2014/chart" uri="{C3380CC4-5D6E-409C-BE32-E72D297353CC}">
              <c16:uniqueId val="{00000000-1E28-4966-87F7-1B07A7AECF04}"/>
            </c:ext>
          </c:extLst>
        </c:ser>
        <c:dLbls>
          <c:showLegendKey val="0"/>
          <c:showVal val="0"/>
          <c:showCatName val="0"/>
          <c:showSerName val="0"/>
          <c:showPercent val="0"/>
          <c:showBubbleSize val="0"/>
        </c:dLbls>
        <c:smooth val="0"/>
        <c:axId val="345390432"/>
        <c:axId val="345385856"/>
      </c:lineChart>
      <c:catAx>
        <c:axId val="345390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5385856"/>
        <c:crosses val="autoZero"/>
        <c:auto val="1"/>
        <c:lblAlgn val="ctr"/>
        <c:lblOffset val="100"/>
        <c:noMultiLvlLbl val="0"/>
      </c:catAx>
      <c:valAx>
        <c:axId val="345385856"/>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53904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Exports (million) 2005-2021</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2005</c:v>
                </c:pt>
                <c:pt idx="1">
                  <c:v>2006</c:v>
                </c:pt>
                <c:pt idx="2">
                  <c:v>2007</c:v>
                </c:pt>
                <c:pt idx="3">
                  <c:v>2008</c:v>
                </c:pt>
                <c:pt idx="4">
                  <c:v>2009</c:v>
                </c:pt>
                <c:pt idx="5">
                  <c:v>2010</c:v>
                </c:pt>
                <c:pt idx="6">
                  <c:v>2011</c:v>
                </c:pt>
                <c:pt idx="7">
                  <c:v>2012</c:v>
                </c:pt>
                <c:pt idx="8">
                  <c:v>2013</c:v>
                </c:pt>
                <c:pt idx="9">
                  <c:v>2014</c:v>
                </c:pt>
                <c:pt idx="10">
                  <c:v>2015</c:v>
                </c:pt>
                <c:pt idx="11">
                  <c:v>2016</c:v>
                </c:pt>
                <c:pt idx="12">
                  <c:v>2017</c:v>
                </c:pt>
                <c:pt idx="13">
                  <c:v>2018</c:v>
                </c:pt>
                <c:pt idx="14">
                  <c:v>2019</c:v>
                </c:pt>
                <c:pt idx="15">
                  <c:v>2020</c:v>
                </c:pt>
                <c:pt idx="16">
                  <c:v>2021</c:v>
                </c:pt>
              </c:strCache>
            </c:strRef>
          </c:cat>
          <c:val>
            <c:numRef>
              <c:f>Sheet1!$B$2:$B$18</c:f>
              <c:numCache>
                <c:formatCode>General</c:formatCode>
                <c:ptCount val="17"/>
                <c:pt idx="0">
                  <c:v>350716</c:v>
                </c:pt>
                <c:pt idx="1">
                  <c:v>402763</c:v>
                </c:pt>
                <c:pt idx="2">
                  <c:v>393410</c:v>
                </c:pt>
                <c:pt idx="3">
                  <c:v>432936</c:v>
                </c:pt>
                <c:pt idx="4">
                  <c:v>410305</c:v>
                </c:pt>
                <c:pt idx="5">
                  <c:v>454477</c:v>
                </c:pt>
                <c:pt idx="6">
                  <c:v>512770</c:v>
                </c:pt>
                <c:pt idx="7">
                  <c:v>515320</c:v>
                </c:pt>
                <c:pt idx="8">
                  <c:v>533892</c:v>
                </c:pt>
                <c:pt idx="9">
                  <c:v>527386</c:v>
                </c:pt>
                <c:pt idx="10">
                  <c:v>526083</c:v>
                </c:pt>
                <c:pt idx="11">
                  <c:v>569111</c:v>
                </c:pt>
                <c:pt idx="12">
                  <c:v>630101</c:v>
                </c:pt>
                <c:pt idx="13">
                  <c:v>663325</c:v>
                </c:pt>
                <c:pt idx="14">
                  <c:v>699250</c:v>
                </c:pt>
                <c:pt idx="15">
                  <c:v>609897</c:v>
                </c:pt>
                <c:pt idx="16">
                  <c:v>625374</c:v>
                </c:pt>
              </c:numCache>
            </c:numRef>
          </c:val>
          <c:smooth val="0"/>
          <c:extLst>
            <c:ext xmlns:c16="http://schemas.microsoft.com/office/drawing/2014/chart" uri="{C3380CC4-5D6E-409C-BE32-E72D297353CC}">
              <c16:uniqueId val="{00000000-2576-4E02-A3C4-D4C9CCF8270D}"/>
            </c:ext>
          </c:extLst>
        </c:ser>
        <c:dLbls>
          <c:showLegendKey val="0"/>
          <c:showVal val="0"/>
          <c:showCatName val="0"/>
          <c:showSerName val="0"/>
          <c:showPercent val="0"/>
          <c:showBubbleSize val="0"/>
        </c:dLbls>
        <c:smooth val="0"/>
        <c:axId val="345390016"/>
        <c:axId val="345388352"/>
      </c:lineChart>
      <c:catAx>
        <c:axId val="345390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5388352"/>
        <c:crosses val="autoZero"/>
        <c:auto val="1"/>
        <c:lblAlgn val="ctr"/>
        <c:lblOffset val="100"/>
        <c:noMultiLvlLbl val="0"/>
      </c:catAx>
      <c:valAx>
        <c:axId val="345388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53900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Weekly Earning in GBP</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Derbyshire</c:v>
                </c:pt>
              </c:strCache>
            </c:strRef>
          </c:tx>
          <c:spPr>
            <a:solidFill>
              <a:schemeClr val="accent1"/>
            </a:solidFill>
            <a:ln>
              <a:noFill/>
            </a:ln>
            <a:effectLst/>
          </c:spPr>
          <c:invertIfNegative val="0"/>
          <c:dLbls>
            <c:dLbl>
              <c:idx val="0"/>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0-9E34-4CA8-B54F-E158A2DC845B}"/>
                </c:ext>
              </c:extLst>
            </c:dLbl>
            <c:dLbl>
              <c:idx val="1"/>
              <c:layou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1-9E34-4CA8-B54F-E158A2DC845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2020</c:v>
                </c:pt>
                <c:pt idx="1">
                  <c:v>2021</c:v>
                </c:pt>
              </c:numCache>
            </c:numRef>
          </c:cat>
          <c:val>
            <c:numRef>
              <c:f>Sheet1!$B$2:$B$3</c:f>
              <c:numCache>
                <c:formatCode>#,##0</c:formatCode>
                <c:ptCount val="2"/>
                <c:pt idx="0">
                  <c:v>429.7</c:v>
                </c:pt>
                <c:pt idx="1">
                  <c:v>461.2</c:v>
                </c:pt>
              </c:numCache>
            </c:numRef>
          </c:val>
          <c:extLst>
            <c:ext xmlns:c16="http://schemas.microsoft.com/office/drawing/2014/chart" uri="{C3380CC4-5D6E-409C-BE32-E72D297353CC}">
              <c16:uniqueId val="{00000002-9E34-4CA8-B54F-E158A2DC845B}"/>
            </c:ext>
          </c:extLst>
        </c:ser>
        <c:ser>
          <c:idx val="1"/>
          <c:order val="1"/>
          <c:tx>
            <c:strRef>
              <c:f>Sheet1!$C$1</c:f>
              <c:strCache>
                <c:ptCount val="1"/>
                <c:pt idx="0">
                  <c:v>East Midland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2020</c:v>
                </c:pt>
                <c:pt idx="1">
                  <c:v>2021</c:v>
                </c:pt>
              </c:numCache>
            </c:numRef>
          </c:cat>
          <c:val>
            <c:numRef>
              <c:f>Sheet1!$C$2:$C$3</c:f>
              <c:numCache>
                <c:formatCode>#,##0</c:formatCode>
                <c:ptCount val="2"/>
                <c:pt idx="0">
                  <c:v>455.1</c:v>
                </c:pt>
                <c:pt idx="1">
                  <c:v>470.4</c:v>
                </c:pt>
              </c:numCache>
            </c:numRef>
          </c:val>
          <c:extLst>
            <c:ext xmlns:c16="http://schemas.microsoft.com/office/drawing/2014/chart" uri="{C3380CC4-5D6E-409C-BE32-E72D297353CC}">
              <c16:uniqueId val="{00000003-9E34-4CA8-B54F-E158A2DC845B}"/>
            </c:ext>
          </c:extLst>
        </c:ser>
        <c:ser>
          <c:idx val="2"/>
          <c:order val="2"/>
          <c:tx>
            <c:strRef>
              <c:f>Sheet1!$D$1</c:f>
              <c:strCache>
                <c:ptCount val="1"/>
                <c:pt idx="0">
                  <c:v>UK</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2020</c:v>
                </c:pt>
                <c:pt idx="1">
                  <c:v>2021</c:v>
                </c:pt>
              </c:numCache>
            </c:numRef>
          </c:cat>
          <c:val>
            <c:numRef>
              <c:f>Sheet1!$D$2:$D$3</c:f>
              <c:numCache>
                <c:formatCode>General</c:formatCode>
                <c:ptCount val="2"/>
                <c:pt idx="0" formatCode="#,##0">
                  <c:v>504.4</c:v>
                </c:pt>
                <c:pt idx="1">
                  <c:v>479.1</c:v>
                </c:pt>
              </c:numCache>
            </c:numRef>
          </c:val>
          <c:extLst>
            <c:ext xmlns:c16="http://schemas.microsoft.com/office/drawing/2014/chart" uri="{C3380CC4-5D6E-409C-BE32-E72D297353CC}">
              <c16:uniqueId val="{00000004-9E34-4CA8-B54F-E158A2DC845B}"/>
            </c:ext>
          </c:extLst>
        </c:ser>
        <c:dLbls>
          <c:showLegendKey val="0"/>
          <c:showVal val="0"/>
          <c:showCatName val="0"/>
          <c:showSerName val="0"/>
          <c:showPercent val="0"/>
          <c:showBubbleSize val="0"/>
        </c:dLbls>
        <c:gapWidth val="219"/>
        <c:overlap val="-27"/>
        <c:axId val="207699200"/>
        <c:axId val="207702528"/>
      </c:barChart>
      <c:catAx>
        <c:axId val="20769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702528"/>
        <c:crosses val="autoZero"/>
        <c:auto val="1"/>
        <c:lblAlgn val="ctr"/>
        <c:lblOffset val="100"/>
        <c:noMultiLvlLbl val="0"/>
      </c:catAx>
      <c:valAx>
        <c:axId val="2077025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69920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GDP comparison</a:t>
            </a:r>
            <a:r>
              <a:rPr lang="en-IN" baseline="0"/>
              <a:t> of Derbyshire, East Midland and UK</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Derbyshire</c:v>
                </c:pt>
              </c:strCache>
            </c:strRef>
          </c:tx>
          <c:spPr>
            <a:ln w="28575" cap="rnd">
              <a:solidFill>
                <a:schemeClr val="accent1"/>
              </a:solidFill>
              <a:round/>
            </a:ln>
            <a:effectLst/>
          </c:spPr>
          <c:marker>
            <c:symbol val="none"/>
          </c:marker>
          <c:cat>
            <c:numRef>
              <c:f>Sheet1!$A$2:$A$3</c:f>
              <c:numCache>
                <c:formatCode>General</c:formatCode>
                <c:ptCount val="2"/>
                <c:pt idx="0">
                  <c:v>2018</c:v>
                </c:pt>
                <c:pt idx="1">
                  <c:v>2019</c:v>
                </c:pt>
              </c:numCache>
            </c:numRef>
          </c:cat>
          <c:val>
            <c:numRef>
              <c:f>Sheet1!$B$2:$B$3</c:f>
              <c:numCache>
                <c:formatCode>#,##0</c:formatCode>
                <c:ptCount val="2"/>
                <c:pt idx="0">
                  <c:v>6748</c:v>
                </c:pt>
                <c:pt idx="1">
                  <c:v>6961</c:v>
                </c:pt>
              </c:numCache>
            </c:numRef>
          </c:val>
          <c:smooth val="0"/>
          <c:extLst>
            <c:ext xmlns:c16="http://schemas.microsoft.com/office/drawing/2014/chart" uri="{C3380CC4-5D6E-409C-BE32-E72D297353CC}">
              <c16:uniqueId val="{00000000-8250-4CA1-8E1C-63905C31BCC9}"/>
            </c:ext>
          </c:extLst>
        </c:ser>
        <c:ser>
          <c:idx val="1"/>
          <c:order val="1"/>
          <c:tx>
            <c:strRef>
              <c:f>Sheet1!$C$1</c:f>
              <c:strCache>
                <c:ptCount val="1"/>
                <c:pt idx="0">
                  <c:v>East Midland</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2018</c:v>
                </c:pt>
                <c:pt idx="1">
                  <c:v>2019</c:v>
                </c:pt>
              </c:numCache>
            </c:numRef>
          </c:cat>
          <c:val>
            <c:numRef>
              <c:f>Sheet1!$C$2:$C$3</c:f>
              <c:numCache>
                <c:formatCode>#,##0</c:formatCode>
                <c:ptCount val="2"/>
                <c:pt idx="0">
                  <c:v>125652</c:v>
                </c:pt>
                <c:pt idx="1">
                  <c:v>129853</c:v>
                </c:pt>
              </c:numCache>
            </c:numRef>
          </c:val>
          <c:smooth val="0"/>
          <c:extLst>
            <c:ext xmlns:c16="http://schemas.microsoft.com/office/drawing/2014/chart" uri="{C3380CC4-5D6E-409C-BE32-E72D297353CC}">
              <c16:uniqueId val="{00000001-8250-4CA1-8E1C-63905C31BCC9}"/>
            </c:ext>
          </c:extLst>
        </c:ser>
        <c:ser>
          <c:idx val="2"/>
          <c:order val="2"/>
          <c:tx>
            <c:strRef>
              <c:f>Sheet1!$D$1</c:f>
              <c:strCache>
                <c:ptCount val="1"/>
                <c:pt idx="0">
                  <c:v>UK</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Sheet1!$A$2:$A$3</c:f>
              <c:numCache>
                <c:formatCode>General</c:formatCode>
                <c:ptCount val="2"/>
                <c:pt idx="0">
                  <c:v>2018</c:v>
                </c:pt>
                <c:pt idx="1">
                  <c:v>2019</c:v>
                </c:pt>
              </c:numCache>
            </c:numRef>
          </c:cat>
          <c:val>
            <c:numRef>
              <c:f>Sheet1!$D$2:$D$3</c:f>
              <c:numCache>
                <c:formatCode>General</c:formatCode>
                <c:ptCount val="2"/>
                <c:pt idx="0">
                  <c:v>2174380</c:v>
                </c:pt>
                <c:pt idx="1">
                  <c:v>2255283</c:v>
                </c:pt>
              </c:numCache>
            </c:numRef>
          </c:val>
          <c:smooth val="0"/>
          <c:extLst>
            <c:ext xmlns:c16="http://schemas.microsoft.com/office/drawing/2014/chart" uri="{C3380CC4-5D6E-409C-BE32-E72D297353CC}">
              <c16:uniqueId val="{00000002-8250-4CA1-8E1C-63905C31BCC9}"/>
            </c:ext>
          </c:extLst>
        </c:ser>
        <c:dLbls>
          <c:showLegendKey val="0"/>
          <c:showVal val="0"/>
          <c:showCatName val="0"/>
          <c:showSerName val="0"/>
          <c:showPercent val="0"/>
          <c:showBubbleSize val="0"/>
        </c:dLbls>
        <c:smooth val="0"/>
        <c:axId val="336487232"/>
        <c:axId val="336488896"/>
      </c:lineChart>
      <c:catAx>
        <c:axId val="336487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6488896"/>
        <c:crosses val="autoZero"/>
        <c:auto val="1"/>
        <c:lblAlgn val="ctr"/>
        <c:lblOffset val="100"/>
        <c:noMultiLvlLbl val="0"/>
      </c:catAx>
      <c:valAx>
        <c:axId val="33648889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64872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Derbyshire</c:v>
                </c:pt>
              </c:strCache>
            </c:strRef>
          </c:tx>
          <c:spPr>
            <a:solidFill>
              <a:schemeClr val="accent1"/>
            </a:solidFill>
            <a:ln>
              <a:noFill/>
            </a:ln>
            <a:effectLst/>
          </c:spPr>
          <c:invertIfNegative val="0"/>
          <c:cat>
            <c:numRef>
              <c:f>Sheet1!$A$2:$A$4</c:f>
              <c:numCache>
                <c:formatCode>General</c:formatCode>
                <c:ptCount val="3"/>
                <c:pt idx="0">
                  <c:v>2019</c:v>
                </c:pt>
                <c:pt idx="1">
                  <c:v>2020</c:v>
                </c:pt>
                <c:pt idx="2">
                  <c:v>2021</c:v>
                </c:pt>
              </c:numCache>
            </c:numRef>
          </c:cat>
          <c:val>
            <c:numRef>
              <c:f>Sheet1!$B$2:$B$4</c:f>
              <c:numCache>
                <c:formatCode>#,##0</c:formatCode>
                <c:ptCount val="3"/>
                <c:pt idx="0">
                  <c:v>29470</c:v>
                </c:pt>
                <c:pt idx="1">
                  <c:v>29760</c:v>
                </c:pt>
                <c:pt idx="2">
                  <c:v>29935</c:v>
                </c:pt>
              </c:numCache>
            </c:numRef>
          </c:val>
          <c:extLst>
            <c:ext xmlns:c16="http://schemas.microsoft.com/office/drawing/2014/chart" uri="{C3380CC4-5D6E-409C-BE32-E72D297353CC}">
              <c16:uniqueId val="{00000000-2648-43D2-887F-9C9C0AD842D2}"/>
            </c:ext>
          </c:extLst>
        </c:ser>
        <c:ser>
          <c:idx val="1"/>
          <c:order val="1"/>
          <c:tx>
            <c:strRef>
              <c:f>Sheet1!$C$1</c:f>
              <c:strCache>
                <c:ptCount val="1"/>
                <c:pt idx="0">
                  <c:v>East Midland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poly"/>
            <c:order val="2"/>
            <c:dispRSqr val="0"/>
            <c:dispEq val="0"/>
          </c:trendline>
          <c:cat>
            <c:numRef>
              <c:f>Sheet1!$A$2:$A$4</c:f>
              <c:numCache>
                <c:formatCode>General</c:formatCode>
                <c:ptCount val="3"/>
                <c:pt idx="0">
                  <c:v>2019</c:v>
                </c:pt>
                <c:pt idx="1">
                  <c:v>2020</c:v>
                </c:pt>
                <c:pt idx="2">
                  <c:v>2021</c:v>
                </c:pt>
              </c:numCache>
            </c:numRef>
          </c:cat>
          <c:val>
            <c:numRef>
              <c:f>Sheet1!$C$2:$C$4</c:f>
              <c:numCache>
                <c:formatCode>#,##0</c:formatCode>
                <c:ptCount val="3"/>
                <c:pt idx="0">
                  <c:v>180455</c:v>
                </c:pt>
                <c:pt idx="1">
                  <c:v>184015</c:v>
                </c:pt>
                <c:pt idx="2">
                  <c:v>188925</c:v>
                </c:pt>
              </c:numCache>
            </c:numRef>
          </c:val>
          <c:extLst>
            <c:ext xmlns:c16="http://schemas.microsoft.com/office/drawing/2014/chart" uri="{C3380CC4-5D6E-409C-BE32-E72D297353CC}">
              <c16:uniqueId val="{00000001-2648-43D2-887F-9C9C0AD842D2}"/>
            </c:ext>
          </c:extLst>
        </c:ser>
        <c:ser>
          <c:idx val="2"/>
          <c:order val="2"/>
          <c:tx>
            <c:strRef>
              <c:f>Sheet1!$D$1</c:f>
              <c:strCache>
                <c:ptCount val="1"/>
                <c:pt idx="0">
                  <c:v>UK</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poly"/>
            <c:order val="2"/>
            <c:dispRSqr val="0"/>
            <c:dispEq val="0"/>
          </c:trendline>
          <c:cat>
            <c:numRef>
              <c:f>Sheet1!$A$2:$A$4</c:f>
              <c:numCache>
                <c:formatCode>General</c:formatCode>
                <c:ptCount val="3"/>
                <c:pt idx="0">
                  <c:v>2019</c:v>
                </c:pt>
                <c:pt idx="1">
                  <c:v>2020</c:v>
                </c:pt>
                <c:pt idx="2">
                  <c:v>2021</c:v>
                </c:pt>
              </c:numCache>
            </c:numRef>
          </c:cat>
          <c:val>
            <c:numRef>
              <c:f>Sheet1!$D$2:$D$4</c:f>
              <c:numCache>
                <c:formatCode>#,##0</c:formatCode>
                <c:ptCount val="3"/>
                <c:pt idx="0">
                  <c:v>2718435</c:v>
                </c:pt>
                <c:pt idx="1">
                  <c:v>2749700</c:v>
                </c:pt>
                <c:pt idx="2" formatCode="General">
                  <c:v>2765150</c:v>
                </c:pt>
              </c:numCache>
            </c:numRef>
          </c:val>
          <c:extLst>
            <c:ext xmlns:c16="http://schemas.microsoft.com/office/drawing/2014/chart" uri="{C3380CC4-5D6E-409C-BE32-E72D297353CC}">
              <c16:uniqueId val="{00000002-2648-43D2-887F-9C9C0AD842D2}"/>
            </c:ext>
          </c:extLst>
        </c:ser>
        <c:dLbls>
          <c:showLegendKey val="0"/>
          <c:showVal val="0"/>
          <c:showCatName val="0"/>
          <c:showSerName val="0"/>
          <c:showPercent val="0"/>
          <c:showBubbleSize val="0"/>
        </c:dLbls>
        <c:gapWidth val="219"/>
        <c:overlap val="-27"/>
        <c:axId val="345392512"/>
        <c:axId val="345386688"/>
      </c:barChart>
      <c:catAx>
        <c:axId val="34539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5386688"/>
        <c:crosses val="autoZero"/>
        <c:auto val="1"/>
        <c:lblAlgn val="ctr"/>
        <c:lblOffset val="100"/>
        <c:noMultiLvlLbl val="0"/>
      </c:catAx>
      <c:valAx>
        <c:axId val="3453866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53925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D9631-FD2A-440F-9ED2-2508A1829B07}" type="datetimeFigureOut">
              <a:rPr lang="en-IN" smtClean="0"/>
              <a:t>14-04-2022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22C17-6B92-47EB-835C-9DC8FC6E9FC2}" type="slidenum">
              <a:rPr lang="en-IN" smtClean="0"/>
              <a:t>‹#›</a:t>
            </a:fld>
            <a:endParaRPr lang="en-IN"/>
          </a:p>
        </p:txBody>
      </p:sp>
    </p:spTree>
    <p:extLst>
      <p:ext uri="{BB962C8B-B14F-4D97-AF65-F5344CB8AC3E}">
        <p14:creationId xmlns:p14="http://schemas.microsoft.com/office/powerpoint/2010/main" val="209668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financial recession of 2008 led to a slump in the GDP value from £1.5 million in 2008 to £1.5 in 2010. From 2010 onwards the GDP grew at a slow and steady pace without any sharp dips or falls. Thus even during the financial crisis of the </a:t>
            </a:r>
            <a:r>
              <a:rPr lang="en-IN" sz="1200" kern="1200" dirty="0" err="1" smtClean="0">
                <a:solidFill>
                  <a:schemeClr val="tx1"/>
                </a:solidFill>
                <a:effectLst/>
                <a:latin typeface="+mn-lt"/>
                <a:ea typeface="+mn-ea"/>
                <a:cs typeface="+mn-cs"/>
              </a:rPr>
              <a:t>Brexit</a:t>
            </a:r>
            <a:r>
              <a:rPr lang="en-IN" sz="1200" kern="1200" dirty="0" smtClean="0">
                <a:solidFill>
                  <a:schemeClr val="tx1"/>
                </a:solidFill>
                <a:effectLst/>
                <a:latin typeface="+mn-lt"/>
                <a:ea typeface="+mn-ea"/>
                <a:cs typeface="+mn-cs"/>
              </a:rPr>
              <a:t> referendum, Eurozone crisis the UK GDP shows resilience. A major dip is observed during the 2020 at the onset of </a:t>
            </a:r>
            <a:r>
              <a:rPr lang="en-IN" sz="1200" kern="1200" dirty="0" err="1" smtClean="0">
                <a:solidFill>
                  <a:schemeClr val="tx1"/>
                </a:solidFill>
                <a:effectLst/>
                <a:latin typeface="+mn-lt"/>
                <a:ea typeface="+mn-ea"/>
                <a:cs typeface="+mn-cs"/>
              </a:rPr>
              <a:t>Covid</a:t>
            </a:r>
            <a:r>
              <a:rPr lang="en-IN" sz="1200" kern="1200" dirty="0" smtClean="0">
                <a:solidFill>
                  <a:schemeClr val="tx1"/>
                </a:solidFill>
                <a:effectLst/>
                <a:latin typeface="+mn-lt"/>
                <a:ea typeface="+mn-ea"/>
                <a:cs typeface="+mn-cs"/>
              </a:rPr>
              <a:t> pandemic where GDP slumped to a record low £ 2.15 mil from £ 2.25 mil in 2019(UK GDP, 2022).</a:t>
            </a:r>
          </a:p>
          <a:p>
            <a:endParaRPr lang="en-IN" dirty="0"/>
          </a:p>
        </p:txBody>
      </p:sp>
      <p:sp>
        <p:nvSpPr>
          <p:cNvPr id="4" name="Slide Number Placeholder 3"/>
          <p:cNvSpPr>
            <a:spLocks noGrp="1"/>
          </p:cNvSpPr>
          <p:nvPr>
            <p:ph type="sldNum" sz="quarter" idx="10"/>
          </p:nvPr>
        </p:nvSpPr>
        <p:spPr/>
        <p:txBody>
          <a:bodyPr/>
          <a:lstStyle/>
          <a:p>
            <a:fld id="{21022C17-6B92-47EB-835C-9DC8FC6E9FC2}" type="slidenum">
              <a:rPr lang="en-IN" smtClean="0"/>
              <a:t>4</a:t>
            </a:fld>
            <a:endParaRPr lang="en-IN"/>
          </a:p>
        </p:txBody>
      </p:sp>
    </p:spTree>
    <p:extLst>
      <p:ext uri="{BB962C8B-B14F-4D97-AF65-F5344CB8AC3E}">
        <p14:creationId xmlns:p14="http://schemas.microsoft.com/office/powerpoint/2010/main" val="109411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In order to understand how GDP growth rate and AD-AS are linked together in explained in short with the diagram below. Productivity can be denoted as output generated produced utilising a certain amount of labour This output in economic terms is denoted by GDP. As productivity increases in due time, the output generated by utilising the same quantity of labour also increases. This increases the average supply (AS) along with GDP expansion (</a:t>
            </a:r>
            <a:r>
              <a:rPr lang="en-IN" sz="1200" kern="1200" dirty="0" err="1" smtClean="0">
                <a:solidFill>
                  <a:schemeClr val="tx1"/>
                </a:solidFill>
                <a:effectLst/>
                <a:latin typeface="+mn-lt"/>
                <a:ea typeface="+mn-ea"/>
                <a:cs typeface="+mn-cs"/>
              </a:rPr>
              <a:t>Bekaert</a:t>
            </a:r>
            <a:r>
              <a:rPr lang="en-IN" sz="1200" kern="1200" dirty="0" smtClean="0">
                <a:solidFill>
                  <a:schemeClr val="tx1"/>
                </a:solidFill>
                <a:effectLst/>
                <a:latin typeface="+mn-lt"/>
                <a:ea typeface="+mn-ea"/>
                <a:cs typeface="+mn-cs"/>
              </a:rPr>
              <a:t>, et al., 2020). Thus firms can produce more output at the same price level and at the same demand level. But as demand starts rising, the high input prices such as wages and power costs will discourage producers to supply more, as there is less possibility of earning profit. Consequently as supply decreases, the AS curve shift leftward and the GDP shrinks.</a:t>
            </a:r>
          </a:p>
          <a:p>
            <a:endParaRPr lang="en-IN" dirty="0"/>
          </a:p>
        </p:txBody>
      </p:sp>
      <p:sp>
        <p:nvSpPr>
          <p:cNvPr id="4" name="Slide Number Placeholder 3"/>
          <p:cNvSpPr>
            <a:spLocks noGrp="1"/>
          </p:cNvSpPr>
          <p:nvPr>
            <p:ph type="sldNum" sz="quarter" idx="10"/>
          </p:nvPr>
        </p:nvSpPr>
        <p:spPr/>
        <p:txBody>
          <a:bodyPr/>
          <a:lstStyle/>
          <a:p>
            <a:fld id="{21022C17-6B92-47EB-835C-9DC8FC6E9FC2}" type="slidenum">
              <a:rPr lang="en-IN" smtClean="0"/>
              <a:t>5</a:t>
            </a:fld>
            <a:endParaRPr lang="en-IN"/>
          </a:p>
        </p:txBody>
      </p:sp>
    </p:spTree>
    <p:extLst>
      <p:ext uri="{BB962C8B-B14F-4D97-AF65-F5344CB8AC3E}">
        <p14:creationId xmlns:p14="http://schemas.microsoft.com/office/powerpoint/2010/main" val="551032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The financial crisis of 2008 led to sharp rise in CPI from 86.2 to 87.9 in 2010. The Eurozone crisis of 2010 to 2012 saw an even more increasing trend in CPI from 90.1 to 100.6 The period of the </a:t>
            </a:r>
            <a:r>
              <a:rPr lang="en-IN" sz="1200" kern="1200" dirty="0" err="1" smtClean="0">
                <a:solidFill>
                  <a:schemeClr val="tx1"/>
                </a:solidFill>
                <a:effectLst/>
                <a:latin typeface="+mn-lt"/>
                <a:ea typeface="+mn-ea"/>
                <a:cs typeface="+mn-cs"/>
              </a:rPr>
              <a:t>Brexit</a:t>
            </a:r>
            <a:r>
              <a:rPr lang="en-IN" sz="1200" kern="1200" dirty="0" smtClean="0">
                <a:solidFill>
                  <a:schemeClr val="tx1"/>
                </a:solidFill>
                <a:effectLst/>
                <a:latin typeface="+mn-lt"/>
                <a:ea typeface="+mn-ea"/>
                <a:cs typeface="+mn-cs"/>
              </a:rPr>
              <a:t> referendum from 2014 to 2017 saw a less steep rise from 99.6 to 103.6. While the </a:t>
            </a:r>
            <a:r>
              <a:rPr lang="en-IN" sz="1200" kern="1200" dirty="0" err="1" smtClean="0">
                <a:solidFill>
                  <a:schemeClr val="tx1"/>
                </a:solidFill>
                <a:effectLst/>
                <a:latin typeface="+mn-lt"/>
                <a:ea typeface="+mn-ea"/>
                <a:cs typeface="+mn-cs"/>
              </a:rPr>
              <a:t>Covid</a:t>
            </a:r>
            <a:r>
              <a:rPr lang="en-IN" sz="1200" kern="1200" dirty="0" smtClean="0">
                <a:solidFill>
                  <a:schemeClr val="tx1"/>
                </a:solidFill>
                <a:effectLst/>
                <a:latin typeface="+mn-lt"/>
                <a:ea typeface="+mn-ea"/>
                <a:cs typeface="+mn-cs"/>
              </a:rPr>
              <a:t> period saw an increase of 108.9 to 111.6.</a:t>
            </a:r>
          </a:p>
          <a:p>
            <a:r>
              <a:rPr lang="en-IN" sz="1200" kern="1200" dirty="0" smtClean="0">
                <a:solidFill>
                  <a:schemeClr val="tx1"/>
                </a:solidFill>
                <a:effectLst/>
                <a:latin typeface="+mn-lt"/>
                <a:ea typeface="+mn-ea"/>
                <a:cs typeface="+mn-cs"/>
              </a:rPr>
              <a:t>Economic crises during these periods are always associated with rising inflation. As the economy of UK near its potential GDP and employment in a given year, the sudden rise in Aggregate demand pushes the demand curve to its right. This steep shift of demand curve towards right induces a likely increase in the price of things also. This causes price increase. This happens as the system reaches an equilibrium in demand supply curve (Caballero and </a:t>
            </a:r>
            <a:r>
              <a:rPr lang="en-IN" sz="1200" kern="1200" dirty="0" err="1" smtClean="0">
                <a:solidFill>
                  <a:schemeClr val="tx1"/>
                </a:solidFill>
                <a:effectLst/>
                <a:latin typeface="+mn-lt"/>
                <a:ea typeface="+mn-ea"/>
                <a:cs typeface="+mn-cs"/>
              </a:rPr>
              <a:t>Simsek</a:t>
            </a:r>
            <a:r>
              <a:rPr lang="en-IN" sz="1200" kern="1200" dirty="0" smtClean="0">
                <a:solidFill>
                  <a:schemeClr val="tx1"/>
                </a:solidFill>
                <a:effectLst/>
                <a:latin typeface="+mn-lt"/>
                <a:ea typeface="+mn-ea"/>
                <a:cs typeface="+mn-cs"/>
              </a:rPr>
              <a:t>, 2022). As UK manufacturers neared their potential full capacity of production in terms of labour and capital, so any increase in demand without an increase in supply will evidently push price up, causing inflation.</a:t>
            </a:r>
          </a:p>
          <a:p>
            <a:endParaRPr lang="en-IN" dirty="0"/>
          </a:p>
        </p:txBody>
      </p:sp>
      <p:sp>
        <p:nvSpPr>
          <p:cNvPr id="4" name="Slide Number Placeholder 3"/>
          <p:cNvSpPr>
            <a:spLocks noGrp="1"/>
          </p:cNvSpPr>
          <p:nvPr>
            <p:ph type="sldNum" sz="quarter" idx="10"/>
          </p:nvPr>
        </p:nvSpPr>
        <p:spPr/>
        <p:txBody>
          <a:bodyPr/>
          <a:lstStyle/>
          <a:p>
            <a:fld id="{21022C17-6B92-47EB-835C-9DC8FC6E9FC2}" type="slidenum">
              <a:rPr lang="en-IN" smtClean="0"/>
              <a:t>7</a:t>
            </a:fld>
            <a:endParaRPr lang="en-IN"/>
          </a:p>
        </p:txBody>
      </p:sp>
    </p:spTree>
    <p:extLst>
      <p:ext uri="{BB962C8B-B14F-4D97-AF65-F5344CB8AC3E}">
        <p14:creationId xmlns:p14="http://schemas.microsoft.com/office/powerpoint/2010/main" val="398706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1022C17-6B92-47EB-835C-9DC8FC6E9FC2}" type="slidenum">
              <a:rPr lang="en-IN" smtClean="0"/>
              <a:t>8</a:t>
            </a:fld>
            <a:endParaRPr lang="en-IN"/>
          </a:p>
        </p:txBody>
      </p:sp>
    </p:spTree>
    <p:extLst>
      <p:ext uri="{BB962C8B-B14F-4D97-AF65-F5344CB8AC3E}">
        <p14:creationId xmlns:p14="http://schemas.microsoft.com/office/powerpoint/2010/main" val="524383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The exchange rate is steady for the whole period of 2008 to 2020 except for the year 2015 after the beginning of </a:t>
            </a:r>
            <a:r>
              <a:rPr lang="en-IN" sz="1200" kern="1200" dirty="0" err="1" smtClean="0">
                <a:solidFill>
                  <a:schemeClr val="tx1"/>
                </a:solidFill>
                <a:effectLst/>
                <a:latin typeface="+mn-lt"/>
                <a:ea typeface="+mn-ea"/>
                <a:cs typeface="+mn-cs"/>
              </a:rPr>
              <a:t>Brexit</a:t>
            </a:r>
            <a:r>
              <a:rPr lang="en-IN" sz="1200" kern="1200" dirty="0" smtClean="0">
                <a:solidFill>
                  <a:schemeClr val="tx1"/>
                </a:solidFill>
                <a:effectLst/>
                <a:latin typeface="+mn-lt"/>
                <a:ea typeface="+mn-ea"/>
                <a:cs typeface="+mn-cs"/>
              </a:rPr>
              <a:t> referendum.</a:t>
            </a:r>
          </a:p>
          <a:p>
            <a:r>
              <a:rPr lang="en-IN" sz="1200" kern="1200" dirty="0" smtClean="0">
                <a:solidFill>
                  <a:schemeClr val="tx1"/>
                </a:solidFill>
                <a:effectLst/>
                <a:latin typeface="+mn-lt"/>
                <a:ea typeface="+mn-ea"/>
                <a:cs typeface="+mn-cs"/>
              </a:rPr>
              <a:t>The </a:t>
            </a:r>
            <a:r>
              <a:rPr lang="en-IN" sz="1200" kern="1200" dirty="0" err="1" smtClean="0">
                <a:solidFill>
                  <a:schemeClr val="tx1"/>
                </a:solidFill>
                <a:effectLst/>
                <a:latin typeface="+mn-lt"/>
                <a:ea typeface="+mn-ea"/>
                <a:cs typeface="+mn-cs"/>
              </a:rPr>
              <a:t>Brexit</a:t>
            </a:r>
            <a:r>
              <a:rPr lang="en-IN" sz="1200" kern="1200" dirty="0" smtClean="0">
                <a:solidFill>
                  <a:schemeClr val="tx1"/>
                </a:solidFill>
                <a:effectLst/>
                <a:latin typeface="+mn-lt"/>
                <a:ea typeface="+mn-ea"/>
                <a:cs typeface="+mn-cs"/>
              </a:rPr>
              <a:t> deal substantially weakened the sterling value against Euro. For this reason, prospective investors who were looking to invest in Euro in the UK in exchange for a larger sum of sterling/pound became disinterested (</a:t>
            </a:r>
            <a:r>
              <a:rPr lang="en-IN" sz="1200" kern="1200" dirty="0" err="1" smtClean="0">
                <a:solidFill>
                  <a:schemeClr val="tx1"/>
                </a:solidFill>
                <a:effectLst/>
                <a:latin typeface="+mn-lt"/>
                <a:ea typeface="+mn-ea"/>
                <a:cs typeface="+mn-cs"/>
              </a:rPr>
              <a:t>Balleer</a:t>
            </a:r>
            <a:r>
              <a:rPr lang="en-IN" sz="1200" kern="1200" dirty="0" smtClean="0">
                <a:solidFill>
                  <a:schemeClr val="tx1"/>
                </a:solidFill>
                <a:effectLst/>
                <a:latin typeface="+mn-lt"/>
                <a:ea typeface="+mn-ea"/>
                <a:cs typeface="+mn-cs"/>
              </a:rPr>
              <a:t> et al., 2020). This affected foreign investment prospects. Without the substantial foreign inflow of capital, new business development is slow and this is evidently affects the GDP.</a:t>
            </a:r>
          </a:p>
          <a:p>
            <a:r>
              <a:rPr lang="en-IN" sz="1200" b="1" kern="1200" dirty="0" smtClean="0">
                <a:solidFill>
                  <a:schemeClr val="tx1"/>
                </a:solidFill>
                <a:effectLst/>
                <a:latin typeface="+mn-lt"/>
                <a:ea typeface="+mn-ea"/>
                <a:cs typeface="+mn-cs"/>
              </a:rPr>
              <a:t>Fiscal and monetary policy</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UK developed its own tariff regime through UK Global Tariff, single-window trade opened to streamline control of import/export by commissioning £180 million for developmental purposes (Assets.publishing.service.gov.uk., 2022).</a:t>
            </a:r>
          </a:p>
          <a:p>
            <a:endParaRPr lang="en-IN" dirty="0"/>
          </a:p>
        </p:txBody>
      </p:sp>
      <p:sp>
        <p:nvSpPr>
          <p:cNvPr id="4" name="Slide Number Placeholder 3"/>
          <p:cNvSpPr>
            <a:spLocks noGrp="1"/>
          </p:cNvSpPr>
          <p:nvPr>
            <p:ph type="sldNum" sz="quarter" idx="10"/>
          </p:nvPr>
        </p:nvSpPr>
        <p:spPr/>
        <p:txBody>
          <a:bodyPr/>
          <a:lstStyle/>
          <a:p>
            <a:fld id="{21022C17-6B92-47EB-835C-9DC8FC6E9FC2}" type="slidenum">
              <a:rPr lang="en-IN" smtClean="0"/>
              <a:t>10</a:t>
            </a:fld>
            <a:endParaRPr lang="en-IN"/>
          </a:p>
        </p:txBody>
      </p:sp>
    </p:spTree>
    <p:extLst>
      <p:ext uri="{BB962C8B-B14F-4D97-AF65-F5344CB8AC3E}">
        <p14:creationId xmlns:p14="http://schemas.microsoft.com/office/powerpoint/2010/main" val="1384122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The above graph shows steady rise in total exports from 2008 to 2021. After the </a:t>
            </a:r>
            <a:r>
              <a:rPr lang="en-IN" sz="1200" kern="1200" dirty="0" err="1" smtClean="0">
                <a:solidFill>
                  <a:schemeClr val="tx1"/>
                </a:solidFill>
                <a:effectLst/>
                <a:latin typeface="+mn-lt"/>
                <a:ea typeface="+mn-ea"/>
                <a:cs typeface="+mn-cs"/>
              </a:rPr>
              <a:t>Brexit</a:t>
            </a:r>
            <a:r>
              <a:rPr lang="en-IN" sz="1200" kern="1200" dirty="0" smtClean="0">
                <a:solidFill>
                  <a:schemeClr val="tx1"/>
                </a:solidFill>
                <a:effectLst/>
                <a:latin typeface="+mn-lt"/>
                <a:ea typeface="+mn-ea"/>
                <a:cs typeface="+mn-cs"/>
              </a:rPr>
              <a:t> deal, between UK and the EU, the UK got an upper hand in developing its developing in own trade policies with other countries. This led to a substantial rise in new trade agreements and exports from 2016 onwards. This steep rise was cut short by </a:t>
            </a:r>
            <a:r>
              <a:rPr lang="en-IN" sz="1200" kern="1200" dirty="0" err="1" smtClean="0">
                <a:solidFill>
                  <a:schemeClr val="tx1"/>
                </a:solidFill>
                <a:effectLst/>
                <a:latin typeface="+mn-lt"/>
                <a:ea typeface="+mn-ea"/>
                <a:cs typeface="+mn-cs"/>
              </a:rPr>
              <a:t>Covid</a:t>
            </a:r>
            <a:r>
              <a:rPr lang="en-IN" sz="1200" kern="1200" dirty="0" smtClean="0">
                <a:solidFill>
                  <a:schemeClr val="tx1"/>
                </a:solidFill>
                <a:effectLst/>
                <a:latin typeface="+mn-lt"/>
                <a:ea typeface="+mn-ea"/>
                <a:cs typeface="+mn-cs"/>
              </a:rPr>
              <a:t> in 2020.</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Increased exports will also increase aggregate demand and push the economy towards reaching the full level of output with more employment. Although this will also result in a slight increase in inflation.</a:t>
            </a:r>
          </a:p>
          <a:p>
            <a:r>
              <a:rPr lang="en-IN" sz="1200" kern="1200" dirty="0" smtClean="0">
                <a:solidFill>
                  <a:schemeClr val="tx1"/>
                </a:solidFill>
                <a:effectLst/>
                <a:latin typeface="+mn-lt"/>
                <a:ea typeface="+mn-ea"/>
                <a:cs typeface="+mn-cs"/>
              </a:rPr>
              <a:t> </a:t>
            </a:r>
          </a:p>
          <a:p>
            <a:r>
              <a:rPr lang="en-IN" sz="1200" kern="1200" dirty="0" smtClean="0">
                <a:solidFill>
                  <a:schemeClr val="tx1"/>
                </a:solidFill>
                <a:effectLst/>
                <a:latin typeface="+mn-lt"/>
                <a:ea typeface="+mn-ea"/>
                <a:cs typeface="+mn-cs"/>
              </a:rPr>
              <a:t> </a:t>
            </a:r>
          </a:p>
          <a:p>
            <a:r>
              <a:rPr lang="en-IN" sz="1200" b="1" kern="1200" dirty="0" smtClean="0">
                <a:solidFill>
                  <a:schemeClr val="tx1"/>
                </a:solidFill>
                <a:effectLst/>
                <a:latin typeface="+mn-lt"/>
                <a:ea typeface="+mn-ea"/>
                <a:cs typeface="+mn-cs"/>
              </a:rPr>
              <a:t>Fiscal and monetary policy</a:t>
            </a:r>
            <a:endParaRPr lang="en-IN" sz="1200" kern="1200" dirty="0" smtClean="0">
              <a:solidFill>
                <a:schemeClr val="tx1"/>
              </a:solidFill>
              <a:effectLst/>
              <a:latin typeface="+mn-lt"/>
              <a:ea typeface="+mn-ea"/>
              <a:cs typeface="+mn-cs"/>
            </a:endParaRPr>
          </a:p>
          <a:p>
            <a:r>
              <a:rPr lang="en-IN" sz="1200" kern="1200" dirty="0" smtClean="0">
                <a:solidFill>
                  <a:schemeClr val="tx1"/>
                </a:solidFill>
                <a:effectLst/>
                <a:latin typeface="+mn-lt"/>
                <a:ea typeface="+mn-ea"/>
                <a:cs typeface="+mn-cs"/>
              </a:rPr>
              <a:t>Some of the initiatives taken by UK on account of its exit from the </a:t>
            </a:r>
            <a:r>
              <a:rPr lang="en-IN" sz="1200" kern="1200" dirty="0" err="1" smtClean="0">
                <a:solidFill>
                  <a:schemeClr val="tx1"/>
                </a:solidFill>
                <a:effectLst/>
                <a:latin typeface="+mn-lt"/>
                <a:ea typeface="+mn-ea"/>
                <a:cs typeface="+mn-cs"/>
              </a:rPr>
              <a:t>Brexit</a:t>
            </a:r>
            <a:r>
              <a:rPr lang="en-IN" sz="1200" kern="1200" dirty="0" smtClean="0">
                <a:solidFill>
                  <a:schemeClr val="tx1"/>
                </a:solidFill>
                <a:effectLst/>
                <a:latin typeface="+mn-lt"/>
                <a:ea typeface="+mn-ea"/>
                <a:cs typeface="+mn-cs"/>
              </a:rPr>
              <a:t> deal to increase exports are providing tax relief in 8 </a:t>
            </a:r>
            <a:r>
              <a:rPr lang="en-IN" sz="1200" kern="1200" dirty="0" err="1" smtClean="0">
                <a:solidFill>
                  <a:schemeClr val="tx1"/>
                </a:solidFill>
                <a:effectLst/>
                <a:latin typeface="+mn-lt"/>
                <a:ea typeface="+mn-ea"/>
                <a:cs typeface="+mn-cs"/>
              </a:rPr>
              <a:t>Freeports</a:t>
            </a:r>
            <a:r>
              <a:rPr lang="en-IN" sz="1200" kern="1200" dirty="0" smtClean="0">
                <a:solidFill>
                  <a:schemeClr val="tx1"/>
                </a:solidFill>
                <a:effectLst/>
                <a:latin typeface="+mn-lt"/>
                <a:ea typeface="+mn-ea"/>
                <a:cs typeface="+mn-cs"/>
              </a:rPr>
              <a:t> in England and more </a:t>
            </a:r>
            <a:r>
              <a:rPr lang="en-IN" sz="1200" kern="1200" dirty="0" err="1" smtClean="0">
                <a:solidFill>
                  <a:schemeClr val="tx1"/>
                </a:solidFill>
                <a:effectLst/>
                <a:latin typeface="+mn-lt"/>
                <a:ea typeface="+mn-ea"/>
                <a:cs typeface="+mn-cs"/>
              </a:rPr>
              <a:t>Freeports</a:t>
            </a:r>
            <a:r>
              <a:rPr lang="en-IN" sz="1200" kern="1200" dirty="0" smtClean="0">
                <a:solidFill>
                  <a:schemeClr val="tx1"/>
                </a:solidFill>
                <a:effectLst/>
                <a:latin typeface="+mn-lt"/>
                <a:ea typeface="+mn-ea"/>
                <a:cs typeface="+mn-cs"/>
              </a:rPr>
              <a:t> in Northern Ireland, Scotland and Wales. Revised Vat rates and established new trade and investment hubs (Assets.publishing.service.gov.uk., 2022).</a:t>
            </a:r>
          </a:p>
          <a:p>
            <a:endParaRPr lang="en-IN" dirty="0"/>
          </a:p>
        </p:txBody>
      </p:sp>
      <p:sp>
        <p:nvSpPr>
          <p:cNvPr id="4" name="Slide Number Placeholder 3"/>
          <p:cNvSpPr>
            <a:spLocks noGrp="1"/>
          </p:cNvSpPr>
          <p:nvPr>
            <p:ph type="sldNum" sz="quarter" idx="10"/>
          </p:nvPr>
        </p:nvSpPr>
        <p:spPr/>
        <p:txBody>
          <a:bodyPr/>
          <a:lstStyle/>
          <a:p>
            <a:fld id="{21022C17-6B92-47EB-835C-9DC8FC6E9FC2}" type="slidenum">
              <a:rPr lang="en-IN" smtClean="0"/>
              <a:t>11</a:t>
            </a:fld>
            <a:endParaRPr lang="en-IN"/>
          </a:p>
        </p:txBody>
      </p:sp>
    </p:spTree>
    <p:extLst>
      <p:ext uri="{BB962C8B-B14F-4D97-AF65-F5344CB8AC3E}">
        <p14:creationId xmlns:p14="http://schemas.microsoft.com/office/powerpoint/2010/main" val="2850874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1022C17-6B92-47EB-835C-9DC8FC6E9FC2}" type="slidenum">
              <a:rPr lang="en-IN" smtClean="0"/>
              <a:t>13</a:t>
            </a:fld>
            <a:endParaRPr lang="en-IN"/>
          </a:p>
        </p:txBody>
      </p:sp>
    </p:spTree>
    <p:extLst>
      <p:ext uri="{BB962C8B-B14F-4D97-AF65-F5344CB8AC3E}">
        <p14:creationId xmlns:p14="http://schemas.microsoft.com/office/powerpoint/2010/main" val="4035882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mn-lt"/>
                <a:ea typeface="+mn-ea"/>
                <a:cs typeface="+mn-cs"/>
              </a:rPr>
              <a:t>The unemployment statistics of Derbyshire for the year 2021 indicate that out of a total of 77% of economically active people, 73.8% were employed while 4% were unemployed. Incidentally, the number of males unemployed was much higher than that of females. Total males unemployed stood at 27,000 and 16,600 respectively. These incidentally formed 4.8% and 3.1% of total unemployment in Derbyshire. In the context of East Midlands, this represented as 4.8% and 4.0% in males and females unemployment respectively.</a:t>
            </a:r>
          </a:p>
          <a:p>
            <a:endParaRPr lang="en-IN" dirty="0"/>
          </a:p>
        </p:txBody>
      </p:sp>
      <p:sp>
        <p:nvSpPr>
          <p:cNvPr id="4" name="Slide Number Placeholder 3"/>
          <p:cNvSpPr>
            <a:spLocks noGrp="1"/>
          </p:cNvSpPr>
          <p:nvPr>
            <p:ph type="sldNum" sz="quarter" idx="10"/>
          </p:nvPr>
        </p:nvSpPr>
        <p:spPr/>
        <p:txBody>
          <a:bodyPr/>
          <a:lstStyle/>
          <a:p>
            <a:fld id="{21022C17-6B92-47EB-835C-9DC8FC6E9FC2}" type="slidenum">
              <a:rPr lang="en-IN" smtClean="0"/>
              <a:t>16</a:t>
            </a:fld>
            <a:endParaRPr lang="en-IN"/>
          </a:p>
        </p:txBody>
      </p:sp>
    </p:spTree>
    <p:extLst>
      <p:ext uri="{BB962C8B-B14F-4D97-AF65-F5344CB8AC3E}">
        <p14:creationId xmlns:p14="http://schemas.microsoft.com/office/powerpoint/2010/main" val="104687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490149F-74E8-4D20-975D-A05B21306F96}"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B6BA7C-B9D4-4796-8A5B-CB6CFB8C429E}"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84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90149F-74E8-4D20-975D-A05B21306F96}"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B6BA7C-B9D4-4796-8A5B-CB6CFB8C429E}" type="slidenum">
              <a:rPr lang="en-GB" smtClean="0"/>
              <a:t>‹#›</a:t>
            </a:fld>
            <a:endParaRPr lang="en-GB"/>
          </a:p>
        </p:txBody>
      </p:sp>
    </p:spTree>
    <p:extLst>
      <p:ext uri="{BB962C8B-B14F-4D97-AF65-F5344CB8AC3E}">
        <p14:creationId xmlns:p14="http://schemas.microsoft.com/office/powerpoint/2010/main" val="18619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90149F-74E8-4D20-975D-A05B21306F96}"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B6BA7C-B9D4-4796-8A5B-CB6CFB8C429E}" type="slidenum">
              <a:rPr lang="en-GB" smtClean="0"/>
              <a:t>‹#›</a:t>
            </a:fld>
            <a:endParaRPr lang="en-GB"/>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30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90149F-74E8-4D20-975D-A05B21306F96}"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B6BA7C-B9D4-4796-8A5B-CB6CFB8C429E}" type="slidenum">
              <a:rPr lang="en-GB" smtClean="0"/>
              <a:t>‹#›</a:t>
            </a:fld>
            <a:endParaRPr lang="en-GB"/>
          </a:p>
        </p:txBody>
      </p:sp>
    </p:spTree>
    <p:extLst>
      <p:ext uri="{BB962C8B-B14F-4D97-AF65-F5344CB8AC3E}">
        <p14:creationId xmlns:p14="http://schemas.microsoft.com/office/powerpoint/2010/main" val="53956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90149F-74E8-4D20-975D-A05B21306F96}" type="datetimeFigureOut">
              <a:rPr lang="en-GB" smtClean="0"/>
              <a:t>14/04/2022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7B6BA7C-B9D4-4796-8A5B-CB6CFB8C429E}"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33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90149F-74E8-4D20-975D-A05B21306F96}" type="datetimeFigureOut">
              <a:rPr lang="en-GB" smtClean="0"/>
              <a:t>14/04/2022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B6BA7C-B9D4-4796-8A5B-CB6CFB8C429E}" type="slidenum">
              <a:rPr lang="en-GB" smtClean="0"/>
              <a:t>‹#›</a:t>
            </a:fld>
            <a:endParaRPr lang="en-GB"/>
          </a:p>
        </p:txBody>
      </p:sp>
    </p:spTree>
    <p:extLst>
      <p:ext uri="{BB962C8B-B14F-4D97-AF65-F5344CB8AC3E}">
        <p14:creationId xmlns:p14="http://schemas.microsoft.com/office/powerpoint/2010/main" val="377207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90149F-74E8-4D20-975D-A05B21306F96}" type="datetimeFigureOut">
              <a:rPr lang="en-GB" smtClean="0"/>
              <a:t>14/04/2022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7B6BA7C-B9D4-4796-8A5B-CB6CFB8C429E}" type="slidenum">
              <a:rPr lang="en-GB" smtClean="0"/>
              <a:t>‹#›</a:t>
            </a:fld>
            <a:endParaRPr lang="en-GB"/>
          </a:p>
        </p:txBody>
      </p:sp>
    </p:spTree>
    <p:extLst>
      <p:ext uri="{BB962C8B-B14F-4D97-AF65-F5344CB8AC3E}">
        <p14:creationId xmlns:p14="http://schemas.microsoft.com/office/powerpoint/2010/main" val="3486021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90149F-74E8-4D20-975D-A05B21306F96}" type="datetimeFigureOut">
              <a:rPr lang="en-GB" smtClean="0"/>
              <a:t>14/04/2022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7B6BA7C-B9D4-4796-8A5B-CB6CFB8C429E}" type="slidenum">
              <a:rPr lang="en-GB" smtClean="0"/>
              <a:t>‹#›</a:t>
            </a:fld>
            <a:endParaRPr lang="en-GB"/>
          </a:p>
        </p:txBody>
      </p:sp>
    </p:spTree>
    <p:extLst>
      <p:ext uri="{BB962C8B-B14F-4D97-AF65-F5344CB8AC3E}">
        <p14:creationId xmlns:p14="http://schemas.microsoft.com/office/powerpoint/2010/main" val="303513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0149F-74E8-4D20-975D-A05B21306F96}" type="datetimeFigureOut">
              <a:rPr lang="en-GB" smtClean="0"/>
              <a:t>14/04/2022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7B6BA7C-B9D4-4796-8A5B-CB6CFB8C429E}" type="slidenum">
              <a:rPr lang="en-GB" smtClean="0"/>
              <a:t>‹#›</a:t>
            </a:fld>
            <a:endParaRPr lang="en-GB"/>
          </a:p>
        </p:txBody>
      </p:sp>
    </p:spTree>
    <p:extLst>
      <p:ext uri="{BB962C8B-B14F-4D97-AF65-F5344CB8AC3E}">
        <p14:creationId xmlns:p14="http://schemas.microsoft.com/office/powerpoint/2010/main" val="122266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smtClean="0"/>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490149F-74E8-4D20-975D-A05B21306F96}" type="datetimeFigureOut">
              <a:rPr lang="en-GB" smtClean="0"/>
              <a:t>14/04/2022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B6BA7C-B9D4-4796-8A5B-CB6CFB8C429E}" type="slidenum">
              <a:rPr lang="en-GB" smtClean="0"/>
              <a:t>‹#›</a:t>
            </a:fld>
            <a:endParaRPr lang="en-GB"/>
          </a:p>
        </p:txBody>
      </p:sp>
    </p:spTree>
    <p:extLst>
      <p:ext uri="{BB962C8B-B14F-4D97-AF65-F5344CB8AC3E}">
        <p14:creationId xmlns:p14="http://schemas.microsoft.com/office/powerpoint/2010/main" val="296689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B490149F-74E8-4D20-975D-A05B21306F96}" type="datetimeFigureOut">
              <a:rPr lang="en-GB" smtClean="0"/>
              <a:t>14/04/2022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7B6BA7C-B9D4-4796-8A5B-CB6CFB8C429E}" type="slidenum">
              <a:rPr lang="en-GB" smtClean="0"/>
              <a:t>‹#›</a:t>
            </a:fld>
            <a:endParaRPr lang="en-GB"/>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90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490149F-74E8-4D20-975D-A05B21306F96}" type="datetimeFigureOut">
              <a:rPr lang="en-GB" smtClean="0"/>
              <a:t>14/04/2022</a:t>
            </a:fld>
            <a:endParaRPr lang="en-GB"/>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7B6BA7C-B9D4-4796-8A5B-CB6CFB8C429E}" type="slidenum">
              <a:rPr lang="en-GB" smtClean="0"/>
              <a:t>‹#›</a:t>
            </a:fld>
            <a:endParaRPr lang="en-GB"/>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7174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_Toc100786417"/><Relationship Id="rId13" Type="http://schemas.openxmlformats.org/officeDocument/2006/relationships/hyperlink" Target="#_Toc100786422"/><Relationship Id="rId3" Type="http://schemas.openxmlformats.org/officeDocument/2006/relationships/hyperlink" Target="#_Toc100786412"/><Relationship Id="rId7" Type="http://schemas.openxmlformats.org/officeDocument/2006/relationships/hyperlink" Target="#_Toc100786416"/><Relationship Id="rId12" Type="http://schemas.openxmlformats.org/officeDocument/2006/relationships/hyperlink" Target="#_Toc100786421"/><Relationship Id="rId2" Type="http://schemas.openxmlformats.org/officeDocument/2006/relationships/hyperlink" Target="#_Toc100786411"/><Relationship Id="rId1" Type="http://schemas.openxmlformats.org/officeDocument/2006/relationships/slideLayout" Target="../slideLayouts/slideLayout2.xml"/><Relationship Id="rId6" Type="http://schemas.openxmlformats.org/officeDocument/2006/relationships/hyperlink" Target="#_Toc100786415"/><Relationship Id="rId11" Type="http://schemas.openxmlformats.org/officeDocument/2006/relationships/hyperlink" Target="#_Toc100786420"/><Relationship Id="rId5" Type="http://schemas.openxmlformats.org/officeDocument/2006/relationships/hyperlink" Target="#_Toc100786414"/><Relationship Id="rId10" Type="http://schemas.openxmlformats.org/officeDocument/2006/relationships/hyperlink" Target="#_Toc100786419"/><Relationship Id="rId4" Type="http://schemas.openxmlformats.org/officeDocument/2006/relationships/hyperlink" Target="#_Toc100786413"/><Relationship Id="rId9" Type="http://schemas.openxmlformats.org/officeDocument/2006/relationships/hyperlink" Target="#_Toc100786418"/><Relationship Id="rId14" Type="http://schemas.openxmlformats.org/officeDocument/2006/relationships/hyperlink" Target="#_Toc100786423"/></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CC190-6480-44B9-82BF-38C6B0656731}"/>
              </a:ext>
            </a:extLst>
          </p:cNvPr>
          <p:cNvSpPr>
            <a:spLocks noGrp="1"/>
          </p:cNvSpPr>
          <p:nvPr>
            <p:ph type="ctrTitle"/>
          </p:nvPr>
        </p:nvSpPr>
        <p:spPr>
          <a:xfrm>
            <a:off x="-154745" y="4688879"/>
            <a:ext cx="7055395" cy="1979207"/>
          </a:xfrm>
          <a:noFill/>
        </p:spPr>
        <p:txBody>
          <a:bodyPr anchor="ctr">
            <a:normAutofit/>
          </a:bodyPr>
          <a:lstStyle/>
          <a:p>
            <a:pPr algn="ctr"/>
            <a:r>
              <a:rPr lang="en-IN" sz="3600" b="1" dirty="0"/>
              <a:t>Analysis of the Economic Performance of UK and Derbyshire</a:t>
            </a:r>
            <a:endParaRPr lang="en-IN" sz="3600" dirty="0"/>
          </a:p>
        </p:txBody>
      </p:sp>
    </p:spTree>
    <p:extLst>
      <p:ext uri="{BB962C8B-B14F-4D97-AF65-F5344CB8AC3E}">
        <p14:creationId xmlns:p14="http://schemas.microsoft.com/office/powerpoint/2010/main" val="219843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5FFE8-2489-4635-83C0-29FB563903D3}"/>
              </a:ext>
            </a:extLst>
          </p:cNvPr>
          <p:cNvSpPr txBox="1"/>
          <p:nvPr/>
        </p:nvSpPr>
        <p:spPr>
          <a:xfrm>
            <a:off x="1275512" y="740419"/>
            <a:ext cx="5038725"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(iv) Exchange </a:t>
            </a:r>
            <a:r>
              <a:rPr lang="en-IN" sz="2800" b="1" dirty="0">
                <a:latin typeface="Times New Roman" panose="02020603050405020304" pitchFamily="18" charset="0"/>
                <a:cs typeface="Times New Roman" panose="02020603050405020304" pitchFamily="18" charset="0"/>
              </a:rPr>
              <a:t>rate</a:t>
            </a:r>
          </a:p>
        </p:txBody>
      </p:sp>
      <p:graphicFrame>
        <p:nvGraphicFramePr>
          <p:cNvPr id="12" name="Chart 11"/>
          <p:cNvGraphicFramePr/>
          <p:nvPr>
            <p:extLst>
              <p:ext uri="{D42A27DB-BD31-4B8C-83A1-F6EECF244321}">
                <p14:modId xmlns:p14="http://schemas.microsoft.com/office/powerpoint/2010/main" val="3511725111"/>
              </p:ext>
            </p:extLst>
          </p:nvPr>
        </p:nvGraphicFramePr>
        <p:xfrm>
          <a:off x="944379" y="1828799"/>
          <a:ext cx="7375161" cy="4137285"/>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3135395" y="6095549"/>
            <a:ext cx="2993127" cy="410882"/>
          </a:xfrm>
          <a:prstGeom prst="rect">
            <a:avLst/>
          </a:prstGeom>
        </p:spPr>
        <p:txBody>
          <a:bodyPr wrap="none">
            <a:spAutoFit/>
          </a:bodyPr>
          <a:lstStyle/>
          <a:p>
            <a:pPr algn="ctr">
              <a:lnSpc>
                <a:spcPct val="115000"/>
              </a:lnSpc>
              <a:spcAft>
                <a:spcPts val="1000"/>
              </a:spcAft>
              <a:tabLst>
                <a:tab pos="2499995"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(Source: Exchange rate, 2022)</a:t>
            </a:r>
          </a:p>
        </p:txBody>
      </p:sp>
    </p:spTree>
    <p:extLst>
      <p:ext uri="{BB962C8B-B14F-4D97-AF65-F5344CB8AC3E}">
        <p14:creationId xmlns:p14="http://schemas.microsoft.com/office/powerpoint/2010/main" val="79519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3184" y="397241"/>
            <a:ext cx="7290055" cy="472190"/>
          </a:xfrm>
        </p:spPr>
        <p:txBody>
          <a:bodyPr>
            <a:normAutofit lnSpcReduction="10000"/>
          </a:bodyPr>
          <a:lstStyle/>
          <a:p>
            <a:pPr algn="ctr"/>
            <a:r>
              <a:rPr lang="en-IN" sz="2800" b="1" dirty="0">
                <a:latin typeface="Times New Roman" panose="02020603050405020304" pitchFamily="18" charset="0"/>
                <a:cs typeface="Times New Roman" panose="02020603050405020304" pitchFamily="18" charset="0"/>
              </a:rPr>
              <a:t>(v) Export </a:t>
            </a:r>
            <a:r>
              <a:rPr lang="en-IN" sz="2800" b="1" dirty="0" smtClean="0">
                <a:latin typeface="Times New Roman" panose="02020603050405020304" pitchFamily="18" charset="0"/>
                <a:cs typeface="Times New Roman" panose="02020603050405020304" pitchFamily="18" charset="0"/>
              </a:rPr>
              <a:t>growth</a:t>
            </a:r>
            <a:endParaRPr lang="en-IN" sz="2800" b="1" dirty="0">
              <a:latin typeface="Times New Roman" panose="02020603050405020304" pitchFamily="18" charset="0"/>
              <a:cs typeface="Times New Roman" panose="02020603050405020304" pitchFamily="18" charset="0"/>
            </a:endParaRPr>
          </a:p>
        </p:txBody>
      </p:sp>
      <p:graphicFrame>
        <p:nvGraphicFramePr>
          <p:cNvPr id="4" name="Chart 3"/>
          <p:cNvGraphicFramePr/>
          <p:nvPr>
            <p:extLst>
              <p:ext uri="{D42A27DB-BD31-4B8C-83A1-F6EECF244321}">
                <p14:modId xmlns:p14="http://schemas.microsoft.com/office/powerpoint/2010/main" val="2463452351"/>
              </p:ext>
            </p:extLst>
          </p:nvPr>
        </p:nvGraphicFramePr>
        <p:xfrm>
          <a:off x="832031" y="1394085"/>
          <a:ext cx="7091208" cy="4601981"/>
        </p:xfrm>
        <a:graphic>
          <a:graphicData uri="http://schemas.openxmlformats.org/drawingml/2006/chart">
            <c:chart xmlns:c="http://schemas.openxmlformats.org/drawingml/2006/chart" xmlns:r="http://schemas.openxmlformats.org/officeDocument/2006/relationships" r:id="rId3"/>
          </a:graphicData>
        </a:graphic>
      </p:graphicFrame>
      <p:sp>
        <p:nvSpPr>
          <p:cNvPr id="5" name="Rectangle 4"/>
          <p:cNvSpPr/>
          <p:nvPr/>
        </p:nvSpPr>
        <p:spPr>
          <a:xfrm>
            <a:off x="2586375" y="5996066"/>
            <a:ext cx="3582519" cy="369332"/>
          </a:xfrm>
          <a:prstGeom prst="rect">
            <a:avLst/>
          </a:prstGeom>
        </p:spPr>
        <p:txBody>
          <a:bodyPr wrap="none">
            <a:spAutoFit/>
          </a:bodyPr>
          <a:lstStyle/>
          <a:p>
            <a:r>
              <a:rPr lang="en-IN" dirty="0">
                <a:solidFill>
                  <a:srgbClr val="000000"/>
                </a:solidFill>
                <a:latin typeface="Times New Roman" panose="02020603050405020304" pitchFamily="18" charset="0"/>
                <a:ea typeface="Calibri" panose="020F0502020204030204" pitchFamily="34" charset="0"/>
              </a:rPr>
              <a:t>(Source: Total Trade- Exports. 2022)</a:t>
            </a:r>
            <a:endParaRPr lang="en-IN" dirty="0"/>
          </a:p>
        </p:txBody>
      </p:sp>
    </p:spTree>
    <p:extLst>
      <p:ext uri="{BB962C8B-B14F-4D97-AF65-F5344CB8AC3E}">
        <p14:creationId xmlns:p14="http://schemas.microsoft.com/office/powerpoint/2010/main" val="178743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6385" y="529427"/>
            <a:ext cx="7411765" cy="754053"/>
          </a:xfrm>
          <a:prstGeom prst="rect">
            <a:avLst/>
          </a:prstGeom>
        </p:spPr>
        <p:txBody>
          <a:bodyPr wrap="square">
            <a:spAutoFit/>
          </a:bodyPr>
          <a:lstStyle/>
          <a:p>
            <a:pPr>
              <a:lnSpc>
                <a:spcPct val="115000"/>
              </a:lnSpc>
              <a:spcBef>
                <a:spcPts val="1200"/>
              </a:spcBef>
              <a:spcAft>
                <a:spcPts val="0"/>
              </a:spcAft>
            </a:pPr>
            <a:r>
              <a:rPr lang="en-IN" sz="2000" b="1"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Evaluation of the economic performance of Derbyshire</a:t>
            </a:r>
          </a:p>
          <a:p>
            <a:r>
              <a:rPr lang="en-IN" sz="2000" b="1" dirty="0">
                <a:solidFill>
                  <a:srgbClr val="000000"/>
                </a:solidFill>
                <a:latin typeface="Times New Roman" panose="02020603050405020304" pitchFamily="18" charset="0"/>
                <a:ea typeface="Calibri" panose="020F0502020204030204" pitchFamily="34" charset="0"/>
              </a:rPr>
              <a:t>(</a:t>
            </a:r>
            <a:r>
              <a:rPr lang="en-IN" sz="2000" b="1" dirty="0" err="1">
                <a:solidFill>
                  <a:srgbClr val="000000"/>
                </a:solidFill>
                <a:latin typeface="Times New Roman" panose="02020603050405020304" pitchFamily="18" charset="0"/>
                <a:ea typeface="Calibri" panose="020F0502020204030204" pitchFamily="34" charset="0"/>
              </a:rPr>
              <a:t>i</a:t>
            </a:r>
            <a:r>
              <a:rPr lang="en-IN" sz="2000" b="1" dirty="0">
                <a:solidFill>
                  <a:srgbClr val="000000"/>
                </a:solidFill>
                <a:latin typeface="Times New Roman" panose="02020603050405020304" pitchFamily="18" charset="0"/>
                <a:ea typeface="Calibri" panose="020F0502020204030204" pitchFamily="34" charset="0"/>
              </a:rPr>
              <a:t>) Weekly earning and economic growth rate </a:t>
            </a:r>
            <a:endParaRPr lang="en-IN" sz="2000" b="1" dirty="0"/>
          </a:p>
        </p:txBody>
      </p:sp>
      <p:graphicFrame>
        <p:nvGraphicFramePr>
          <p:cNvPr id="5" name="Chart 4"/>
          <p:cNvGraphicFramePr/>
          <p:nvPr>
            <p:extLst>
              <p:ext uri="{D42A27DB-BD31-4B8C-83A1-F6EECF244321}">
                <p14:modId xmlns:p14="http://schemas.microsoft.com/office/powerpoint/2010/main" val="375154101"/>
              </p:ext>
            </p:extLst>
          </p:nvPr>
        </p:nvGraphicFramePr>
        <p:xfrm>
          <a:off x="756746" y="1513492"/>
          <a:ext cx="7157544" cy="346841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a:off x="2380593" y="5211916"/>
            <a:ext cx="4572000" cy="729430"/>
          </a:xfrm>
          <a:prstGeom prst="rect">
            <a:avLst/>
          </a:prstGeom>
        </p:spPr>
        <p:txBody>
          <a:bodyPr>
            <a:spAutoFit/>
          </a:bodyPr>
          <a:lstStyle/>
          <a:p>
            <a:pPr algn="ctr">
              <a:lnSpc>
                <a:spcPct val="115000"/>
              </a:lnSpc>
              <a:spcAft>
                <a:spcPts val="1000"/>
              </a:spcAft>
              <a:tabLst>
                <a:tab pos="2514600"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(Source: Annual survey of hours and earnings, 2022)</a:t>
            </a:r>
          </a:p>
        </p:txBody>
      </p:sp>
    </p:spTree>
    <p:extLst>
      <p:ext uri="{BB962C8B-B14F-4D97-AF65-F5344CB8AC3E}">
        <p14:creationId xmlns:p14="http://schemas.microsoft.com/office/powerpoint/2010/main" val="170464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9BB3E-0914-4211-9106-F9EA07E33365}"/>
              </a:ext>
            </a:extLst>
          </p:cNvPr>
          <p:cNvSpPr>
            <a:spLocks noGrp="1"/>
          </p:cNvSpPr>
          <p:nvPr>
            <p:ph idx="1"/>
          </p:nvPr>
        </p:nvSpPr>
        <p:spPr>
          <a:xfrm>
            <a:off x="610441" y="693683"/>
            <a:ext cx="7290055" cy="1292772"/>
          </a:xfrm>
        </p:spPr>
        <p:txBody>
          <a:bodyPr/>
          <a:lstStyle/>
          <a:p>
            <a:r>
              <a:rPr lang="en-IN" dirty="0"/>
              <a:t>The weekly earnings comparison shows that Derbyshire is doing comparatively better in terms of growth rate from 2020 to 2021. </a:t>
            </a:r>
            <a:r>
              <a:rPr lang="en-IN" dirty="0" err="1"/>
              <a:t>Covid</a:t>
            </a:r>
            <a:r>
              <a:rPr lang="en-IN" dirty="0"/>
              <a:t> 19 left a deep impact in the weekly earnings of the UK in general but it was less evident in the case of Derbyshire.</a:t>
            </a:r>
          </a:p>
        </p:txBody>
      </p:sp>
      <p:pic>
        <p:nvPicPr>
          <p:cNvPr id="4" name="Picture 3"/>
          <p:cNvPicPr/>
          <p:nvPr/>
        </p:nvPicPr>
        <p:blipFill rotWithShape="1">
          <a:blip r:embed="rId3"/>
          <a:srcRect l="21439" t="41970" r="49811" b="9261"/>
          <a:stretch/>
        </p:blipFill>
        <p:spPr bwMode="auto">
          <a:xfrm>
            <a:off x="1126012" y="2206679"/>
            <a:ext cx="6258911" cy="3327018"/>
          </a:xfrm>
          <a:prstGeom prst="rect">
            <a:avLst/>
          </a:prstGeom>
          <a:ln>
            <a:noFill/>
          </a:ln>
          <a:extLst>
            <a:ext uri="{53640926-AAD7-44D8-BBD7-CCE9431645EC}">
              <a14:shadowObscured xmlns:a14="http://schemas.microsoft.com/office/drawing/2010/main"/>
            </a:ext>
          </a:extLst>
        </p:spPr>
      </p:pic>
      <p:sp>
        <p:nvSpPr>
          <p:cNvPr id="5" name="Rectangle 4"/>
          <p:cNvSpPr/>
          <p:nvPr/>
        </p:nvSpPr>
        <p:spPr>
          <a:xfrm>
            <a:off x="1998054" y="5706132"/>
            <a:ext cx="4514826" cy="410882"/>
          </a:xfrm>
          <a:prstGeom prst="rect">
            <a:avLst/>
          </a:prstGeom>
        </p:spPr>
        <p:txBody>
          <a:bodyPr wrap="none">
            <a:spAutoFit/>
          </a:bodyPr>
          <a:lstStyle/>
          <a:p>
            <a:pPr algn="ctr">
              <a:lnSpc>
                <a:spcPct val="115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(Source: Observatory.derbyshire.gov.uk. 2022)</a:t>
            </a:r>
          </a:p>
        </p:txBody>
      </p:sp>
    </p:spTree>
    <p:extLst>
      <p:ext uri="{BB962C8B-B14F-4D97-AF65-F5344CB8AC3E}">
        <p14:creationId xmlns:p14="http://schemas.microsoft.com/office/powerpoint/2010/main" val="175181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Comparative economic growth of Derbyshire, UK and East Midland</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3820073"/>
              </p:ext>
            </p:extLst>
          </p:nvPr>
        </p:nvGraphicFramePr>
        <p:xfrm>
          <a:off x="768096" y="2084832"/>
          <a:ext cx="7289800" cy="4365783"/>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3569946" y="6553301"/>
            <a:ext cx="2067168" cy="304699"/>
          </a:xfrm>
          <a:prstGeom prst="rect">
            <a:avLst/>
          </a:prstGeom>
        </p:spPr>
        <p:txBody>
          <a:bodyPr wrap="none">
            <a:spAutoFit/>
          </a:bodyPr>
          <a:lstStyle/>
          <a:p>
            <a:pPr algn="ctr">
              <a:lnSpc>
                <a:spcPct val="115000"/>
              </a:lnSpc>
              <a:spcAft>
                <a:spcPts val="1000"/>
              </a:spcAft>
            </a:pPr>
            <a:r>
              <a:rPr lang="en-IN"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(Source: Regional GDP, 2022)</a:t>
            </a:r>
          </a:p>
        </p:txBody>
      </p:sp>
    </p:spTree>
    <p:extLst>
      <p:ext uri="{BB962C8B-B14F-4D97-AF65-F5344CB8AC3E}">
        <p14:creationId xmlns:p14="http://schemas.microsoft.com/office/powerpoint/2010/main" val="1037226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5" y="585216"/>
            <a:ext cx="7556097" cy="1499616"/>
          </a:xfrm>
        </p:spPr>
        <p:txBody>
          <a:bodyPr>
            <a:normAutofit/>
          </a:bodyPr>
          <a:lstStyle/>
          <a:p>
            <a:pPr algn="ctr"/>
            <a:r>
              <a:rPr lang="en-IN" sz="2800" b="1" dirty="0">
                <a:latin typeface="Times New Roman" panose="02020603050405020304" pitchFamily="18" charset="0"/>
                <a:cs typeface="Times New Roman" panose="02020603050405020304" pitchFamily="18" charset="0"/>
              </a:rPr>
              <a:t> (ii) Manufacturing output comparison</a:t>
            </a:r>
          </a:p>
        </p:txBody>
      </p:sp>
      <p:graphicFrame>
        <p:nvGraphicFramePr>
          <p:cNvPr id="5" name="Chart 4"/>
          <p:cNvGraphicFramePr/>
          <p:nvPr>
            <p:extLst>
              <p:ext uri="{D42A27DB-BD31-4B8C-83A1-F6EECF244321}">
                <p14:modId xmlns:p14="http://schemas.microsoft.com/office/powerpoint/2010/main" val="1285524200"/>
              </p:ext>
            </p:extLst>
          </p:nvPr>
        </p:nvGraphicFramePr>
        <p:xfrm>
          <a:off x="768095" y="1781503"/>
          <a:ext cx="7161959" cy="4540469"/>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2285999" y="6321972"/>
            <a:ext cx="5312979" cy="375487"/>
          </a:xfrm>
          <a:prstGeom prst="rect">
            <a:avLst/>
          </a:prstGeom>
        </p:spPr>
        <p:txBody>
          <a:bodyPr wrap="square">
            <a:spAutoFit/>
          </a:bodyPr>
          <a:lstStyle/>
          <a:p>
            <a:pPr algn="ctr">
              <a:lnSpc>
                <a:spcPct val="115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(Source: UK business: activity, size and location, 2022)</a:t>
            </a:r>
          </a:p>
        </p:txBody>
      </p:sp>
    </p:spTree>
    <p:extLst>
      <p:ext uri="{BB962C8B-B14F-4D97-AF65-F5344CB8AC3E}">
        <p14:creationId xmlns:p14="http://schemas.microsoft.com/office/powerpoint/2010/main" val="364566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43782"/>
            <a:ext cx="7290054" cy="928273"/>
          </a:xfrm>
        </p:spPr>
        <p:txBody>
          <a:bodyPr>
            <a:normAutofit/>
          </a:bodyPr>
          <a:lstStyle/>
          <a:p>
            <a:pPr algn="ctr"/>
            <a:r>
              <a:rPr lang="en-IN" sz="2800" b="1" dirty="0">
                <a:latin typeface="Times New Roman" panose="02020603050405020304" pitchFamily="18" charset="0"/>
                <a:cs typeface="Times New Roman" panose="02020603050405020304" pitchFamily="18" charset="0"/>
              </a:rPr>
              <a:t>Unemployment in Derbyshire</a:t>
            </a:r>
          </a:p>
        </p:txBody>
      </p:sp>
      <p:pic>
        <p:nvPicPr>
          <p:cNvPr id="4" name="Picture 3"/>
          <p:cNvPicPr/>
          <p:nvPr/>
        </p:nvPicPr>
        <p:blipFill rotWithShape="1">
          <a:blip r:embed="rId3"/>
          <a:srcRect l="21937" t="12709" r="12253" b="10148"/>
          <a:stretch/>
        </p:blipFill>
        <p:spPr bwMode="auto">
          <a:xfrm>
            <a:off x="768096" y="882869"/>
            <a:ext cx="7290054" cy="4619297"/>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2412124" y="5665595"/>
            <a:ext cx="4572000" cy="729430"/>
          </a:xfrm>
          <a:prstGeom prst="rect">
            <a:avLst/>
          </a:prstGeom>
        </p:spPr>
        <p:txBody>
          <a:bodyPr>
            <a:spAutoFit/>
          </a:bodyPr>
          <a:lstStyle/>
          <a:p>
            <a:pPr algn="ctr">
              <a:lnSpc>
                <a:spcPct val="115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Source: (</a:t>
            </a:r>
            <a:r>
              <a:rPr lang="en-IN"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Nomis</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Official Labour Statistics, 2022)</a:t>
            </a:r>
          </a:p>
        </p:txBody>
      </p:sp>
    </p:spTree>
    <p:extLst>
      <p:ext uri="{BB962C8B-B14F-4D97-AF65-F5344CB8AC3E}">
        <p14:creationId xmlns:p14="http://schemas.microsoft.com/office/powerpoint/2010/main" val="89165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227D-E04B-4DB5-AD7C-82CEDCDC148F}"/>
              </a:ext>
            </a:extLst>
          </p:cNvPr>
          <p:cNvSpPr>
            <a:spLocks noGrp="1"/>
          </p:cNvSpPr>
          <p:nvPr>
            <p:ph type="title"/>
          </p:nvPr>
        </p:nvSpPr>
        <p:spPr/>
        <p:txBody>
          <a:bodyPr>
            <a:normAutofit/>
          </a:bodyPr>
          <a:lstStyle/>
          <a:p>
            <a:pPr algn="ctr"/>
            <a:r>
              <a:rPr lang="en-GB"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F2F6700-D99B-41ED-A5E2-9DF8E3530530}"/>
              </a:ext>
            </a:extLst>
          </p:cNvPr>
          <p:cNvSpPr>
            <a:spLocks noGrp="1"/>
          </p:cNvSpPr>
          <p:nvPr>
            <p:ph idx="1"/>
          </p:nvPr>
        </p:nvSpPr>
        <p:spPr>
          <a:xfrm>
            <a:off x="520262" y="1718441"/>
            <a:ext cx="7930055" cy="4590919"/>
          </a:xfrm>
        </p:spPr>
        <p:txBody>
          <a:bodyPr>
            <a:noAutofit/>
          </a:bodyPr>
          <a:lstStyle/>
          <a:p>
            <a:pPr algn="just"/>
            <a:r>
              <a:rPr lang="en-IN" sz="1800" dirty="0">
                <a:latin typeface="Times New Roman" panose="02020603050405020304" pitchFamily="18" charset="0"/>
                <a:cs typeface="Times New Roman" panose="02020603050405020304" pitchFamily="18" charset="0"/>
              </a:rPr>
              <a:t>The total manufacturing output contribution of Derbyshire needs to be increased. For this three things can be done, increase the business survivability chance in the long run close to that of England. Decrease the negative business growth rate in the core industries of Derbyshire. That is the industries that form the heartland of Derbyshire’s economic activity should be infused with necessary skilled labour. This will benefit not only the local ancillary business dependent on the core industries but also provide employment opportunities for local residents. They do not have to travel outside Derbyshire for higher packages. This will lead to savings on travel and accommodations. In order to create a pool of skilled employees from Derbyshire, government-sponsored technical and vocational courses can be conducted. Thus as local skilled employees start rising, more and more small scale ancillary industries can be set up gradually. This will not be a problem as the county already enjoys a higher than the national number of new business setups. Derbyshire can enter into cross border trade agreements with others such as Greater Manchester, West Yorkshire, South Yorkshire, Nottinghamshire and others for resource sharing in energy and natural resources. This way Derbyshire can tide over natural resources that are less available and open new industries.</a:t>
            </a:r>
          </a:p>
        </p:txBody>
      </p:sp>
    </p:spTree>
    <p:extLst>
      <p:ext uri="{BB962C8B-B14F-4D97-AF65-F5344CB8AC3E}">
        <p14:creationId xmlns:p14="http://schemas.microsoft.com/office/powerpoint/2010/main" val="187395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676025"/>
          </a:xfrm>
        </p:spPr>
        <p:txBody>
          <a:bodyPr/>
          <a:lstStyle/>
          <a:p>
            <a:r>
              <a:rPr lang="en-IN" dirty="0" smtClean="0"/>
              <a:t>Reference</a:t>
            </a:r>
            <a:endParaRPr lang="en-IN" dirty="0"/>
          </a:p>
        </p:txBody>
      </p:sp>
      <p:sp>
        <p:nvSpPr>
          <p:cNvPr id="4" name="TextBox 3"/>
          <p:cNvSpPr txBox="1"/>
          <p:nvPr/>
        </p:nvSpPr>
        <p:spPr>
          <a:xfrm>
            <a:off x="768096" y="1387366"/>
            <a:ext cx="7445738" cy="33024425"/>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Annual survey of hours and earnings. 2022.  [online] Available at: &lt;https://www.nomisweb.co.uk/datasets/ashe/view?geography=1807745081&amp;time=2021,2020&amp;item=1,2,3,4,5,6,7,8,9,10,11,12,13,14,15&amp;rows=time&amp;cols=item&amp;tools=hidden&gt;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Assets.publishing.service.gov.uk. 2022. The Benefits of </a:t>
            </a:r>
            <a:r>
              <a:rPr lang="en-IN" sz="2000" dirty="0" err="1">
                <a:latin typeface="Times New Roman" panose="02020603050405020304" pitchFamily="18" charset="0"/>
                <a:cs typeface="Times New Roman" panose="02020603050405020304" pitchFamily="18" charset="0"/>
              </a:rPr>
              <a:t>Brexit</a:t>
            </a:r>
            <a:r>
              <a:rPr lang="en-IN" sz="2000" dirty="0">
                <a:latin typeface="Times New Roman" panose="02020603050405020304" pitchFamily="18" charset="0"/>
                <a:cs typeface="Times New Roman" panose="02020603050405020304" pitchFamily="18" charset="0"/>
              </a:rPr>
              <a:t>: How the UK is taking advantage of leaving the EU. [online] Available at: &lt;https://assets.publishing.service.gov.uk/government/uploads/system/uploads/attachment_data/file/1054643/benefits-of-brexit.pdf&gt;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Balleer</a:t>
            </a:r>
            <a:r>
              <a:rPr lang="en-IN" sz="2000" dirty="0">
                <a:latin typeface="Times New Roman" panose="02020603050405020304" pitchFamily="18" charset="0"/>
                <a:cs typeface="Times New Roman" panose="02020603050405020304" pitchFamily="18" charset="0"/>
              </a:rPr>
              <a:t>, A., Link, S., </a:t>
            </a:r>
            <a:r>
              <a:rPr lang="en-IN" sz="2000" dirty="0" err="1">
                <a:latin typeface="Times New Roman" panose="02020603050405020304" pitchFamily="18" charset="0"/>
                <a:cs typeface="Times New Roman" panose="02020603050405020304" pitchFamily="18" charset="0"/>
              </a:rPr>
              <a:t>Menkhoff</a:t>
            </a:r>
            <a:r>
              <a:rPr lang="en-IN" sz="2000" dirty="0">
                <a:latin typeface="Times New Roman" panose="02020603050405020304" pitchFamily="18" charset="0"/>
                <a:cs typeface="Times New Roman" panose="02020603050405020304" pitchFamily="18" charset="0"/>
              </a:rPr>
              <a:t>, M. and Zorn, P., 2020. Demand or supply? Price adjustment during the Covid-19 pandemic. [online] Available at: &lt;https://www.econstor.eu/bitstream/10419/223466/1/cesifo1_wp8394.pdf&gt;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Bankofengland.co.uk. 2022. Monetary policy during pandemics. [online] Available at: &lt;https://www.bankofengland.co.uk/-/media/boe/files/speech/2020/monetary-policy-during-pandemics.pdf?la=en&amp;hash=FBE9F3BEFB5C224A3ECE2600431B97ECCD658B3B&gt;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Bekaert</a:t>
            </a:r>
            <a:r>
              <a:rPr lang="en-IN" sz="2000" dirty="0">
                <a:latin typeface="Times New Roman" panose="02020603050405020304" pitchFamily="18" charset="0"/>
                <a:cs typeface="Times New Roman" panose="02020603050405020304" pitchFamily="18" charset="0"/>
              </a:rPr>
              <a:t>, G., </a:t>
            </a:r>
            <a:r>
              <a:rPr lang="en-IN" sz="2000" dirty="0" err="1">
                <a:latin typeface="Times New Roman" panose="02020603050405020304" pitchFamily="18" charset="0"/>
                <a:cs typeface="Times New Roman" panose="02020603050405020304" pitchFamily="18" charset="0"/>
              </a:rPr>
              <a:t>Engstrom</a:t>
            </a:r>
            <a:r>
              <a:rPr lang="en-IN" sz="2000" dirty="0">
                <a:latin typeface="Times New Roman" panose="02020603050405020304" pitchFamily="18" charset="0"/>
                <a:cs typeface="Times New Roman" panose="02020603050405020304" pitchFamily="18" charset="0"/>
              </a:rPr>
              <a:t>, E. and </a:t>
            </a:r>
            <a:r>
              <a:rPr lang="en-IN" sz="2000" dirty="0" err="1">
                <a:latin typeface="Times New Roman" panose="02020603050405020304" pitchFamily="18" charset="0"/>
                <a:cs typeface="Times New Roman" panose="02020603050405020304" pitchFamily="18" charset="0"/>
              </a:rPr>
              <a:t>Ermolov</a:t>
            </a:r>
            <a:r>
              <a:rPr lang="en-IN" sz="2000" dirty="0">
                <a:latin typeface="Times New Roman" panose="02020603050405020304" pitchFamily="18" charset="0"/>
                <a:cs typeface="Times New Roman" panose="02020603050405020304" pitchFamily="18" charset="0"/>
              </a:rPr>
              <a:t>, A., 2020. Aggregate demand and aggregate supply effects of covid-19: A real-time analysis. </a:t>
            </a:r>
            <a:r>
              <a:rPr lang="en-IN" sz="2000" i="1" dirty="0">
                <a:latin typeface="Times New Roman" panose="02020603050405020304" pitchFamily="18" charset="0"/>
                <a:cs typeface="Times New Roman" panose="02020603050405020304" pitchFamily="18" charset="0"/>
              </a:rPr>
              <a:t>Available at SSRN 3611399</a:t>
            </a:r>
            <a:r>
              <a:rPr lang="en-IN" sz="2000" dirty="0">
                <a:latin typeface="Times New Roman" panose="02020603050405020304" pitchFamily="18" charset="0"/>
                <a:cs typeface="Times New Roman" panose="02020603050405020304" pitchFamily="18" charset="0"/>
              </a:rPr>
              <a:t>. [online] Available at: &lt;https://www.federalreserve.gov/econres/feds/files/2020049pap.pdf&gt;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Caballero, R.J. and </a:t>
            </a:r>
            <a:r>
              <a:rPr lang="en-IN" sz="2000" dirty="0" err="1">
                <a:latin typeface="Times New Roman" panose="02020603050405020304" pitchFamily="18" charset="0"/>
                <a:cs typeface="Times New Roman" panose="02020603050405020304" pitchFamily="18" charset="0"/>
              </a:rPr>
              <a:t>Simsek</a:t>
            </a:r>
            <a:r>
              <a:rPr lang="en-IN" sz="2000" dirty="0">
                <a:latin typeface="Times New Roman" panose="02020603050405020304" pitchFamily="18" charset="0"/>
                <a:cs typeface="Times New Roman" panose="02020603050405020304" pitchFamily="18" charset="0"/>
              </a:rPr>
              <a:t>, A., 2022. </a:t>
            </a:r>
            <a:r>
              <a:rPr lang="en-IN" sz="2000" i="1" dirty="0">
                <a:latin typeface="Times New Roman" panose="02020603050405020304" pitchFamily="18" charset="0"/>
                <a:cs typeface="Times New Roman" panose="02020603050405020304" pitchFamily="18" charset="0"/>
              </a:rPr>
              <a:t>A note on temporary supply shocks with aggregate demand inertia</a:t>
            </a:r>
            <a:r>
              <a:rPr lang="en-IN" sz="2000" dirty="0">
                <a:latin typeface="Times New Roman" panose="02020603050405020304" pitchFamily="18" charset="0"/>
                <a:cs typeface="Times New Roman" panose="02020603050405020304" pitchFamily="18" charset="0"/>
              </a:rPr>
              <a:t> (No. w29815). National Bureau of Economic Research. [online] Available at: &lt;https://www.nber.org/system/files/working_papers/w29815/w29815.pdf&gt;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Calvert Jump, R. and Kohler, K., 2020. A History of Aggregate Demand and Supply Shocks for the United Kingdom, 1900 to 2016. </a:t>
            </a:r>
            <a:r>
              <a:rPr lang="en-IN" sz="2000" i="1" dirty="0">
                <a:latin typeface="Times New Roman" panose="02020603050405020304" pitchFamily="18" charset="0"/>
                <a:cs typeface="Times New Roman" panose="02020603050405020304" pitchFamily="18" charset="0"/>
              </a:rPr>
              <a:t>Available at SSRN 3725609</a:t>
            </a:r>
            <a:r>
              <a:rPr lang="en-IN" sz="2000" dirty="0">
                <a:latin typeface="Times New Roman" panose="02020603050405020304" pitchFamily="18" charset="0"/>
                <a:cs typeface="Times New Roman" panose="02020603050405020304" pitchFamily="18" charset="0"/>
              </a:rPr>
              <a:t>. [online] Available at: &lt; https://papers.ssrn.com/sol3/papers.cfm?abstract_id=3725609&gt;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CPIH INDEX. 2022. UK National Statistics. 2022. [online] Available at: &lt;https://www.ons.gov.uk/economy/inflationandpriceindices/timeseries/l522/mm23&gt;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Deleidi</a:t>
            </a:r>
            <a:r>
              <a:rPr lang="en-IN" sz="2000" dirty="0">
                <a:latin typeface="Times New Roman" panose="02020603050405020304" pitchFamily="18" charset="0"/>
                <a:cs typeface="Times New Roman" panose="02020603050405020304" pitchFamily="18" charset="0"/>
              </a:rPr>
              <a:t>, D. and </a:t>
            </a:r>
            <a:r>
              <a:rPr lang="en-IN" sz="2000" dirty="0" err="1">
                <a:latin typeface="Times New Roman" panose="02020603050405020304" pitchFamily="18" charset="0"/>
                <a:cs typeface="Times New Roman" panose="02020603050405020304" pitchFamily="18" charset="0"/>
              </a:rPr>
              <a:t>Mazzucato</a:t>
            </a:r>
            <a:r>
              <a:rPr lang="en-IN" sz="2000" dirty="0">
                <a:latin typeface="Times New Roman" panose="02020603050405020304" pitchFamily="18" charset="0"/>
                <a:cs typeface="Times New Roman" panose="02020603050405020304" pitchFamily="18" charset="0"/>
              </a:rPr>
              <a:t>, P., 2022. Post-2008 UK monetary policy. [online] Ucl.ac.uk. Available at: &lt;https://www.ucl.ac.uk/bartlett/public-purpose/sites/public-purpose/files/iipp-pb-03-qe-16-08-2018.pdf&gt;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Derbyshire Observatory. 2022 – Businesses. [online] Available at: &lt;https://observatory.derbyshire.gov.uk/businesses/&gt;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Exchange rate. 2022. UK National Statistics. [online] Available at: &lt;https://www.ons.gov.uk/economy/nationalaccounts/balanceofpayments/timeseries/thap/diop&gt;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Nomis</a:t>
            </a:r>
            <a:r>
              <a:rPr lang="en-IN" sz="2000" dirty="0">
                <a:latin typeface="Times New Roman" panose="02020603050405020304" pitchFamily="18" charset="0"/>
                <a:cs typeface="Times New Roman" panose="02020603050405020304" pitchFamily="18" charset="0"/>
              </a:rPr>
              <a:t> Official Labour Statistics. 2022. </a:t>
            </a:r>
            <a:r>
              <a:rPr lang="en-IN" sz="2000" i="1" dirty="0">
                <a:latin typeface="Times New Roman" panose="02020603050405020304" pitchFamily="18" charset="0"/>
                <a:cs typeface="Times New Roman" panose="02020603050405020304" pitchFamily="18" charset="0"/>
              </a:rPr>
              <a:t>Labour Market Profile</a:t>
            </a:r>
            <a:r>
              <a:rPr lang="en-IN" sz="2000" dirty="0">
                <a:latin typeface="Times New Roman" panose="02020603050405020304" pitchFamily="18" charset="0"/>
                <a:cs typeface="Times New Roman" panose="02020603050405020304" pitchFamily="18" charset="0"/>
              </a:rPr>
              <a:t>. [online] Available at: &lt;https://www.nomisweb.co.uk/reports/lmp/lep/1925185580/report.aspx#tabrespop&gt;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Observatory.derbyshire.gov.uk. 2022. </a:t>
            </a:r>
            <a:r>
              <a:rPr lang="en-IN" sz="2000" i="1" dirty="0">
                <a:latin typeface="Times New Roman" panose="02020603050405020304" pitchFamily="18" charset="0"/>
                <a:cs typeface="Times New Roman" panose="02020603050405020304" pitchFamily="18" charset="0"/>
              </a:rPr>
              <a:t>Business size/sector in Derbyshire</a:t>
            </a:r>
            <a:r>
              <a:rPr lang="en-IN" sz="2000" dirty="0">
                <a:latin typeface="Times New Roman" panose="02020603050405020304" pitchFamily="18" charset="0"/>
                <a:cs typeface="Times New Roman" panose="02020603050405020304" pitchFamily="18" charset="0"/>
              </a:rPr>
              <a:t>. [online] Available at: &lt;https://observatory.derbyshire.gov.uk/wp-content/uploads/reports/infographics/economy/i_econ_business_size_sector.pdf&gt;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Observatory.derbyshire.gov.uk. 2022. Earnings in Derbyshire. [online] Available at: &lt;https://observatory.derbyshire.gov.uk/wp-content/uploads/reports/infographics/economy/i_econ_earnings.pdf&gt;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Opentextbc.ca. 2022. Principles of Economics. [online] Available at: &lt;https://opentextbc.ca/principlesofeconomics/chapter/24-3-shifts-in-aggregate-supply/#CNX_Econ_C24_013&gt; [Accessed 13 April 2022].</a:t>
            </a:r>
          </a:p>
          <a:p>
            <a:r>
              <a:rPr lang="en-IN" sz="2000" dirty="0">
                <a:latin typeface="Times New Roman" panose="02020603050405020304" pitchFamily="18" charset="0"/>
                <a:cs typeface="Times New Roman" panose="02020603050405020304" pitchFamily="18" charset="0"/>
              </a:rPr>
              <a:t>Policy Response to </a:t>
            </a:r>
            <a:r>
              <a:rPr lang="en-IN" sz="2000" dirty="0" err="1">
                <a:latin typeface="Times New Roman" panose="02020603050405020304" pitchFamily="18" charset="0"/>
                <a:cs typeface="Times New Roman" panose="02020603050405020304" pitchFamily="18" charset="0"/>
              </a:rPr>
              <a:t>Covid</a:t>
            </a:r>
            <a:r>
              <a:rPr lang="en-IN" sz="2000" dirty="0">
                <a:latin typeface="Times New Roman" panose="02020603050405020304" pitchFamily="18" charset="0"/>
                <a:cs typeface="Times New Roman" panose="02020603050405020304" pitchFamily="18" charset="0"/>
              </a:rPr>
              <a:t> 19. 2022.  [online] Available at: &lt;https://www.imf.org/en/Topics/imf-and-covid19/Policy-Responses-to-COVID-19#V&gt;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Regional GDP. 2022. UK National Statistics. [online] Available at: &lt;https://www.ons.gov.uk/economy/grossdomesticproductgdp/datasets/regionalgrossdomesticproductlocalauthorities&gt;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Total Trade- Exports. 2022. UK National Statistics. [online] Available at: &lt;https://www.ons.gov.uk/economy/nationalaccounts/balanceofpayments/timeseries/ikbh/pnbp&gt;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UK business: activity, size and location. 2022. UK National Statistics. [online] Available at: &lt;https://www.ons.gov.uk/businessindustryandtrade/business/activitysizeandlocation/datasets/ukbusinessactivitysizeandlocation&gt;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UK GDP 2022. UK National Statistics. [online] Available at: &lt;https://www.ons.gov.uk/economy/grossdomesticproductgdp/timeseries/ybha/ukea&gt; [Accessed 13 April 2022</a:t>
            </a:r>
            <a:r>
              <a:rPr lang="en-IN"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Unemployment rate. 2022. UK National Statistics. [online] Available at: &lt;https://www.ons.gov.uk/employmentandlabourmarket/peoplenotinwork/unemployment/timeseries/mgsx/lms&gt; [Accessed 13 April 2022].</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454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3"/>
          <p:cNvSpPr>
            <a:spLocks noGrp="1" noChangeArrowheads="1"/>
          </p:cNvSpPr>
          <p:nvPr>
            <p:ph idx="1"/>
          </p:nvPr>
        </p:nvSpPr>
        <p:spPr bwMode="auto">
          <a:xfrm>
            <a:off x="739775" y="541944"/>
            <a:ext cx="6716102"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b="1"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 of Contents</a:t>
            </a:r>
            <a:endPar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2"/>
              </a:rPr>
              <a:t>1. Introduction</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3"/>
              </a:rPr>
              <a:t>2. Evaluation of the economic performance of UK</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4"/>
              </a:rPr>
              <a:t>(</a:t>
            </a:r>
            <a:r>
              <a:rPr kumimoji="0" lang="en-US" altLang="en-US" sz="240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4"/>
              </a:rPr>
              <a:t>i</a:t>
            </a: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4"/>
              </a:rPr>
              <a:t>) GDP growth rate</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5"/>
              </a:rPr>
              <a:t>(ii) Inflation rate</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6"/>
              </a:rPr>
              <a:t>(iii) Unemployment rate</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7"/>
              </a:rPr>
              <a:t>(iv) Exchange rate</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8"/>
              </a:rPr>
              <a:t>(v) Export growth</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9"/>
              </a:rPr>
              <a:t>3. Evaluation of the economic performance of Derbyshire</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10"/>
              </a:rPr>
              <a:t>(</a:t>
            </a:r>
            <a:r>
              <a:rPr kumimoji="0" lang="en-US" altLang="en-US" sz="2400" i="0" u="none" strike="noStrike" cap="none" normalizeH="0" baseline="0" dirty="0" err="1"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10"/>
              </a:rPr>
              <a:t>i</a:t>
            </a: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10"/>
              </a:rPr>
              <a:t>) Weekly earning and economic growth rate</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11"/>
              </a:rPr>
              <a:t>(ii) Manufacturing output comparison</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12"/>
              </a:rPr>
              <a:t>(iii) Unemployment in Derbyshire</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13"/>
              </a:rPr>
              <a:t>4. Conclusion</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tab pos="5724525" algn="r"/>
              </a:tabLst>
            </a:pPr>
            <a:r>
              <a:rPr kumimoji="0" lang="en-US" altLang="en-US" sz="2400" i="0" u="none" strike="noStrike" cap="none" normalizeH="0" baseline="0" dirty="0" smtClean="0">
                <a:ln>
                  <a:noFill/>
                </a:ln>
                <a:effectLst/>
                <a:latin typeface="Times New Roman" panose="02020603050405020304" pitchFamily="18" charset="0"/>
                <a:ea typeface="Calibri" panose="020F0502020204030204" pitchFamily="34" charset="0"/>
                <a:cs typeface="Times New Roman" panose="02020603050405020304" pitchFamily="18" charset="0"/>
                <a:hlinkClick r:id="rId14"/>
              </a:rPr>
              <a:t>References</a:t>
            </a:r>
            <a:endParaRPr kumimoji="0" lang="en-US" altLang="en-US" sz="240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724525" algn="r"/>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6929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E25C-13B0-4133-B7E2-9748F5219E00}"/>
              </a:ext>
            </a:extLst>
          </p:cNvPr>
          <p:cNvSpPr>
            <a:spLocks noGrp="1"/>
          </p:cNvSpPr>
          <p:nvPr>
            <p:ph type="title"/>
          </p:nvPr>
        </p:nvSpPr>
        <p:spPr/>
        <p:txBody>
          <a:bodyPr/>
          <a:lstStyle/>
          <a:p>
            <a:pPr algn="ctr"/>
            <a:r>
              <a:rPr lang="en-IN" dirty="0"/>
              <a:t>Introduction</a:t>
            </a:r>
            <a:endParaRPr lang="en-GB" dirty="0"/>
          </a:p>
        </p:txBody>
      </p:sp>
      <p:sp>
        <p:nvSpPr>
          <p:cNvPr id="3" name="Content Placeholder 2">
            <a:extLst>
              <a:ext uri="{FF2B5EF4-FFF2-40B4-BE49-F238E27FC236}">
                <a16:creationId xmlns:a16="http://schemas.microsoft.com/office/drawing/2014/main" id="{AD2C62FC-91A0-4158-A748-D7D8A49130C3}"/>
              </a:ext>
            </a:extLst>
          </p:cNvPr>
          <p:cNvSpPr>
            <a:spLocks noGrp="1"/>
          </p:cNvSpPr>
          <p:nvPr>
            <p:ph idx="1"/>
          </p:nvPr>
        </p:nvSpPr>
        <p:spPr>
          <a:xfrm>
            <a:off x="661182" y="1645920"/>
            <a:ext cx="7396969" cy="4663440"/>
          </a:xfrm>
        </p:spPr>
        <p:txBody>
          <a:bodyPr>
            <a:noAutofit/>
          </a:bodyPr>
          <a:lstStyle/>
          <a:p>
            <a:r>
              <a:rPr lang="en-IN" sz="1800" dirty="0">
                <a:latin typeface="Times New Roman" panose="02020603050405020304" pitchFamily="18" charset="0"/>
                <a:cs typeface="Times New Roman" panose="02020603050405020304" pitchFamily="18" charset="0"/>
              </a:rPr>
              <a:t>This report aims to present an analysis of the economic performance of UK and  Derbyshire. The first part of the includes analysis of various macro-economic indicators such as GDP, unemployment rate, inflation rate, exchange rate and exports growth of UK during 2005 to 2021. These macroeconomic indicators are evaluated across various timelines such as the financial recession period (2008-2010), Eurozone crisis (2010-12), </a:t>
            </a:r>
            <a:r>
              <a:rPr lang="en-IN" sz="1800" dirty="0" err="1">
                <a:latin typeface="Times New Roman" panose="02020603050405020304" pitchFamily="18" charset="0"/>
                <a:cs typeface="Times New Roman" panose="02020603050405020304" pitchFamily="18" charset="0"/>
              </a:rPr>
              <a:t>Brexit</a:t>
            </a:r>
            <a:r>
              <a:rPr lang="en-IN" sz="1800" dirty="0">
                <a:latin typeface="Times New Roman" panose="02020603050405020304" pitchFamily="18" charset="0"/>
                <a:cs typeface="Times New Roman" panose="02020603050405020304" pitchFamily="18" charset="0"/>
              </a:rPr>
              <a:t> chaos (2014-2017) and </a:t>
            </a:r>
            <a:r>
              <a:rPr lang="en-IN" sz="1800" dirty="0" err="1">
                <a:latin typeface="Times New Roman" panose="02020603050405020304" pitchFamily="18" charset="0"/>
                <a:cs typeface="Times New Roman" panose="02020603050405020304" pitchFamily="18" charset="0"/>
              </a:rPr>
              <a:t>Covid</a:t>
            </a:r>
            <a:r>
              <a:rPr lang="en-IN" sz="1800" dirty="0">
                <a:latin typeface="Times New Roman" panose="02020603050405020304" pitchFamily="18" charset="0"/>
                <a:cs typeface="Times New Roman" panose="02020603050405020304" pitchFamily="18" charset="0"/>
              </a:rPr>
              <a:t> pandemic (2020-2021). The economic crisis during these periods are explained using AD-AS framework wherever possible as well as fiscal and monetary policies implemented during those period supported with justifications. The next section focuses on the economic performance of Derbyshire with indicators such as weekly earning and economic growth, manufacturing output compared with UK national-level data, unemployment statistics across the rural-urban divide and possible policy recommendations in the concluding section. The data from the world bank. The sources of the data are tried to be kept from similar sources to avoid ambiguity of data definitions. For example, Office of National Statistics of UK provides the most updated data calculated on market prices denoted in GBP. The scope of this report is limited to evaluation of UK economic performance to macroeconomic indicators only, without using microeconomic indicators. </a:t>
            </a:r>
          </a:p>
        </p:txBody>
      </p:sp>
    </p:spTree>
    <p:extLst>
      <p:ext uri="{BB962C8B-B14F-4D97-AF65-F5344CB8AC3E}">
        <p14:creationId xmlns:p14="http://schemas.microsoft.com/office/powerpoint/2010/main" val="1447716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03E95B-BA83-4692-8DC0-EAD3B953EF45}"/>
              </a:ext>
            </a:extLst>
          </p:cNvPr>
          <p:cNvSpPr txBox="1"/>
          <p:nvPr/>
        </p:nvSpPr>
        <p:spPr>
          <a:xfrm>
            <a:off x="274661" y="367665"/>
            <a:ext cx="7864998"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2. Evaluation of the economic performance of UK</a:t>
            </a:r>
          </a:p>
        </p:txBody>
      </p:sp>
      <p:graphicFrame>
        <p:nvGraphicFramePr>
          <p:cNvPr id="5" name="Chart 4"/>
          <p:cNvGraphicFramePr/>
          <p:nvPr>
            <p:extLst>
              <p:ext uri="{D42A27DB-BD31-4B8C-83A1-F6EECF244321}">
                <p14:modId xmlns:p14="http://schemas.microsoft.com/office/powerpoint/2010/main" val="512256603"/>
              </p:ext>
            </p:extLst>
          </p:nvPr>
        </p:nvGraphicFramePr>
        <p:xfrm>
          <a:off x="549323" y="1429066"/>
          <a:ext cx="8017902" cy="4338687"/>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3305334" y="5871114"/>
            <a:ext cx="2505879" cy="369332"/>
          </a:xfrm>
          <a:prstGeom prst="rect">
            <a:avLst/>
          </a:prstGeom>
        </p:spPr>
        <p:txBody>
          <a:bodyPr wrap="none">
            <a:spAutoFit/>
          </a:bodyPr>
          <a:lstStyle/>
          <a:p>
            <a:pPr algn="ctr"/>
            <a:r>
              <a:rPr lang="en-IN" dirty="0">
                <a:solidFill>
                  <a:srgbClr val="000000"/>
                </a:solidFill>
                <a:latin typeface="Times New Roman" panose="02020603050405020304" pitchFamily="18" charset="0"/>
                <a:ea typeface="Calibri" panose="020F0502020204030204" pitchFamily="34" charset="0"/>
              </a:rPr>
              <a:t>(Source: UK GDP, 2022)</a:t>
            </a:r>
            <a:endParaRPr lang="en-IN" dirty="0"/>
          </a:p>
        </p:txBody>
      </p:sp>
    </p:spTree>
    <p:extLst>
      <p:ext uri="{BB962C8B-B14F-4D97-AF65-F5344CB8AC3E}">
        <p14:creationId xmlns:p14="http://schemas.microsoft.com/office/powerpoint/2010/main" val="1243175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873027" y="314793"/>
            <a:ext cx="7290055" cy="554637"/>
          </a:xfrm>
        </p:spPr>
        <p:txBody>
          <a:bodyPr>
            <a:normAutofit/>
          </a:bodyPr>
          <a:lstStyle/>
          <a:p>
            <a:pPr algn="ctr"/>
            <a:r>
              <a:rPr lang="en-IN" sz="2800" dirty="0" smtClean="0">
                <a:latin typeface="Times New Roman" panose="02020603050405020304" pitchFamily="18" charset="0"/>
                <a:cs typeface="Times New Roman" panose="02020603050405020304" pitchFamily="18" charset="0"/>
              </a:rPr>
              <a:t>AS-AD Framework</a:t>
            </a:r>
            <a:endParaRPr lang="en-IN" sz="2800" dirty="0">
              <a:latin typeface="Times New Roman" panose="02020603050405020304" pitchFamily="18" charset="0"/>
              <a:cs typeface="Times New Roman" panose="02020603050405020304" pitchFamily="18" charset="0"/>
            </a:endParaRPr>
          </a:p>
        </p:txBody>
      </p:sp>
      <p:pic>
        <p:nvPicPr>
          <p:cNvPr id="4" name="Picture 3"/>
          <p:cNvPicPr/>
          <p:nvPr/>
        </p:nvPicPr>
        <p:blipFill rotWithShape="1">
          <a:blip r:embed="rId3"/>
          <a:srcRect l="22580" t="33512" r="24643" b="19991"/>
          <a:stretch/>
        </p:blipFill>
        <p:spPr bwMode="auto">
          <a:xfrm>
            <a:off x="655390" y="1377595"/>
            <a:ext cx="7725327" cy="3672590"/>
          </a:xfrm>
          <a:prstGeom prst="rect">
            <a:avLst/>
          </a:prstGeom>
          <a:ln>
            <a:noFill/>
          </a:ln>
          <a:extLst>
            <a:ext uri="{53640926-AAD7-44D8-BBD7-CCE9431645EC}">
              <a14:shadowObscured xmlns:a14="http://schemas.microsoft.com/office/drawing/2010/main"/>
            </a:ext>
          </a:extLst>
        </p:spPr>
      </p:pic>
      <p:sp>
        <p:nvSpPr>
          <p:cNvPr id="3" name="Rectangle 2"/>
          <p:cNvSpPr/>
          <p:nvPr/>
        </p:nvSpPr>
        <p:spPr>
          <a:xfrm>
            <a:off x="2986223" y="5558350"/>
            <a:ext cx="3063659" cy="410882"/>
          </a:xfrm>
          <a:prstGeom prst="rect">
            <a:avLst/>
          </a:prstGeom>
        </p:spPr>
        <p:txBody>
          <a:bodyPr wrap="none">
            <a:spAutoFit/>
          </a:bodyPr>
          <a:lstStyle/>
          <a:p>
            <a:pPr algn="ctr">
              <a:lnSpc>
                <a:spcPct val="115000"/>
              </a:lnSpc>
              <a:spcAft>
                <a:spcPts val="1000"/>
              </a:spcAft>
              <a:tabLst>
                <a:tab pos="2499995"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(Source: Opentextbc.ca., 2022)</a:t>
            </a:r>
          </a:p>
        </p:txBody>
      </p:sp>
    </p:spTree>
    <p:extLst>
      <p:ext uri="{BB962C8B-B14F-4D97-AF65-F5344CB8AC3E}">
        <p14:creationId xmlns:p14="http://schemas.microsoft.com/office/powerpoint/2010/main" val="169578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40D2-7929-4B13-A9F0-2333984A6028}"/>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Monetary and fiscal policy</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GB"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102A95-A098-4148-A0EF-5682000B0CCB}"/>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In terms of fiscal adjustment in wake of </a:t>
            </a:r>
            <a:r>
              <a:rPr lang="en-IN" sz="1800" dirty="0" err="1">
                <a:latin typeface="Times New Roman" panose="02020603050405020304" pitchFamily="18" charset="0"/>
                <a:cs typeface="Times New Roman" panose="02020603050405020304" pitchFamily="18" charset="0"/>
              </a:rPr>
              <a:t>Covid</a:t>
            </a:r>
            <a:r>
              <a:rPr lang="en-IN" sz="1800" dirty="0">
                <a:latin typeface="Times New Roman" panose="02020603050405020304" pitchFamily="18" charset="0"/>
                <a:cs typeface="Times New Roman" panose="02020603050405020304" pitchFamily="18" charset="0"/>
              </a:rPr>
              <a:t> pandemic, some of the measures of UK include the allocation of additional funding for NHS, public services, and small businesses. Increase in the social safety net to include vulnerable people. Additional job support scheme was also launched. A fiscal stimulus amounting to £59 billion was also announced. This kind of expansionary fiscal policy helps to increase spending by increasing the production/output (Policy Response to </a:t>
            </a:r>
            <a:r>
              <a:rPr lang="en-IN" sz="1800" dirty="0" err="1">
                <a:latin typeface="Times New Roman" panose="02020603050405020304" pitchFamily="18" charset="0"/>
                <a:cs typeface="Times New Roman" panose="02020603050405020304" pitchFamily="18" charset="0"/>
              </a:rPr>
              <a:t>Covid</a:t>
            </a:r>
            <a:r>
              <a:rPr lang="en-IN" sz="1800" dirty="0">
                <a:latin typeface="Times New Roman" panose="02020603050405020304" pitchFamily="18" charset="0"/>
                <a:cs typeface="Times New Roman" panose="02020603050405020304" pitchFamily="18" charset="0"/>
              </a:rPr>
              <a:t> 19., 2022).</a:t>
            </a:r>
          </a:p>
          <a:p>
            <a:r>
              <a:rPr lang="en-IN" sz="1800" dirty="0">
                <a:latin typeface="Times New Roman" panose="02020603050405020304" pitchFamily="18" charset="0"/>
                <a:cs typeface="Times New Roman" panose="02020603050405020304" pitchFamily="18" charset="0"/>
              </a:rPr>
              <a:t>Key monetary policy includes measures such as reduction in bank rate, and increased holding of government bonds. This leads to more money holding capacity by the general public (Calvert Jump and Kohler, 2020). Thus expansionary monetary policy helps to increase the money supply (</a:t>
            </a:r>
            <a:r>
              <a:rPr lang="en-IN" sz="1800" dirty="0" err="1">
                <a:latin typeface="Times New Roman" panose="02020603050405020304" pitchFamily="18" charset="0"/>
                <a:cs typeface="Times New Roman" panose="02020603050405020304" pitchFamily="18" charset="0"/>
              </a:rPr>
              <a:t>Deleidi</a:t>
            </a:r>
            <a:r>
              <a:rPr lang="en-IN" sz="1800" dirty="0">
                <a:latin typeface="Times New Roman" panose="02020603050405020304" pitchFamily="18" charset="0"/>
                <a:cs typeface="Times New Roman" panose="02020603050405020304" pitchFamily="18" charset="0"/>
              </a:rPr>
              <a:t> and </a:t>
            </a:r>
            <a:r>
              <a:rPr lang="en-IN" sz="1800" dirty="0" err="1">
                <a:latin typeface="Times New Roman" panose="02020603050405020304" pitchFamily="18" charset="0"/>
                <a:cs typeface="Times New Roman" panose="02020603050405020304" pitchFamily="18" charset="0"/>
              </a:rPr>
              <a:t>Mazzucato</a:t>
            </a:r>
            <a:r>
              <a:rPr lang="en-IN" sz="1800" dirty="0">
                <a:latin typeface="Times New Roman" panose="02020603050405020304" pitchFamily="18" charset="0"/>
                <a:cs typeface="Times New Roman" panose="02020603050405020304" pitchFamily="18" charset="0"/>
              </a:rPr>
              <a:t>, 2022). Increased money supply leads to increased spending. With more borrowing at a lesser rate from banks, manufacturers can bring down production prices and increase supply. This again leads to a GDP </a:t>
            </a:r>
            <a:r>
              <a:rPr lang="en-IN" sz="1800" dirty="0" smtClean="0">
                <a:latin typeface="Times New Roman" panose="02020603050405020304" pitchFamily="18" charset="0"/>
                <a:cs typeface="Times New Roman" panose="02020603050405020304" pitchFamily="18" charset="0"/>
              </a:rPr>
              <a:t>increase.</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46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63019D-B6FE-488B-AF7D-C7462F0EA93F}"/>
              </a:ext>
            </a:extLst>
          </p:cNvPr>
          <p:cNvSpPr txBox="1"/>
          <p:nvPr/>
        </p:nvSpPr>
        <p:spPr>
          <a:xfrm>
            <a:off x="5448301" y="4180114"/>
            <a:ext cx="3869871" cy="369332"/>
          </a:xfrm>
          <a:prstGeom prst="rect">
            <a:avLst/>
          </a:prstGeom>
          <a:noFill/>
        </p:spPr>
        <p:txBody>
          <a:bodyPr wrap="square" rtlCol="0">
            <a:spAutoFit/>
          </a:bodyPr>
          <a:lstStyle/>
          <a:p>
            <a:r>
              <a:rPr lang="en-GB" dirty="0"/>
              <a:t>Figure 2:………………………</a:t>
            </a:r>
          </a:p>
        </p:txBody>
      </p:sp>
      <p:sp>
        <p:nvSpPr>
          <p:cNvPr id="2" name="Rectangle 1"/>
          <p:cNvSpPr/>
          <p:nvPr/>
        </p:nvSpPr>
        <p:spPr>
          <a:xfrm>
            <a:off x="924307" y="705211"/>
            <a:ext cx="5746316" cy="548099"/>
          </a:xfrm>
          <a:prstGeom prst="rect">
            <a:avLst/>
          </a:prstGeom>
        </p:spPr>
        <p:txBody>
          <a:bodyPr wrap="square">
            <a:spAutoFit/>
          </a:bodyPr>
          <a:lstStyle/>
          <a:p>
            <a:pPr algn="ctr">
              <a:lnSpc>
                <a:spcPct val="115000"/>
              </a:lnSpc>
              <a:spcBef>
                <a:spcPts val="200"/>
              </a:spcBef>
              <a:spcAft>
                <a:spcPts val="0"/>
              </a:spcAft>
            </a:pPr>
            <a:r>
              <a:rPr lang="en-IN" sz="28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(ii) Inflation rate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40713015"/>
              </p:ext>
            </p:extLst>
          </p:nvPr>
        </p:nvGraphicFramePr>
        <p:xfrm>
          <a:off x="693399" y="1581461"/>
          <a:ext cx="7836004" cy="4129791"/>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p:cNvSpPr/>
          <p:nvPr/>
        </p:nvSpPr>
        <p:spPr>
          <a:xfrm>
            <a:off x="3286800" y="5881273"/>
            <a:ext cx="2980303" cy="410882"/>
          </a:xfrm>
          <a:prstGeom prst="rect">
            <a:avLst/>
          </a:prstGeom>
        </p:spPr>
        <p:txBody>
          <a:bodyPr wrap="none">
            <a:spAutoFit/>
          </a:bodyPr>
          <a:lstStyle/>
          <a:p>
            <a:pPr algn="ctr">
              <a:lnSpc>
                <a:spcPct val="115000"/>
              </a:lnSpc>
              <a:spcAft>
                <a:spcPts val="1000"/>
              </a:spcAft>
              <a:tabLst>
                <a:tab pos="2499995"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(Source: CPIH INDEX, 2022)</a:t>
            </a:r>
          </a:p>
        </p:txBody>
      </p:sp>
    </p:spTree>
    <p:extLst>
      <p:ext uri="{BB962C8B-B14F-4D97-AF65-F5344CB8AC3E}">
        <p14:creationId xmlns:p14="http://schemas.microsoft.com/office/powerpoint/2010/main" val="58784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F4472AE1-B69C-4720-A47E-5DB424738653}"/>
              </a:ext>
            </a:extLst>
          </p:cNvPr>
          <p:cNvSpPr>
            <a:spLocks noChangeArrowheads="1"/>
          </p:cNvSpPr>
          <p:nvPr/>
        </p:nvSpPr>
        <p:spPr bwMode="auto">
          <a:xfrm>
            <a:off x="558538" y="457200"/>
            <a:ext cx="79819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IN" sz="2800" b="1" dirty="0">
                <a:latin typeface="Times New Roman" panose="02020603050405020304" pitchFamily="18" charset="0"/>
                <a:cs typeface="Times New Roman" panose="02020603050405020304" pitchFamily="18" charset="0"/>
              </a:rPr>
              <a:t>(iii) Unemployment rate</a:t>
            </a:r>
          </a:p>
        </p:txBody>
      </p:sp>
      <p:sp>
        <p:nvSpPr>
          <p:cNvPr id="9" name="Rectangle 6">
            <a:extLst>
              <a:ext uri="{FF2B5EF4-FFF2-40B4-BE49-F238E27FC236}">
                <a16:creationId xmlns:a16="http://schemas.microsoft.com/office/drawing/2014/main" id="{BFD2E2BF-E527-4B8B-AB6B-B2076BD1A359}"/>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0" name="Chart 9"/>
          <p:cNvGraphicFramePr/>
          <p:nvPr>
            <p:extLst>
              <p:ext uri="{D42A27DB-BD31-4B8C-83A1-F6EECF244321}">
                <p14:modId xmlns:p14="http://schemas.microsoft.com/office/powerpoint/2010/main" val="19844218"/>
              </p:ext>
            </p:extLst>
          </p:nvPr>
        </p:nvGraphicFramePr>
        <p:xfrm>
          <a:off x="558538" y="1292772"/>
          <a:ext cx="8128261" cy="4598362"/>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p:cNvSpPr/>
          <p:nvPr/>
        </p:nvSpPr>
        <p:spPr>
          <a:xfrm>
            <a:off x="2591827" y="6085808"/>
            <a:ext cx="3518912" cy="410882"/>
          </a:xfrm>
          <a:prstGeom prst="rect">
            <a:avLst/>
          </a:prstGeom>
        </p:spPr>
        <p:txBody>
          <a:bodyPr wrap="none">
            <a:spAutoFit/>
          </a:bodyPr>
          <a:lstStyle/>
          <a:p>
            <a:pPr algn="ctr">
              <a:lnSpc>
                <a:spcPct val="115000"/>
              </a:lnSpc>
              <a:spcAft>
                <a:spcPts val="1000"/>
              </a:spcAft>
              <a:tabLst>
                <a:tab pos="2499995" algn="l"/>
              </a:tabLs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(Source: Unemployment rate, 2022)</a:t>
            </a:r>
          </a:p>
        </p:txBody>
      </p:sp>
    </p:spTree>
    <p:extLst>
      <p:ext uri="{BB962C8B-B14F-4D97-AF65-F5344CB8AC3E}">
        <p14:creationId xmlns:p14="http://schemas.microsoft.com/office/powerpoint/2010/main" val="381005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41F67-AB97-42F8-BA66-CB27F80D0267}"/>
              </a:ext>
            </a:extLst>
          </p:cNvPr>
          <p:cNvSpPr>
            <a:spLocks noGrp="1"/>
          </p:cNvSpPr>
          <p:nvPr>
            <p:ph idx="1"/>
          </p:nvPr>
        </p:nvSpPr>
        <p:spPr>
          <a:xfrm>
            <a:off x="552450" y="771525"/>
            <a:ext cx="7962900" cy="5405438"/>
          </a:xfrm>
        </p:spPr>
        <p:txBody>
          <a:bodyPr>
            <a:normAutofit/>
          </a:bodyPr>
          <a:lstStyle/>
          <a:p>
            <a:r>
              <a:rPr lang="en-IN" dirty="0"/>
              <a:t> </a:t>
            </a:r>
          </a:p>
          <a:p>
            <a:r>
              <a:rPr lang="en-IN" dirty="0"/>
              <a:t>	The unemployment increase during the 2008 to 2010 financial crisis is highest compared to other phases. 2010 to 2012 witnessed a stable unemployment rate, while 2012 to 2019 saw a sharp decline in unemployment. Only from 2019 to 2021 witnessed a rise in </a:t>
            </a:r>
            <a:r>
              <a:rPr lang="en-IN" dirty="0" err="1"/>
              <a:t>Covid</a:t>
            </a:r>
            <a:r>
              <a:rPr lang="en-IN" dirty="0"/>
              <a:t>.</a:t>
            </a:r>
          </a:p>
          <a:p>
            <a:r>
              <a:rPr lang="en-IN" dirty="0"/>
              <a:t>The graph shows mostly short term unemployment trends throughout the years. As GDP reached a full potential level, low cyclical unemployment occurred, as there is no increase in output even with more labour input. On the other when output generated was substantially less than the potential GDP, then high cyclical unemployment occurred in those years, especially during the financial recession phase of 2008-2010.</a:t>
            </a:r>
          </a:p>
          <a:p>
            <a:r>
              <a:rPr lang="en-IN" b="1" dirty="0"/>
              <a:t>Monetary and fiscal policy</a:t>
            </a:r>
            <a:endParaRPr lang="en-IN" dirty="0"/>
          </a:p>
          <a:p>
            <a:r>
              <a:rPr lang="en-IN" dirty="0"/>
              <a:t>UK government provided increased job schemes to induct the extra labour force into the economy. Increased support for 80% of self-employed workers, paying £1,000 per employee till January end of 2021, supporting minimum wage for 25 hour/week for 6 months.</a:t>
            </a:r>
          </a:p>
          <a:p>
            <a:endParaRPr lang="en-GB" dirty="0"/>
          </a:p>
        </p:txBody>
      </p:sp>
    </p:spTree>
    <p:extLst>
      <p:ext uri="{BB962C8B-B14F-4D97-AF65-F5344CB8AC3E}">
        <p14:creationId xmlns:p14="http://schemas.microsoft.com/office/powerpoint/2010/main" val="2114392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FE50D98EAFEC44B96FA112EA9AE463" ma:contentTypeVersion="13" ma:contentTypeDescription="Create a new document." ma:contentTypeScope="" ma:versionID="7949d7582b24a55e5c379bdab247c4cf">
  <xsd:schema xmlns:xsd="http://www.w3.org/2001/XMLSchema" xmlns:xs="http://www.w3.org/2001/XMLSchema" xmlns:p="http://schemas.microsoft.com/office/2006/metadata/properties" xmlns:ns3="2092beec-d185-4384-a114-73527162078b" xmlns:ns4="fd7c4967-7468-4950-9565-12ebbdc1fa95" targetNamespace="http://schemas.microsoft.com/office/2006/metadata/properties" ma:root="true" ma:fieldsID="6609342c7abaecfdd333964aad5cd130" ns3:_="" ns4:_="">
    <xsd:import namespace="2092beec-d185-4384-a114-73527162078b"/>
    <xsd:import namespace="fd7c4967-7468-4950-9565-12ebbdc1fa9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92beec-d185-4384-a114-7352716207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d7c4967-7468-4950-9565-12ebbdc1fa9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C97C48-3AA3-4D2B-BEF5-B942256CEC16}">
  <ds:schemaRefs>
    <ds:schemaRef ds:uri="http://purl.org/dc/elements/1.1/"/>
    <ds:schemaRef ds:uri="2092beec-d185-4384-a114-73527162078b"/>
    <ds:schemaRef ds:uri="http://purl.org/dc/terms/"/>
    <ds:schemaRef ds:uri="fd7c4967-7468-4950-9565-12ebbdc1fa95"/>
    <ds:schemaRef ds:uri="http://schemas.microsoft.com/office/2006/documentManagement/types"/>
    <ds:schemaRef ds:uri="http://purl.org/dc/dcmitype/"/>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48BFC20D-14ED-4549-877C-74EA37891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92beec-d185-4384-a114-73527162078b"/>
    <ds:schemaRef ds:uri="fd7c4967-7468-4950-9565-12ebbdc1fa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D173D7-EB3A-4F53-8B65-DF0C59FCD8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105</TotalTime>
  <Words>2686</Words>
  <Application>Microsoft Office PowerPoint</Application>
  <PresentationFormat>On-screen Show (4:3)</PresentationFormat>
  <Paragraphs>126</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Times New Roman</vt:lpstr>
      <vt:lpstr>Tw Cen MT</vt:lpstr>
      <vt:lpstr>Tw Cen MT Condensed</vt:lpstr>
      <vt:lpstr>Wingdings 3</vt:lpstr>
      <vt:lpstr>Integral</vt:lpstr>
      <vt:lpstr>Analysis of the Economic Performance of UK and Derbyshire</vt:lpstr>
      <vt:lpstr>PowerPoint Presentation</vt:lpstr>
      <vt:lpstr>Introduction</vt:lpstr>
      <vt:lpstr>PowerPoint Presentation</vt:lpstr>
      <vt:lpstr>PowerPoint Presentation</vt:lpstr>
      <vt:lpstr>Monetary and fiscal policy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Comparative economic growth of Derbyshire, UK and East Midland</vt:lpstr>
      <vt:lpstr> (ii) Manufacturing output comparison</vt:lpstr>
      <vt:lpstr>Unemployment in Derbyshire</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CW2</dc:title>
  <dc:creator>Mehdi Hasan</dc:creator>
  <cp:lastModifiedBy>Satadru</cp:lastModifiedBy>
  <cp:revision>6</cp:revision>
  <dcterms:created xsi:type="dcterms:W3CDTF">2020-04-29T21:33:15Z</dcterms:created>
  <dcterms:modified xsi:type="dcterms:W3CDTF">2022-04-14T06:56:24Z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0x01010009FE50D98EAFEC44B96FA112EA9AE463</vt:lpwstr>
  </property>
</Properties>
</file>