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59" r:id="rId6"/>
    <p:sldId id="272" r:id="rId7"/>
    <p:sldId id="260" r:id="rId8"/>
    <p:sldId id="273" r:id="rId9"/>
    <p:sldId id="261" r:id="rId10"/>
    <p:sldId id="274" r:id="rId11"/>
    <p:sldId id="262" r:id="rId12"/>
    <p:sldId id="263" r:id="rId13"/>
    <p:sldId id="264" r:id="rId14"/>
    <p:sldId id="275" r:id="rId15"/>
    <p:sldId id="265" r:id="rId16"/>
    <p:sldId id="276" r:id="rId17"/>
    <p:sldId id="266" r:id="rId18"/>
    <p:sldId id="267" r:id="rId19"/>
    <p:sldId id="277" r:id="rId20"/>
    <p:sldId id="268" r:id="rId21"/>
    <p:sldId id="278"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338" autoAdjust="0"/>
    <p:restoredTop sz="94660"/>
  </p:normalViewPr>
  <p:slideViewPr>
    <p:cSldViewPr snapToGrid="0">
      <p:cViewPr varScale="1">
        <p:scale>
          <a:sx n="61" d="100"/>
          <a:sy n="61"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78246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6326D5-7F39-4660-A7DB-1DA873AE185B}"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209241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101841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720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81488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979707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335837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1372425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283023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408286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115931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6326D5-7F39-4660-A7DB-1DA873AE185B}"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52779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6326D5-7F39-4660-A7DB-1DA873AE185B}"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19428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299451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250403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C6326D5-7F39-4660-A7DB-1DA873AE185B}" type="datetimeFigureOut">
              <a:rPr lang="en-IN" smtClean="0"/>
              <a:t>19-04-2022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75583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6326D5-7F39-4660-A7DB-1DA873AE185B}"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89C63B-5913-4D2E-B85B-1D83FDDDA79A}" type="slidenum">
              <a:rPr lang="en-IN" smtClean="0"/>
              <a:t>‹#›</a:t>
            </a:fld>
            <a:endParaRPr lang="en-IN"/>
          </a:p>
        </p:txBody>
      </p:sp>
    </p:spTree>
    <p:extLst>
      <p:ext uri="{BB962C8B-B14F-4D97-AF65-F5344CB8AC3E}">
        <p14:creationId xmlns:p14="http://schemas.microsoft.com/office/powerpoint/2010/main" val="311866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6326D5-7F39-4660-A7DB-1DA873AE185B}" type="datetimeFigureOut">
              <a:rPr lang="en-IN" smtClean="0"/>
              <a:t>19-04-2022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89C63B-5913-4D2E-B85B-1D83FDDDA79A}" type="slidenum">
              <a:rPr lang="en-IN" smtClean="0"/>
              <a:t>‹#›</a:t>
            </a:fld>
            <a:endParaRPr lang="en-IN"/>
          </a:p>
        </p:txBody>
      </p:sp>
    </p:spTree>
    <p:extLst>
      <p:ext uri="{BB962C8B-B14F-4D97-AF65-F5344CB8AC3E}">
        <p14:creationId xmlns:p14="http://schemas.microsoft.com/office/powerpoint/2010/main" val="2460422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336" y="1420092"/>
            <a:ext cx="8825658" cy="935182"/>
          </a:xfrm>
        </p:spPr>
        <p:txBody>
          <a:bodyPr numCol="1"/>
          <a:lstStyle/>
          <a:p>
            <a:pPr algn="ctr"/>
            <a:r>
              <a:rPr lang="en-IN" sz="4000" dirty="0" smtClean="0">
                <a:latin typeface="Times New Roman" panose="02020603050405020304" pitchFamily="18" charset="0"/>
                <a:cs typeface="Times New Roman" panose="02020603050405020304" pitchFamily="18" charset="0"/>
              </a:rPr>
              <a:t>Apple Inc. Case Study</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14009" t="14300" r="48616" b="6534"/>
          <a:stretch/>
        </p:blipFill>
        <p:spPr>
          <a:xfrm>
            <a:off x="4073236" y="3117272"/>
            <a:ext cx="3823855" cy="3297382"/>
          </a:xfrm>
          <a:prstGeom prst="rect">
            <a:avLst/>
          </a:prstGeom>
        </p:spPr>
      </p:pic>
    </p:spTree>
    <p:extLst>
      <p:ext uri="{BB962C8B-B14F-4D97-AF65-F5344CB8AC3E}">
        <p14:creationId xmlns:p14="http://schemas.microsoft.com/office/powerpoint/2010/main" val="2375772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PESTLE Analysis</a:t>
            </a:r>
            <a:endParaRPr lang="en-IN" dirty="0"/>
          </a:p>
        </p:txBody>
      </p:sp>
      <p:sp>
        <p:nvSpPr>
          <p:cNvPr id="3" name="Content Placeholder 2"/>
          <p:cNvSpPr>
            <a:spLocks noGrp="1"/>
          </p:cNvSpPr>
          <p:nvPr>
            <p:ph idx="1"/>
          </p:nvPr>
        </p:nvSpPr>
        <p:spPr>
          <a:xfrm>
            <a:off x="1103312" y="2052919"/>
            <a:ext cx="8946541" cy="1299882"/>
          </a:xfrm>
        </p:spPr>
        <p:txBody>
          <a:bodyPr/>
          <a:lstStyle/>
          <a:p>
            <a:pPr marL="0" indent="0" algn="just">
              <a:buNone/>
            </a:pPr>
            <a:r>
              <a:rPr lang="en-IN" dirty="0" smtClean="0"/>
              <a:t>This analysis presents an understanding of the ways the external factors such as politics, economics, social norms, technology, environmental and legal are going to affect a business in a particular region.</a:t>
            </a:r>
            <a:endParaRPr lang="en-IN" dirty="0"/>
          </a:p>
        </p:txBody>
      </p:sp>
    </p:spTree>
    <p:extLst>
      <p:ext uri="{BB962C8B-B14F-4D97-AF65-F5344CB8AC3E}">
        <p14:creationId xmlns:p14="http://schemas.microsoft.com/office/powerpoint/2010/main" val="3260575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891" y="0"/>
            <a:ext cx="8271164" cy="678873"/>
          </a:xfrm>
        </p:spPr>
        <p:txBody>
          <a:bodyPr/>
          <a:lstStyle/>
          <a:p>
            <a:pPr algn="ctr"/>
            <a:r>
              <a:rPr lang="en-IN" b="1" dirty="0"/>
              <a:t>PESTLE Analysis of Apple</a:t>
            </a:r>
            <a:r>
              <a:rPr lang="en-IN" dirty="0"/>
              <a:t/>
            </a:r>
            <a:br>
              <a:rPr lang="en-IN" dirty="0"/>
            </a:br>
            <a:endParaRPr lang="en-IN" dirty="0"/>
          </a:p>
        </p:txBody>
      </p:sp>
      <p:sp>
        <p:nvSpPr>
          <p:cNvPr id="4" name="Rectangle 3"/>
          <p:cNvSpPr/>
          <p:nvPr/>
        </p:nvSpPr>
        <p:spPr>
          <a:xfrm>
            <a:off x="0" y="1236110"/>
            <a:ext cx="6096000" cy="2826415"/>
          </a:xfrm>
          <a:prstGeom prst="rect">
            <a:avLst/>
          </a:prstGeom>
        </p:spPr>
        <p:txBody>
          <a:bodyPr>
            <a:spAutoFit/>
          </a:bodyPr>
          <a:lstStyle/>
          <a:p>
            <a:pPr algn="ctr">
              <a:lnSpc>
                <a:spcPct val="115000"/>
              </a:lnSpc>
              <a:spcAft>
                <a:spcPts val="1000"/>
              </a:spcAft>
            </a:pPr>
            <a:r>
              <a:rPr lang="en-IN" sz="2000" b="1" dirty="0" smtClean="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Political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Extensive foreign country customer base increases exposure to risk.</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Present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suppliers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100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Ukraine-Russia war can </a:t>
            </a:r>
            <a:r>
              <a:rPr lang="en-IN" sz="2000" dirty="0">
                <a:latin typeface="Times New Roman" panose="02020603050405020304" pitchFamily="18" charset="0"/>
                <a:ea typeface="Calibri" panose="020F0502020204030204" pitchFamily="34" charset="0"/>
                <a:cs typeface="Times New Roman" panose="02020603050405020304" pitchFamily="18" charset="0"/>
              </a:rPr>
              <a:t>disrupt supply chain for sea route bound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his </a:t>
            </a:r>
            <a:r>
              <a:rPr lang="en-IN" sz="2000" dirty="0">
                <a:latin typeface="Times New Roman" panose="02020603050405020304" pitchFamily="18" charset="0"/>
                <a:ea typeface="Calibri" panose="020F0502020204030204" pitchFamily="34" charset="0"/>
                <a:cs typeface="Times New Roman" panose="02020603050405020304" pitchFamily="18" charset="0"/>
              </a:rPr>
              <a:t>will stall the supply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chain.</a:t>
            </a:r>
          </a:p>
          <a:p>
            <a:pPr marL="342900" lvl="0" indent="-342900">
              <a:lnSpc>
                <a:spcPct val="115000"/>
              </a:lnSpc>
              <a:spcAft>
                <a:spcPts val="100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Product </a:t>
            </a:r>
            <a:r>
              <a:rPr lang="en-IN" sz="2000" dirty="0">
                <a:latin typeface="Times New Roman" panose="02020603050405020304" pitchFamily="18" charset="0"/>
                <a:ea typeface="Calibri" panose="020F0502020204030204" pitchFamily="34" charset="0"/>
                <a:cs typeface="Times New Roman" panose="02020603050405020304" pitchFamily="18" charset="0"/>
              </a:rPr>
              <a:t>manufacturing slowed down</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096000" y="4808236"/>
            <a:ext cx="6096000" cy="1636345"/>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Economic</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Businesses in countries faced with expanding sovereign debt can take hit due to slowed down economy.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21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63" y="0"/>
            <a:ext cx="8534401" cy="748145"/>
          </a:xfrm>
        </p:spPr>
        <p:txBody>
          <a:bodyPr/>
          <a:lstStyle/>
          <a:p>
            <a:pPr algn="ctr"/>
            <a:r>
              <a:rPr lang="en-IN" b="1" dirty="0"/>
              <a:t>PESTLE Analysis of Apple</a:t>
            </a:r>
            <a:r>
              <a:rPr lang="en-IN" dirty="0"/>
              <a:t/>
            </a:r>
            <a:br>
              <a:rPr lang="en-IN" dirty="0"/>
            </a:br>
            <a:endParaRPr lang="en-IN" dirty="0"/>
          </a:p>
        </p:txBody>
      </p:sp>
      <p:sp>
        <p:nvSpPr>
          <p:cNvPr id="4" name="Rectangle 3"/>
          <p:cNvSpPr/>
          <p:nvPr/>
        </p:nvSpPr>
        <p:spPr>
          <a:xfrm>
            <a:off x="0" y="1504298"/>
            <a:ext cx="6096000" cy="4085542"/>
          </a:xfrm>
          <a:prstGeom prst="rect">
            <a:avLst/>
          </a:prstGeom>
        </p:spPr>
        <p:txBody>
          <a:bodyPr>
            <a:spAutoFit/>
          </a:bodyPr>
          <a:lstStyle/>
          <a:p>
            <a:pPr algn="just">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Social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Countries that are still transitioning from one social phase to another can prove to be difficult to position Apple products.</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Developed countries that are already peaked out in social development progress offer ample scope for market penetration.</a:t>
            </a:r>
          </a:p>
          <a:p>
            <a:pPr marL="342900" lvl="0" indent="-342900" algn="just">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Some developing countries still present a social construct that views Apple products as unnecessary accessories due to the huge disparity between their price and usefulness to daily life.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714402" y="4896116"/>
            <a:ext cx="6096000" cy="1990288"/>
          </a:xfrm>
          <a:prstGeom prst="rect">
            <a:avLst/>
          </a:prstGeom>
        </p:spPr>
        <p:txBody>
          <a:bodyPr>
            <a:spAutoFit/>
          </a:bodyPr>
          <a:lstStyle/>
          <a:p>
            <a:pP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Technological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No technological disadvantage present as such.</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Non-parity or non-alignment with sustainable development practices in technology can result in lawsuits in developing countries.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855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584" y="0"/>
            <a:ext cx="9404723" cy="724918"/>
          </a:xfrm>
        </p:spPr>
        <p:txBody>
          <a:bodyPr/>
          <a:lstStyle/>
          <a:p>
            <a:pPr algn="ctr"/>
            <a:r>
              <a:rPr lang="en-IN" sz="3600" b="1" dirty="0">
                <a:latin typeface="Times New Roman" panose="02020603050405020304" pitchFamily="18" charset="0"/>
                <a:cs typeface="Times New Roman" panose="02020603050405020304" pitchFamily="18" charset="0"/>
              </a:rPr>
              <a:t>PESTLE Analysis of Apple</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290946" y="1511066"/>
            <a:ext cx="6096000" cy="3029676"/>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Legal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Operations and financial conditions could be adversely impacted by unfavourable legal proceedings.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Continued instances of a patent claim in cellular-enabled products.</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Patient holding companies can claim royalties from Apple and enter litigations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386946" y="3834287"/>
            <a:ext cx="6096000" cy="3023713"/>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Environmental</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Apple services that are cloud-based can get affected and become non-operational due to any major environmental fallout such as hurricanes, tornadoes and storms.</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Disruption of power line meant to keep the cloud based servers up and running is also an issue without backup power plans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0255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5646"/>
          </a:xfrm>
        </p:spPr>
        <p:txBody>
          <a:bodyPr/>
          <a:lstStyle/>
          <a:p>
            <a:r>
              <a:rPr lang="en-IN" dirty="0" smtClean="0"/>
              <a:t>Marketing Map</a:t>
            </a:r>
            <a:endParaRPr lang="en-IN" dirty="0"/>
          </a:p>
        </p:txBody>
      </p:sp>
      <p:sp>
        <p:nvSpPr>
          <p:cNvPr id="3" name="Content Placeholder 2"/>
          <p:cNvSpPr>
            <a:spLocks noGrp="1"/>
          </p:cNvSpPr>
          <p:nvPr>
            <p:ph idx="1"/>
          </p:nvPr>
        </p:nvSpPr>
        <p:spPr/>
        <p:txBody>
          <a:bodyPr/>
          <a:lstStyle/>
          <a:p>
            <a:pPr marL="0" indent="0">
              <a:buNone/>
            </a:pPr>
            <a:r>
              <a:rPr lang="en-IN" dirty="0" smtClean="0"/>
              <a:t>This is a graphical representation of how the products and services of the competitors are positioned in a particular market and in that particular industry. This mapping helps a business find ways in which products and services can be passed on to the target customers</a:t>
            </a:r>
            <a:endParaRPr lang="en-IN" dirty="0"/>
          </a:p>
        </p:txBody>
      </p:sp>
    </p:spTree>
    <p:extLst>
      <p:ext uri="{BB962C8B-B14F-4D97-AF65-F5344CB8AC3E}">
        <p14:creationId xmlns:p14="http://schemas.microsoft.com/office/powerpoint/2010/main" val="232542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620" y="106355"/>
            <a:ext cx="9404723" cy="1400530"/>
          </a:xfrm>
        </p:spPr>
        <p:txBody>
          <a:bodyPr/>
          <a:lstStyle/>
          <a:p>
            <a:pPr algn="ctr"/>
            <a:r>
              <a:rPr lang="en-IN" sz="3600" b="1" dirty="0">
                <a:latin typeface="Times New Roman" panose="02020603050405020304" pitchFamily="18" charset="0"/>
                <a:cs typeface="Times New Roman" panose="02020603050405020304" pitchFamily="18" charset="0"/>
              </a:rPr>
              <a:t>Apple Marketing Map</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29131" t="32006" r="25611" b="12221"/>
          <a:stretch/>
        </p:blipFill>
        <p:spPr bwMode="auto">
          <a:xfrm>
            <a:off x="-1" y="806620"/>
            <a:ext cx="6774873" cy="605138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774872" y="1003918"/>
            <a:ext cx="5417128" cy="6011902"/>
          </a:xfrm>
          <a:prstGeom prst="rect">
            <a:avLst/>
          </a:prstGeom>
        </p:spPr>
        <p:txBody>
          <a:bodyPr wrap="square">
            <a:spAutoFit/>
          </a:bodyPr>
          <a:lstStyle/>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Apple positioned in 1</a:t>
            </a:r>
            <a:r>
              <a:rPr lang="en-IN" sz="20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IN" sz="2000" dirty="0">
                <a:latin typeface="Times New Roman" panose="02020603050405020304" pitchFamily="18" charset="0"/>
                <a:ea typeface="Calibri" panose="020F0502020204030204" pitchFamily="34" charset="0"/>
                <a:cs typeface="Times New Roman" panose="02020603050405020304" pitchFamily="18" charset="0"/>
              </a:rPr>
              <a:t> quarter as high priced and high-quality product</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Google also positioned in 1</a:t>
            </a:r>
            <a:r>
              <a:rPr lang="en-IN" sz="20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IN" sz="2000" dirty="0">
                <a:latin typeface="Times New Roman" panose="02020603050405020304" pitchFamily="18" charset="0"/>
                <a:ea typeface="Calibri" panose="020F0502020204030204" pitchFamily="34" charset="0"/>
                <a:cs typeface="Times New Roman" panose="02020603050405020304" pitchFamily="18" charset="0"/>
              </a:rPr>
              <a:t> quadrant as between high and medium price and subsequent quality also between high and medium price</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0"/>
              </a:spcAft>
              <a:buFont typeface="Symbol" panose="05050102010706020507" pitchFamily="18" charset="2"/>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Samsung only product to enjoy the tag of both medium-priced products with medium quality</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Both Amazon and IBM are positioned as slightly low price but considerable high quality.</a:t>
            </a:r>
          </a:p>
          <a:p>
            <a:pPr marL="457200">
              <a:lnSpc>
                <a:spcPct val="115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Apple can foray into the medium price and medium quality segment in developing and still developing countries.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674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009"/>
          </a:xfrm>
        </p:spPr>
        <p:txBody>
          <a:bodyPr/>
          <a:lstStyle/>
          <a:p>
            <a:r>
              <a:rPr lang="en-IN" dirty="0" smtClean="0"/>
              <a:t>Product Life Cycle</a:t>
            </a:r>
            <a:endParaRPr lang="en-IN" dirty="0"/>
          </a:p>
        </p:txBody>
      </p:sp>
      <p:sp>
        <p:nvSpPr>
          <p:cNvPr id="3" name="Content Placeholder 2"/>
          <p:cNvSpPr>
            <a:spLocks noGrp="1"/>
          </p:cNvSpPr>
          <p:nvPr>
            <p:ph idx="1"/>
          </p:nvPr>
        </p:nvSpPr>
        <p:spPr/>
        <p:txBody>
          <a:bodyPr/>
          <a:lstStyle/>
          <a:p>
            <a:pPr marL="0" indent="0">
              <a:buNone/>
            </a:pPr>
            <a:r>
              <a:rPr lang="en-IN" dirty="0" smtClean="0"/>
              <a:t>Product life cycle tracks the development of a product or service from its inception, to its decline through subsequent steps of introduction, growth, maturity and decline. The stage are mapped across a time frame.</a:t>
            </a:r>
            <a:endParaRPr lang="en-IN" dirty="0"/>
          </a:p>
        </p:txBody>
      </p:sp>
    </p:spTree>
    <p:extLst>
      <p:ext uri="{BB962C8B-B14F-4D97-AF65-F5344CB8AC3E}">
        <p14:creationId xmlns:p14="http://schemas.microsoft.com/office/powerpoint/2010/main" val="59201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26" y="0"/>
            <a:ext cx="10714616" cy="711064"/>
          </a:xfrm>
        </p:spPr>
        <p:txBody>
          <a:bodyPr/>
          <a:lstStyle/>
          <a:p>
            <a:pPr algn="ctr"/>
            <a:r>
              <a:rPr lang="en-IN" sz="3600" b="1" dirty="0">
                <a:latin typeface="Times New Roman" panose="02020603050405020304" pitchFamily="18" charset="0"/>
                <a:cs typeface="Times New Roman" panose="02020603050405020304" pitchFamily="18" charset="0"/>
              </a:rPr>
              <a:t>Product life Cycle of Apple iPhone 11</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Picture 4" descr="C:\Users\Satadru\AppData\Local\Microsoft\Windows\INetCache\Content.MSO\5E5519F6.tmp"/>
          <p:cNvPicPr/>
          <p:nvPr/>
        </p:nvPicPr>
        <p:blipFill>
          <a:blip r:embed="rId2">
            <a:extLst>
              <a:ext uri="{28A0092B-C50C-407E-A947-70E740481C1C}">
                <a14:useLocalDpi xmlns:a14="http://schemas.microsoft.com/office/drawing/2010/main" val="0"/>
              </a:ext>
            </a:extLst>
          </a:blip>
          <a:srcRect/>
          <a:stretch>
            <a:fillRect/>
          </a:stretch>
        </p:blipFill>
        <p:spPr bwMode="auto">
          <a:xfrm>
            <a:off x="1055903" y="792370"/>
            <a:ext cx="4908031" cy="1274445"/>
          </a:xfrm>
          <a:prstGeom prst="rect">
            <a:avLst/>
          </a:prstGeom>
          <a:noFill/>
          <a:ln>
            <a:noFill/>
          </a:ln>
        </p:spPr>
      </p:pic>
      <p:pic>
        <p:nvPicPr>
          <p:cNvPr id="6" name="Picture 5" descr="iPhone 11 Pro: Now Discontinued. Everything We Know."/>
          <p:cNvPicPr/>
          <p:nvPr/>
        </p:nvPicPr>
        <p:blipFill>
          <a:blip r:embed="rId3">
            <a:extLst>
              <a:ext uri="{28A0092B-C50C-407E-A947-70E740481C1C}">
                <a14:useLocalDpi xmlns:a14="http://schemas.microsoft.com/office/drawing/2010/main" val="0"/>
              </a:ext>
            </a:extLst>
          </a:blip>
          <a:srcRect/>
          <a:stretch>
            <a:fillRect/>
          </a:stretch>
        </p:blipFill>
        <p:spPr bwMode="auto">
          <a:xfrm>
            <a:off x="6321972" y="5973130"/>
            <a:ext cx="3736428" cy="884870"/>
          </a:xfrm>
          <a:prstGeom prst="rect">
            <a:avLst/>
          </a:prstGeom>
          <a:noFill/>
          <a:ln>
            <a:noFill/>
          </a:ln>
        </p:spPr>
      </p:pic>
      <p:pic>
        <p:nvPicPr>
          <p:cNvPr id="7" name="Picture 6"/>
          <p:cNvPicPr/>
          <p:nvPr/>
        </p:nvPicPr>
        <p:blipFill rotWithShape="1">
          <a:blip r:embed="rId4"/>
          <a:srcRect l="20593" t="11220" r="25611" b="25080"/>
          <a:stretch/>
        </p:blipFill>
        <p:spPr bwMode="auto">
          <a:xfrm>
            <a:off x="7340485" y="628603"/>
            <a:ext cx="3081655" cy="152217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0" y="2066815"/>
            <a:ext cx="6096000" cy="4439485"/>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First official release date in September of 2019.</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Slow growth during the first launch phase.</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Slow growth as people still look at reviews from other user experiences.</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More emphasis on the promotional program for new product awareness.</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User experience takes time to generate as products like iPhone11 usually take more time.</a:t>
            </a:r>
          </a:p>
          <a:p>
            <a:pPr marL="342900" lvl="0" indent="-342900" algn="just">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More time is attributed to higher brand value as users do not rush opine views for products with higher brand value</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192982" y="2066815"/>
            <a:ext cx="6096000" cy="3917163"/>
          </a:xfrm>
          <a:prstGeom prst="rect">
            <a:avLst/>
          </a:prstGeom>
        </p:spPr>
        <p:txBody>
          <a:bodyPr>
            <a:spAutoFit/>
          </a:bodyPr>
          <a:lstStyle/>
          <a:p>
            <a:pPr algn="ctr">
              <a:lnSpc>
                <a:spcPct val="115000"/>
              </a:lnSpc>
              <a:spcAft>
                <a:spcPts val="1000"/>
              </a:spcAft>
            </a:pPr>
            <a:r>
              <a:rPr lang="en-IN" sz="14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Growth</a:t>
            </a:r>
            <a:endParaRPr lang="en-IN" sz="14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This is the growth phase as reviews and opinions start shaping.</a:t>
            </a:r>
          </a:p>
          <a:p>
            <a:pPr marL="342900" lvl="0" indent="-342900" algn="just">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Reviews and opinions take time to be channelized through the use of the available medium in written, audio or both audio-video formats.</a:t>
            </a:r>
          </a:p>
          <a:p>
            <a:pPr marL="342900" lvl="0" indent="-342900" algn="just">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People take time to do proper research of review to develop a holistic opinion.</a:t>
            </a:r>
          </a:p>
          <a:p>
            <a:pPr marL="342900" lvl="0" indent="-342900" algn="just">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This culminates to order placement for new iPhone 11.</a:t>
            </a:r>
          </a:p>
          <a:p>
            <a:pPr marL="342900" lvl="0" indent="-342900" algn="just">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Increased demand for the new iPhone 11 is met with a subsequent increase in supply.</a:t>
            </a:r>
          </a:p>
          <a:p>
            <a:pPr marL="342900" lvl="0" indent="-342900">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The demand and supply curve is not very linear in nature.</a:t>
            </a:r>
          </a:p>
          <a:p>
            <a:pPr marL="342900" lvl="0" indent="-342900">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Increased reviews, increased demand, increased product supply and finally increased sales finally pick momentum for iPhone11.</a:t>
            </a:r>
          </a:p>
          <a:p>
            <a:pPr marL="342900" lvl="0" indent="-342900">
              <a:lnSpc>
                <a:spcPct val="115000"/>
              </a:lnSpc>
              <a:spcAft>
                <a:spcPts val="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iPhone 11 was reviewed as the most popular iPhone till date surpassing all sales in 2020</a:t>
            </a:r>
          </a:p>
          <a:p>
            <a:pPr marL="342900" lvl="0" indent="-342900">
              <a:lnSpc>
                <a:spcPct val="115000"/>
              </a:lnSpc>
              <a:spcAft>
                <a:spcPts val="1000"/>
              </a:spcAf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More emphasis on new iPhone 11 stocking in stores and retail shops.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7341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55" y="0"/>
            <a:ext cx="9878291" cy="586373"/>
          </a:xfrm>
        </p:spPr>
        <p:txBody>
          <a:bodyPr/>
          <a:lstStyle/>
          <a:p>
            <a:pPr algn="ctr"/>
            <a:r>
              <a:rPr lang="en-IN" sz="3600" b="1" dirty="0">
                <a:latin typeface="Times New Roman" panose="02020603050405020304" pitchFamily="18" charset="0"/>
                <a:cs typeface="Times New Roman" panose="02020603050405020304" pitchFamily="18" charset="0"/>
              </a:rPr>
              <a:t>Product life Cycle of Apple iPhone 11</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6" name="Rectangle 5"/>
          <p:cNvSpPr/>
          <p:nvPr/>
        </p:nvSpPr>
        <p:spPr>
          <a:xfrm>
            <a:off x="498763" y="586373"/>
            <a:ext cx="6096000" cy="4793428"/>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Maturity</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The market starts getting slowly saturated with potential iPhone1 1 users.</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Reviews keep generating but the number of people checking reviews keeps getting low.</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Any kind of minor product improvements such as a new colour announcement or the addition of extra software features are incorporated in this segment.</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As demands keep getting low, supply is also reduced and normalized.</a:t>
            </a:r>
          </a:p>
          <a:p>
            <a:pPr marL="342900" lvl="0" indent="-342900" algn="just">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More emphasis on stocking iPhone11 necessary accessories in shops and service outlets </a:t>
            </a:r>
          </a:p>
          <a:p>
            <a:pPr marL="342900" lvl="0" indent="-342900" algn="just">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Less emphasis on fresh stocking of iPhone11.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7259780" y="4030713"/>
            <a:ext cx="4932219" cy="2698175"/>
          </a:xfrm>
          <a:prstGeom prst="rect">
            <a:avLst/>
          </a:prstGeom>
        </p:spPr>
        <p:txBody>
          <a:bodyPr wrap="square">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Decline</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Product phasing out</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Stopping production all together.</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Sales from fresh stocks very few.</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More reseller activity.</a:t>
            </a:r>
          </a:p>
          <a:p>
            <a:pPr marL="342900" lvl="0" indent="-342900">
              <a:lnSpc>
                <a:spcPct val="115000"/>
              </a:lnSpc>
              <a:spcAft>
                <a:spcPts val="100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iPhone </a:t>
            </a:r>
            <a:r>
              <a:rPr lang="en-IN" sz="2000" dirty="0">
                <a:latin typeface="Times New Roman" panose="02020603050405020304" pitchFamily="18" charset="0"/>
                <a:ea typeface="Calibri" panose="020F0502020204030204" pitchFamily="34" charset="0"/>
                <a:cs typeface="Times New Roman" panose="02020603050405020304" pitchFamily="18" charset="0"/>
              </a:rPr>
              <a:t>11 will b stopped after release of iPhone 14 by end of 2022.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074" name="Picture 2" descr="Product Life Cycles--Issues In Manufacturing Strategy...{Strate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418" y="1149927"/>
            <a:ext cx="5278581" cy="272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01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PR(Public Relations)</a:t>
            </a:r>
            <a:endParaRPr lang="en-IN" dirty="0"/>
          </a:p>
        </p:txBody>
      </p:sp>
      <p:sp>
        <p:nvSpPr>
          <p:cNvPr id="3" name="Content Placeholder 2"/>
          <p:cNvSpPr>
            <a:spLocks noGrp="1"/>
          </p:cNvSpPr>
          <p:nvPr>
            <p:ph idx="1"/>
          </p:nvPr>
        </p:nvSpPr>
        <p:spPr>
          <a:xfrm>
            <a:off x="1103312" y="2052919"/>
            <a:ext cx="8946541" cy="1549264"/>
          </a:xfrm>
        </p:spPr>
        <p:txBody>
          <a:bodyPr/>
          <a:lstStyle/>
          <a:p>
            <a:pPr marL="0" indent="0">
              <a:buNone/>
            </a:pPr>
            <a:r>
              <a:rPr lang="en-IN" dirty="0" smtClean="0"/>
              <a:t>It is the process through which organisations convey message to the public regarding new product or service offerings or any other important news.</a:t>
            </a:r>
            <a:endParaRPr lang="en-IN" dirty="0"/>
          </a:p>
        </p:txBody>
      </p:sp>
    </p:spTree>
    <p:extLst>
      <p:ext uri="{BB962C8B-B14F-4D97-AF65-F5344CB8AC3E}">
        <p14:creationId xmlns:p14="http://schemas.microsoft.com/office/powerpoint/2010/main" val="3712796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565" y="120209"/>
            <a:ext cx="9404723" cy="891173"/>
          </a:xfrm>
        </p:spPr>
        <p:txBody>
          <a:bodyPr/>
          <a:lstStyle/>
          <a:p>
            <a:pPr algn="ctr"/>
            <a:r>
              <a:rPr lang="en-IN" sz="3600" dirty="0">
                <a:latin typeface="Times New Roman" panose="02020603050405020304" pitchFamily="18" charset="0"/>
                <a:cs typeface="Times New Roman" panose="02020603050405020304" pitchFamily="18" charset="0"/>
              </a:rPr>
              <a:t>Apple Market Type</a:t>
            </a:r>
          </a:p>
        </p:txBody>
      </p:sp>
      <p:sp>
        <p:nvSpPr>
          <p:cNvPr id="3" name="Content Placeholder 2"/>
          <p:cNvSpPr>
            <a:spLocks noGrp="1"/>
          </p:cNvSpPr>
          <p:nvPr>
            <p:ph idx="1"/>
          </p:nvPr>
        </p:nvSpPr>
        <p:spPr>
          <a:xfrm>
            <a:off x="1103312" y="2052918"/>
            <a:ext cx="8946541" cy="1729373"/>
          </a:xfrm>
        </p:spPr>
        <p:txBody>
          <a:bodyPr/>
          <a:lstStyle/>
          <a:p>
            <a:pPr lvl="0"/>
            <a:r>
              <a:rPr lang="en-IN" dirty="0">
                <a:latin typeface="Times New Roman" panose="02020603050405020304" pitchFamily="18" charset="0"/>
                <a:cs typeface="Times New Roman" panose="02020603050405020304" pitchFamily="18" charset="0"/>
              </a:rPr>
              <a:t>Oligopoly market</a:t>
            </a:r>
          </a:p>
          <a:p>
            <a:pPr lvl="0"/>
            <a:r>
              <a:rPr lang="en-IN" dirty="0">
                <a:latin typeface="Times New Roman" panose="02020603050405020304" pitchFamily="18" charset="0"/>
                <a:cs typeface="Times New Roman" panose="02020603050405020304" pitchFamily="18" charset="0"/>
              </a:rPr>
              <a:t>Not too many players</a:t>
            </a:r>
          </a:p>
          <a:p>
            <a:pPr lvl="0"/>
            <a:r>
              <a:rPr lang="en-IN" dirty="0">
                <a:latin typeface="Times New Roman" panose="02020603050405020304" pitchFamily="18" charset="0"/>
                <a:cs typeface="Times New Roman" panose="02020603050405020304" pitchFamily="18" charset="0"/>
              </a:rPr>
              <a:t>Pricing strategy of one company affects the pricing decision of another competitor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853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66" y="0"/>
            <a:ext cx="9404723" cy="683355"/>
          </a:xfrm>
        </p:spPr>
        <p:txBody>
          <a:bodyPr/>
          <a:lstStyle/>
          <a:p>
            <a:pPr algn="ctr"/>
            <a:r>
              <a:rPr lang="en-IN" sz="3600" b="1" dirty="0">
                <a:latin typeface="Times New Roman" panose="02020603050405020304" pitchFamily="18" charset="0"/>
                <a:cs typeface="Times New Roman" panose="02020603050405020304" pitchFamily="18" charset="0"/>
              </a:rPr>
              <a:t>Apple PR Strategy</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Rectangle 3"/>
          <p:cNvSpPr/>
          <p:nvPr/>
        </p:nvSpPr>
        <p:spPr>
          <a:xfrm>
            <a:off x="6594764" y="4729379"/>
            <a:ext cx="5985164" cy="2026196"/>
          </a:xfrm>
          <a:prstGeom prst="rect">
            <a:avLst/>
          </a:prstGeom>
        </p:spPr>
        <p:txBody>
          <a:bodyPr wrap="square">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Secrecy</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No actual news leaked by Apple.</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Gives rise to more doubts and speculation.</a:t>
            </a:r>
          </a:p>
          <a:p>
            <a:r>
              <a:rPr lang="en-IN" sz="2000" dirty="0" err="1">
                <a:latin typeface="Times New Roman" panose="02020603050405020304" pitchFamily="18" charset="0"/>
                <a:ea typeface="Calibri" panose="020F0502020204030204" pitchFamily="34" charset="0"/>
                <a:cs typeface="Times New Roman" panose="02020603050405020304" pitchFamily="18" charset="0"/>
              </a:rPr>
              <a:t>Eg</a:t>
            </a:r>
            <a:r>
              <a:rPr lang="en-IN" sz="2000" dirty="0">
                <a:latin typeface="Times New Roman" panose="02020603050405020304" pitchFamily="18" charset="0"/>
                <a:ea typeface="Calibri" panose="020F0502020204030204" pitchFamily="34" charset="0"/>
                <a:cs typeface="Times New Roman" panose="02020603050405020304" pitchFamily="18" charset="0"/>
              </a:rPr>
              <a:t>. Announced iPhone 12 launch just 1 week ahead with no prior intimidation</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954983" y="860545"/>
            <a:ext cx="5403272" cy="2698175"/>
          </a:xfrm>
          <a:prstGeom prst="rect">
            <a:avLst/>
          </a:prstGeom>
        </p:spPr>
        <p:txBody>
          <a:bodyPr wrap="square">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Scarcity</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Keep less stock during first/initial release deliberately</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Creates demand frenzy</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Longer ques in front of shops</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E.g. All new apple product launches bears the signature of long lines in Apple Stores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304801" y="4793234"/>
            <a:ext cx="6096000" cy="1282402"/>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Attract Apple Fans</a:t>
            </a:r>
            <a:endPar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Fans with similar passion with regards to innovation, simplicity and coolness.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780791"/>
            <a:ext cx="6096000" cy="1990288"/>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Link brand with famous innovators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Creative Figures, </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Actors,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Musicians, </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Talented Artists.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098" name="Picture 2" descr="Apple Looking for PR Bo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55"/>
            <a:ext cx="3352801" cy="273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57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235064"/>
          </a:xfrm>
        </p:spPr>
        <p:txBody>
          <a:bodyPr/>
          <a:lstStyle/>
          <a:p>
            <a:r>
              <a:rPr lang="en-IN" sz="3600" dirty="0" smtClean="0">
                <a:latin typeface="Times New Roman" panose="02020603050405020304" pitchFamily="18" charset="0"/>
                <a:cs typeface="Times New Roman" panose="02020603050405020304" pitchFamily="18" charset="0"/>
              </a:rPr>
              <a:t>Business Ethics</a:t>
            </a:r>
            <a:br>
              <a:rPr lang="en-IN" sz="3600" dirty="0" smtClean="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Certain rules and regulations that the business has to follow in order to meet the legal guidelines and mandates of the local region.</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6730" y="2537827"/>
            <a:ext cx="8946541" cy="4195481"/>
          </a:xfrm>
        </p:spPr>
        <p:txBody>
          <a:bodyPr/>
          <a:lstStyle/>
          <a:p>
            <a:pPr marL="0" indent="0">
              <a:buNone/>
            </a:pPr>
            <a:r>
              <a:rPr lang="en-IN" b="1" dirty="0" smtClean="0">
                <a:solidFill>
                  <a:srgbClr val="FFFF00"/>
                </a:solidFill>
                <a:latin typeface="Times New Roman" panose="02020603050405020304" pitchFamily="18" charset="0"/>
                <a:cs typeface="Times New Roman" panose="02020603050405020304" pitchFamily="18" charset="0"/>
              </a:rPr>
              <a:t>Its Importance</a:t>
            </a:r>
          </a:p>
          <a:p>
            <a:pPr marL="0" indent="0">
              <a:buNone/>
            </a:pPr>
            <a:endParaRPr lang="en-IN" sz="3600" b="1" dirty="0" smtClean="0">
              <a:solidFill>
                <a:srgbClr val="FFFF00"/>
              </a:solidFill>
              <a:latin typeface="Times New Roman" panose="02020603050405020304" pitchFamily="18" charset="0"/>
              <a:cs typeface="Times New Roman" panose="02020603050405020304" pitchFamily="18" charset="0"/>
            </a:endParaRPr>
          </a:p>
          <a:p>
            <a:pPr>
              <a:lnSpc>
                <a:spcPct val="115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Control business decisions according to local rules and regulation.</a:t>
            </a:r>
          </a:p>
          <a:p>
            <a:pPr>
              <a:lnSpc>
                <a:spcPct val="115000"/>
              </a:lnSpc>
              <a:buFont typeface="Symbol" panose="05050102010706020507" pitchFamily="18" charset="2"/>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Differentiate between acceptable and unacceptable action. </a:t>
            </a:r>
          </a:p>
          <a:p>
            <a:pPr>
              <a:lnSpc>
                <a:spcPct val="115000"/>
              </a:lnSpc>
              <a:buFont typeface="Symbol" panose="05050102010706020507" pitchFamily="18" charset="2"/>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Increase transparency among all members </a:t>
            </a:r>
          </a:p>
          <a:p>
            <a:pPr marL="0" indent="0">
              <a:buNone/>
            </a:pPr>
            <a:endParaRPr lang="en-IN" sz="3600" b="1" dirty="0" smtClean="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05226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220" y="0"/>
            <a:ext cx="9404723" cy="724918"/>
          </a:xfrm>
        </p:spPr>
        <p:txBody>
          <a:bodyPr/>
          <a:lstStyle/>
          <a:p>
            <a:pPr algn="ctr"/>
            <a:r>
              <a:rPr lang="en-IN" sz="3600" b="1" dirty="0">
                <a:latin typeface="Times New Roman" panose="02020603050405020304" pitchFamily="18" charset="0"/>
                <a:cs typeface="Times New Roman" panose="02020603050405020304" pitchFamily="18" charset="0"/>
              </a:rPr>
              <a:t>Apple Business Ethics Criticism</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88327" y="1080655"/>
            <a:ext cx="8603673" cy="4639234"/>
          </a:xfrm>
        </p:spPr>
        <p:txBody>
          <a:bodyPr>
            <a:normAutofit/>
          </a:bodyPr>
          <a:lstStyle/>
          <a:p>
            <a:pPr lvl="0"/>
            <a:r>
              <a:rPr lang="en-IN" dirty="0">
                <a:latin typeface="Times New Roman" panose="02020603050405020304" pitchFamily="18" charset="0"/>
                <a:cs typeface="Times New Roman" panose="02020603050405020304" pitchFamily="18" charset="0"/>
              </a:rPr>
              <a:t>Use of child labour in cobalt mining small artisanal industry of </a:t>
            </a:r>
            <a:r>
              <a:rPr lang="en-IN" dirty="0" smtClean="0">
                <a:latin typeface="Times New Roman" panose="02020603050405020304" pitchFamily="18" charset="0"/>
                <a:cs typeface="Times New Roman" panose="02020603050405020304" pitchFamily="18" charset="0"/>
              </a:rPr>
              <a:t>Congo </a:t>
            </a:r>
            <a:r>
              <a:rPr lang="en-IN" dirty="0">
                <a:latin typeface="Times New Roman" panose="02020603050405020304" pitchFamily="18" charset="0"/>
                <a:cs typeface="Times New Roman" panose="02020603050405020304" pitchFamily="18" charset="0"/>
              </a:rPr>
              <a:t>that resulted in injury and death</a:t>
            </a:r>
            <a:r>
              <a:rPr lang="en-IN" dirty="0" smtClean="0">
                <a:latin typeface="Times New Roman" panose="02020603050405020304" pitchFamily="18" charset="0"/>
                <a:cs typeface="Times New Roman" panose="02020603050405020304" pitchFamily="18" charset="0"/>
              </a:rPr>
              <a:t>.</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Use of cheap labour based out of China at the cost of very low payment, inhuman working conditions and practices that threaten the environment</a:t>
            </a:r>
            <a:r>
              <a:rPr lang="en-IN" dirty="0" smtClean="0">
                <a:latin typeface="Times New Roman" panose="02020603050405020304" pitchFamily="18" charset="0"/>
                <a:cs typeface="Times New Roman" panose="02020603050405020304" pitchFamily="18" charset="0"/>
              </a:rPr>
              <a:t>.</a:t>
            </a:r>
          </a:p>
          <a:p>
            <a:pPr lvl="0"/>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No definite target value declared by Apple in its effort of reduce PVC and other harmful product</a:t>
            </a:r>
            <a:r>
              <a:rPr lang="en-IN" dirty="0" smtClean="0">
                <a:latin typeface="Times New Roman" panose="02020603050405020304" pitchFamily="18" charset="0"/>
                <a:cs typeface="Times New Roman" panose="02020603050405020304" pitchFamily="18" charset="0"/>
              </a:rPr>
              <a:t>.</a:t>
            </a:r>
          </a:p>
          <a:p>
            <a:pPr marL="0" lvl="0" indent="0">
              <a:buNone/>
            </a:pP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 Signs of tax evasion as </a:t>
            </a:r>
            <a:r>
              <a:rPr lang="en-IN" dirty="0" smtClean="0">
                <a:latin typeface="Times New Roman" panose="02020603050405020304" pitchFamily="18" charset="0"/>
                <a:cs typeface="Times New Roman" panose="02020603050405020304" pitchFamily="18" charset="0"/>
              </a:rPr>
              <a:t>no </a:t>
            </a:r>
            <a:r>
              <a:rPr lang="en-IN" dirty="0">
                <a:latin typeface="Times New Roman" panose="02020603050405020304" pitchFamily="18" charset="0"/>
                <a:cs typeface="Times New Roman" panose="02020603050405020304" pitchFamily="18" charset="0"/>
              </a:rPr>
              <a:t>definite statement about tax paid in subsidiaries based out of Ireland, Singapore.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122" name="Picture 2" descr="The Seven Principles of Business Integrity - Integrity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9" y="1498735"/>
            <a:ext cx="3562318" cy="344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64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729" y="2932682"/>
            <a:ext cx="9404723" cy="1400530"/>
          </a:xfrm>
        </p:spPr>
        <p:txBody>
          <a:bodyPr/>
          <a:lstStyle/>
          <a:p>
            <a:pPr algn="ctr"/>
            <a:r>
              <a:rPr lang="en-IN" sz="7200" dirty="0" smtClean="0"/>
              <a:t>The End</a:t>
            </a:r>
            <a:endParaRPr lang="en-IN" sz="7200" dirty="0"/>
          </a:p>
        </p:txBody>
      </p:sp>
    </p:spTree>
    <p:extLst>
      <p:ext uri="{BB962C8B-B14F-4D97-AF65-F5344CB8AC3E}">
        <p14:creationId xmlns:p14="http://schemas.microsoft.com/office/powerpoint/2010/main" val="199454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5" y="190591"/>
            <a:ext cx="9404723" cy="963010"/>
          </a:xfrm>
        </p:spPr>
        <p:txBody>
          <a:bodyPr/>
          <a:lstStyle/>
          <a:p>
            <a:pPr algn="ctr"/>
            <a:r>
              <a:rPr lang="en-IN" sz="3600" b="1" dirty="0">
                <a:latin typeface="Times New Roman" panose="02020603050405020304" pitchFamily="18" charset="0"/>
                <a:cs typeface="Times New Roman" panose="02020603050405020304" pitchFamily="18" charset="0"/>
              </a:rPr>
              <a:t>Apple Competitors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9"/>
            <a:ext cx="8946541" cy="2920864"/>
          </a:xfrm>
        </p:spPr>
        <p:txBody>
          <a:bodyPr/>
          <a:lstStyle/>
          <a:p>
            <a:pPr lvl="0"/>
            <a:r>
              <a:rPr lang="en-IN" dirty="0">
                <a:latin typeface="Times New Roman" panose="02020603050405020304" pitchFamily="18" charset="0"/>
                <a:cs typeface="Times New Roman" panose="02020603050405020304" pitchFamily="18" charset="0"/>
              </a:rPr>
              <a:t>Samsung</a:t>
            </a:r>
          </a:p>
          <a:p>
            <a:pPr lvl="0"/>
            <a:r>
              <a:rPr lang="en-IN" dirty="0">
                <a:latin typeface="Times New Roman" panose="02020603050405020304" pitchFamily="18" charset="0"/>
                <a:cs typeface="Times New Roman" panose="02020603050405020304" pitchFamily="18" charset="0"/>
              </a:rPr>
              <a:t>Xiaomi</a:t>
            </a:r>
          </a:p>
          <a:p>
            <a:pPr lvl="0"/>
            <a:r>
              <a:rPr lang="en-IN" dirty="0" smtClean="0">
                <a:latin typeface="Times New Roman" panose="02020603050405020304" pitchFamily="18" charset="0"/>
                <a:cs typeface="Times New Roman" panose="02020603050405020304" pitchFamily="18" charset="0"/>
              </a:rPr>
              <a:t>Google</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IBM</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Microsoft</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Amazon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1030" name="Picture 6" descr="Small samsung Log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0172" y="1915599"/>
            <a:ext cx="805792" cy="61583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Xiaomi Mi 5 Xiaomi Mi 6 Xiaomi Redmi Xiaomi Mi 1, mini, electronics, text,  rectangle png | PNGW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Xiaomi Mi 5 Xiaomi Mi 6 Xiaomi Redmi Xiaomi Mi 1, mini, electronics, text,  rectangle png | PNGW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073" y="2531434"/>
            <a:ext cx="877806" cy="5858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Secret History of the Googl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92717"/>
            <a:ext cx="790162" cy="60644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4" descr="File:IBM logo.svg - Wikimedia Comm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6" descr="File:IBM logo.svg - Wikimedia Comm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8" descr="File:IBM logo in.jp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7283" y="3699165"/>
            <a:ext cx="757341" cy="51262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0" descr="Trademark and Brand Guidelines | Microsoft Leg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6" name="Picture 22" descr="Trademark and Brand Guidelines | Microsoft Lega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8922" y="4211785"/>
            <a:ext cx="994352" cy="595742"/>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4" descr="Images and videos | Amazon.com, Inc. - Press Roo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50" name="Picture 26" descr="amazon_logo_t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7572" y="4859782"/>
            <a:ext cx="914401" cy="62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080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anose="02020603050405020304" pitchFamily="18" charset="0"/>
                <a:cs typeface="Times New Roman" panose="02020603050405020304" pitchFamily="18" charset="0"/>
              </a:rPr>
              <a:t>Marketing Mix</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9"/>
            <a:ext cx="6281161" cy="1299882"/>
          </a:xfrm>
        </p:spPr>
        <p:txBody>
          <a:bodyPr>
            <a:normAutofit lnSpcReduction="10000"/>
          </a:bodyPr>
          <a:lstStyle/>
          <a:p>
            <a:pPr marL="0" indent="0">
              <a:buNone/>
            </a:pPr>
            <a:r>
              <a:rPr lang="en-IN" dirty="0" smtClean="0">
                <a:latin typeface="Times New Roman" panose="02020603050405020304" pitchFamily="18" charset="0"/>
                <a:cs typeface="Times New Roman" panose="02020603050405020304" pitchFamily="18" charset="0"/>
              </a:rPr>
              <a:t>It is process through which the products or services are positioned strategically alongside competitor products and services through the control of product, price, place and promotion.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50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838" y="0"/>
            <a:ext cx="9404723" cy="787961"/>
          </a:xfrm>
        </p:spPr>
        <p:txBody>
          <a:bodyPr/>
          <a:lstStyle/>
          <a:p>
            <a:pPr algn="ctr"/>
            <a:r>
              <a:rPr lang="en-IN" sz="3600" b="1" dirty="0">
                <a:latin typeface="Times New Roman" panose="02020603050405020304" pitchFamily="18" charset="0"/>
                <a:cs typeface="Times New Roman" panose="02020603050405020304" pitchFamily="18" charset="0"/>
              </a:rPr>
              <a:t>Apple Marketing Mix Strategy</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78747" y="1104004"/>
            <a:ext cx="2313253" cy="3449415"/>
          </a:xfrm>
        </p:spPr>
        <p:txBody>
          <a:bodyPr>
            <a:noAutofit/>
          </a:bodyPr>
          <a:lstStyle/>
          <a:p>
            <a:pPr marL="0" indent="0" algn="ctr">
              <a:buNone/>
            </a:pPr>
            <a:r>
              <a:rPr lang="en-IN"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Product</a:t>
            </a:r>
          </a:p>
          <a:p>
            <a:pPr lvl="0"/>
            <a:r>
              <a:rPr lang="en-IN" dirty="0">
                <a:latin typeface="Times New Roman" panose="02020603050405020304" pitchFamily="18" charset="0"/>
                <a:cs typeface="Times New Roman" panose="02020603050405020304" pitchFamily="18" charset="0"/>
              </a:rPr>
              <a:t>Mac</a:t>
            </a:r>
          </a:p>
          <a:p>
            <a:pPr lvl="0"/>
            <a:r>
              <a:rPr lang="en-IN" dirty="0" err="1">
                <a:latin typeface="Times New Roman" panose="02020603050405020304" pitchFamily="18" charset="0"/>
                <a:cs typeface="Times New Roman" panose="02020603050405020304" pitchFamily="18" charset="0"/>
              </a:rPr>
              <a:t>Ipad</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iPhone</a:t>
            </a:r>
          </a:p>
          <a:p>
            <a:pPr lvl="0"/>
            <a:r>
              <a:rPr lang="en-IN" dirty="0">
                <a:latin typeface="Times New Roman" panose="02020603050405020304" pitchFamily="18" charset="0"/>
                <a:cs typeface="Times New Roman" panose="02020603050405020304" pitchFamily="18" charset="0"/>
              </a:rPr>
              <a:t>Apple Watch</a:t>
            </a:r>
          </a:p>
          <a:p>
            <a:pPr lvl="0"/>
            <a:r>
              <a:rPr lang="en-IN" dirty="0">
                <a:latin typeface="Times New Roman" panose="02020603050405020304" pitchFamily="18" charset="0"/>
                <a:cs typeface="Times New Roman" panose="02020603050405020304" pitchFamily="18" charset="0"/>
              </a:rPr>
              <a:t>Apple TV</a:t>
            </a:r>
          </a:p>
          <a:p>
            <a:pPr lvl="0"/>
            <a:r>
              <a:rPr lang="en-IN" dirty="0">
                <a:latin typeface="Times New Roman" panose="02020603050405020304" pitchFamily="18" charset="0"/>
                <a:cs typeface="Times New Roman" panose="02020603050405020304" pitchFamily="18" charset="0"/>
              </a:rPr>
              <a:t>Air Tags. </a:t>
            </a:r>
          </a:p>
          <a:p>
            <a:pPr lvl="0"/>
            <a:r>
              <a:rPr lang="en-IN" dirty="0">
                <a:latin typeface="Times New Roman" panose="02020603050405020304" pitchFamily="18" charset="0"/>
                <a:cs typeface="Times New Roman" panose="02020603050405020304" pitchFamily="18" charset="0"/>
              </a:rPr>
              <a:t>Air Pods</a:t>
            </a:r>
          </a:p>
          <a:p>
            <a:r>
              <a:rPr lang="en-IN" dirty="0">
                <a:latin typeface="Times New Roman" panose="02020603050405020304" pitchFamily="18" charset="0"/>
                <a:cs typeface="Times New Roman" panose="02020603050405020304" pitchFamily="18" charset="0"/>
              </a:rPr>
              <a:t>Home Pod </a:t>
            </a:r>
            <a:r>
              <a:rPr lang="en-IN" dirty="0" smtClean="0">
                <a:latin typeface="Times New Roman" panose="02020603050405020304" pitchFamily="18" charset="0"/>
                <a:cs typeface="Times New Roman" panose="02020603050405020304" pitchFamily="18" charset="0"/>
              </a:rPr>
              <a:t>Mini</a:t>
            </a:r>
            <a:endParaRPr lang="en-IN" dirty="0">
              <a:latin typeface="Times New Roman" panose="02020603050405020304" pitchFamily="18" charset="0"/>
              <a:cs typeface="Times New Roman" panose="02020603050405020304" pitchFamily="18" charset="0"/>
            </a:endParaRPr>
          </a:p>
        </p:txBody>
      </p:sp>
      <p:pic>
        <p:nvPicPr>
          <p:cNvPr id="4" name="Picture 3" descr="Marketing Mix - Definition, 4 P, 7 P of Marketing, Example, Elements"/>
          <p:cNvPicPr/>
          <p:nvPr/>
        </p:nvPicPr>
        <p:blipFill>
          <a:blip r:embed="rId2">
            <a:extLst>
              <a:ext uri="{28A0092B-C50C-407E-A947-70E740481C1C}">
                <a14:useLocalDpi xmlns:a14="http://schemas.microsoft.com/office/drawing/2010/main" val="0"/>
              </a:ext>
            </a:extLst>
          </a:blip>
          <a:srcRect/>
          <a:stretch>
            <a:fillRect/>
          </a:stretch>
        </p:blipFill>
        <p:spPr bwMode="auto">
          <a:xfrm>
            <a:off x="4563554" y="2847015"/>
            <a:ext cx="2955290" cy="2562225"/>
          </a:xfrm>
          <a:prstGeom prst="rect">
            <a:avLst/>
          </a:prstGeom>
          <a:noFill/>
          <a:ln>
            <a:noFill/>
          </a:ln>
        </p:spPr>
      </p:pic>
      <p:sp>
        <p:nvSpPr>
          <p:cNvPr id="5" name="Rectangle 4"/>
          <p:cNvSpPr/>
          <p:nvPr/>
        </p:nvSpPr>
        <p:spPr>
          <a:xfrm>
            <a:off x="7675874" y="953214"/>
            <a:ext cx="2202873" cy="3052118"/>
          </a:xfrm>
          <a:prstGeom prst="rect">
            <a:avLst/>
          </a:prstGeom>
        </p:spPr>
        <p:txBody>
          <a:bodyPr wrap="square">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Service</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a:t>
            </a:r>
            <a:r>
              <a:rPr lang="en-IN" sz="2000" dirty="0" err="1">
                <a:latin typeface="Times New Roman" panose="02020603050405020304" pitchFamily="18" charset="0"/>
                <a:ea typeface="+mj-ea"/>
                <a:cs typeface="Times New Roman" panose="02020603050405020304" pitchFamily="18" charset="0"/>
              </a:rPr>
              <a:t>Tv</a:t>
            </a:r>
            <a:r>
              <a:rPr lang="en-IN" sz="2000" dirty="0">
                <a:latin typeface="Times New Roman" panose="02020603050405020304" pitchFamily="18" charset="0"/>
                <a:ea typeface="+mj-ea"/>
                <a:cs typeface="Times New Roman" panose="02020603050405020304" pitchFamily="18" charset="0"/>
              </a:rPr>
              <a:t>+</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Music</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Arcade</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iCloud</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Podcast</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Books</a:t>
            </a:r>
          </a:p>
          <a:p>
            <a:pPr marL="342900" indent="-342900">
              <a:lnSpc>
                <a:spcPct val="115000"/>
              </a:lnSpc>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Wallet</a:t>
            </a:r>
          </a:p>
        </p:txBody>
      </p:sp>
      <p:sp>
        <p:nvSpPr>
          <p:cNvPr id="6" name="Rectangle 5"/>
          <p:cNvSpPr/>
          <p:nvPr/>
        </p:nvSpPr>
        <p:spPr>
          <a:xfrm>
            <a:off x="7186335" y="5045565"/>
            <a:ext cx="6096000" cy="1636345"/>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Price</a:t>
            </a:r>
          </a:p>
          <a:p>
            <a:pPr marL="342900" lvl="0" indent="-342900">
              <a:lnSpc>
                <a:spcPct val="115000"/>
              </a:lnSpc>
              <a:spcAft>
                <a:spcPts val="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Premium high priced</a:t>
            </a:r>
          </a:p>
          <a:p>
            <a:pPr marL="342900" lvl="0" indent="-342900">
              <a:lnSpc>
                <a:spcPct val="115000"/>
              </a:lnSpc>
              <a:spcAft>
                <a:spcPts val="0"/>
              </a:spcAft>
              <a:buFont typeface="Symbol" panose="05050102010706020507" pitchFamily="18" charset="2"/>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No </a:t>
            </a:r>
            <a:r>
              <a:rPr lang="en-IN" sz="2000" dirty="0">
                <a:latin typeface="Times New Roman" panose="02020603050405020304" pitchFamily="18" charset="0"/>
                <a:ea typeface="Calibri" panose="020F0502020204030204" pitchFamily="34" charset="0"/>
                <a:cs typeface="Times New Roman" panose="02020603050405020304" pitchFamily="18" charset="0"/>
              </a:rPr>
              <a:t>room for bargaining</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Resellers products are also high priced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399590" y="3996032"/>
            <a:ext cx="3761073" cy="2826415"/>
          </a:xfrm>
          <a:prstGeom prst="rect">
            <a:avLst/>
          </a:prstGeom>
        </p:spPr>
        <p:txBody>
          <a:bodyPr wrap="square">
            <a:spAutoFit/>
          </a:bodyPr>
          <a:lstStyle/>
          <a:p>
            <a:pPr>
              <a:lnSpc>
                <a:spcPct val="115000"/>
              </a:lnSpc>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Promotion</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Electronics Conclave</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Paid media</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3rd party retailer advertisement</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Popular  Tech bloggers</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Exclusive Apple launch event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685060" y="953214"/>
            <a:ext cx="4150176" cy="2698175"/>
          </a:xfrm>
          <a:prstGeom prst="rect">
            <a:avLst/>
          </a:prstGeom>
        </p:spPr>
        <p:txBody>
          <a:bodyPr wrap="square">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Place</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Apple Stores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Retail Stores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Third-party cellular network carriers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Wholesalers</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mj-ea"/>
                <a:cs typeface="Times New Roman" panose="02020603050405020304" pitchFamily="18" charset="0"/>
              </a:rPr>
              <a:t>Resellers</a:t>
            </a:r>
          </a:p>
        </p:txBody>
      </p:sp>
    </p:spTree>
    <p:extLst>
      <p:ext uri="{BB962C8B-B14F-4D97-AF65-F5344CB8AC3E}">
        <p14:creationId xmlns:p14="http://schemas.microsoft.com/office/powerpoint/2010/main" val="291778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latin typeface="Times New Roman" panose="02020603050405020304" pitchFamily="18" charset="0"/>
                <a:cs typeface="Times New Roman" panose="02020603050405020304" pitchFamily="18" charset="0"/>
              </a:rPr>
              <a:t>Market Research</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9"/>
            <a:ext cx="8946541" cy="1867918"/>
          </a:xfrm>
        </p:spPr>
        <p:txBody>
          <a:bodyPr>
            <a:normAutofit lnSpcReduction="10000"/>
          </a:bodyPr>
          <a:lstStyle/>
          <a:p>
            <a:pPr marL="0" indent="0" algn="just">
              <a:buNone/>
            </a:pPr>
            <a:r>
              <a:rPr lang="en-IN" dirty="0" smtClean="0">
                <a:latin typeface="Times New Roman" panose="02020603050405020304" pitchFamily="18" charset="0"/>
                <a:cs typeface="Times New Roman" panose="02020603050405020304" pitchFamily="18" charset="0"/>
              </a:rPr>
              <a:t>Market research helps to understand the dynamics of the market by understanding market share by volume and market share by value occupied by the competitors. It also helps to understand the target customers and how competitors are positioned in terms of product quality, price, customer satisfaction, brand value. This helps to identify market gaps through which products and services can be introduced that has competitive advantage.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04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384" y="0"/>
            <a:ext cx="9404723" cy="1071282"/>
          </a:xfrm>
        </p:spPr>
        <p:txBody>
          <a:bodyPr/>
          <a:lstStyle/>
          <a:p>
            <a:pPr algn="ctr"/>
            <a:r>
              <a:rPr lang="en-IN" sz="3600" b="1" dirty="0">
                <a:latin typeface="Times New Roman" panose="02020603050405020304" pitchFamily="18" charset="0"/>
                <a:cs typeface="Times New Roman" panose="02020603050405020304" pitchFamily="18" charset="0"/>
              </a:rPr>
              <a:t>Apple Demographic Profile</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2985" y="2147455"/>
            <a:ext cx="8946541" cy="1964900"/>
          </a:xfrm>
        </p:spPr>
        <p:txBody>
          <a:bodyPr/>
          <a:lstStyle/>
          <a:p>
            <a:pPr lvl="0"/>
            <a:r>
              <a:rPr lang="en-IN" dirty="0">
                <a:latin typeface="Times New Roman" panose="02020603050405020304" pitchFamily="18" charset="0"/>
                <a:cs typeface="Times New Roman" panose="02020603050405020304" pitchFamily="18" charset="0"/>
              </a:rPr>
              <a:t>Different from country to country</a:t>
            </a:r>
          </a:p>
          <a:p>
            <a:pPr lvl="0"/>
            <a:r>
              <a:rPr lang="en-IN" dirty="0">
                <a:latin typeface="Times New Roman" panose="02020603050405020304" pitchFamily="18" charset="0"/>
                <a:cs typeface="Times New Roman" panose="02020603050405020304" pitchFamily="18" charset="0"/>
              </a:rPr>
              <a:t>Targeted age group 16 – 24 years</a:t>
            </a:r>
          </a:p>
          <a:p>
            <a:pPr lvl="0"/>
            <a:r>
              <a:rPr lang="en-IN" dirty="0">
                <a:latin typeface="Times New Roman" panose="02020603050405020304" pitchFamily="18" charset="0"/>
                <a:cs typeface="Times New Roman" panose="02020603050405020304" pitchFamily="18" charset="0"/>
              </a:rPr>
              <a:t>People with high income and high to middle income are main targets</a:t>
            </a:r>
          </a:p>
          <a:p>
            <a:pPr lvl="0"/>
            <a:r>
              <a:rPr lang="en-IN" dirty="0">
                <a:latin typeface="Times New Roman" panose="02020603050405020304" pitchFamily="18" charset="0"/>
                <a:cs typeface="Times New Roman" panose="02020603050405020304" pitchFamily="18" charset="0"/>
              </a:rPr>
              <a:t>More than 80% USA teens use iPhone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050" name="Picture 2" descr="Social Media Demographics to Inform Your 2022 Strategy | Sprout So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7455"/>
            <a:ext cx="4177424" cy="235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77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SWOT Analysis</a:t>
            </a:r>
            <a:endParaRPr lang="en-IN" dirty="0"/>
          </a:p>
        </p:txBody>
      </p:sp>
      <p:sp>
        <p:nvSpPr>
          <p:cNvPr id="3" name="Content Placeholder 2"/>
          <p:cNvSpPr>
            <a:spLocks noGrp="1"/>
          </p:cNvSpPr>
          <p:nvPr>
            <p:ph idx="1"/>
          </p:nvPr>
        </p:nvSpPr>
        <p:spPr>
          <a:xfrm>
            <a:off x="1103312" y="2052919"/>
            <a:ext cx="8946541" cy="1646246"/>
          </a:xfrm>
        </p:spPr>
        <p:txBody>
          <a:bodyPr/>
          <a:lstStyle/>
          <a:p>
            <a:pPr marL="0" indent="0" algn="just">
              <a:buNone/>
            </a:pPr>
            <a:r>
              <a:rPr lang="en-IN" dirty="0" smtClean="0"/>
              <a:t>SWOT analysis gives a quick evaluation of the current strength, weakness, opportunity and threat that are affected by both internal and external environments.</a:t>
            </a:r>
            <a:endParaRPr lang="en-IN" dirty="0"/>
          </a:p>
        </p:txBody>
      </p:sp>
    </p:spTree>
    <p:extLst>
      <p:ext uri="{BB962C8B-B14F-4D97-AF65-F5344CB8AC3E}">
        <p14:creationId xmlns:p14="http://schemas.microsoft.com/office/powerpoint/2010/main" val="93107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114" y="-13855"/>
            <a:ext cx="9072214" cy="681688"/>
          </a:xfrm>
        </p:spPr>
        <p:txBody>
          <a:bodyPr/>
          <a:lstStyle/>
          <a:p>
            <a:pPr algn="ctr"/>
            <a:r>
              <a:rPr lang="en-IN" sz="3600" b="1" dirty="0">
                <a:latin typeface="Times New Roman" panose="02020603050405020304" pitchFamily="18" charset="0"/>
                <a:cs typeface="Times New Roman" panose="02020603050405020304" pitchFamily="18" charset="0"/>
              </a:rPr>
              <a:t>Apple SWOT Analysis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263236" y="1053760"/>
            <a:ext cx="6096000" cy="1990288"/>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Strength</a:t>
            </a:r>
            <a:endParaRPr lang="en-IN" sz="20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Advanced Research and Development Team cherry-picked from best institutes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Strong leadership in upper and middle management</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Excellent brand image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6483927" y="1053759"/>
            <a:ext cx="6096000" cy="2344231"/>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Weakness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Very high price across all products and services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No presence in cheap smartphone segment</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Accusation of using child labour in DRC.</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External supply chain outside USA subject to various risks.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7564581" y="3707065"/>
            <a:ext cx="6096000" cy="928459"/>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Opportunity</a:t>
            </a:r>
          </a:p>
          <a:p>
            <a:pPr>
              <a:lnSpc>
                <a:spcPct val="115000"/>
              </a:lnSpc>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Untapped cheap smartphone market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263236" y="3429974"/>
            <a:ext cx="6096000" cy="3377656"/>
          </a:xfrm>
          <a:prstGeom prst="rect">
            <a:avLst/>
          </a:prstGeom>
        </p:spPr>
        <p:txBody>
          <a:bodyPr>
            <a:spAutoFit/>
          </a:bodyPr>
          <a:lstStyle/>
          <a:p>
            <a:pPr algn="ctr">
              <a:lnSpc>
                <a:spcPct val="115000"/>
              </a:lnSpc>
              <a:spcAft>
                <a:spcPts val="1000"/>
              </a:spcAft>
            </a:pPr>
            <a:r>
              <a:rPr lang="en-IN" sz="20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Threat</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Very high cost of service after sales thwarts potential sales from new customers.</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Reputation damage from accusation of child labour usage in DRC.</a:t>
            </a:r>
          </a:p>
          <a:p>
            <a:pPr marL="342900" lvl="0" indent="-342900">
              <a:lnSpc>
                <a:spcPct val="115000"/>
              </a:lnSpc>
              <a:spcAft>
                <a:spcPts val="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Accusation of tax evasion can tarnish clean brand image.</a:t>
            </a:r>
          </a:p>
          <a:p>
            <a:pPr marL="342900" lvl="0" indent="-342900">
              <a:lnSpc>
                <a:spcPct val="115000"/>
              </a:lnSpc>
              <a:spcAft>
                <a:spcPts val="10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Loosing loyal customers due to very high cost of after sales service.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444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121</TotalTime>
  <Words>1475</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Symbol</vt:lpstr>
      <vt:lpstr>Times New Roman</vt:lpstr>
      <vt:lpstr>Wingdings 3</vt:lpstr>
      <vt:lpstr>Ion</vt:lpstr>
      <vt:lpstr>Apple Inc. Case Study</vt:lpstr>
      <vt:lpstr>Apple Market Type</vt:lpstr>
      <vt:lpstr>Apple Competitors </vt:lpstr>
      <vt:lpstr>Marketing Mix</vt:lpstr>
      <vt:lpstr>Apple Marketing Mix Strategy </vt:lpstr>
      <vt:lpstr>Market Research</vt:lpstr>
      <vt:lpstr>Apple Demographic Profile </vt:lpstr>
      <vt:lpstr>SWOT Analysis</vt:lpstr>
      <vt:lpstr>Apple SWOT Analysis </vt:lpstr>
      <vt:lpstr>PESTLE Analysis</vt:lpstr>
      <vt:lpstr>PESTLE Analysis of Apple </vt:lpstr>
      <vt:lpstr>PESTLE Analysis of Apple </vt:lpstr>
      <vt:lpstr>PESTLE Analysis of Apple </vt:lpstr>
      <vt:lpstr>Marketing Map</vt:lpstr>
      <vt:lpstr>Apple Marketing Map </vt:lpstr>
      <vt:lpstr>Product Life Cycle</vt:lpstr>
      <vt:lpstr>Product life Cycle of Apple iPhone 11 </vt:lpstr>
      <vt:lpstr>Product life Cycle of Apple iPhone 11 </vt:lpstr>
      <vt:lpstr>PR(Public Relations)</vt:lpstr>
      <vt:lpstr>Apple PR Strategy </vt:lpstr>
      <vt:lpstr>Business Ethics Certain rules and regulations that the business has to follow in order to meet the legal guidelines and mandates of the local region. </vt:lpstr>
      <vt:lpstr>Apple Business Ethics Criticism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Inc. Case Study</dc:title>
  <dc:creator>Satadru</dc:creator>
  <cp:lastModifiedBy>Satadru</cp:lastModifiedBy>
  <cp:revision>18</cp:revision>
  <dcterms:created xsi:type="dcterms:W3CDTF">2022-04-19T11:04:06Z</dcterms:created>
  <dcterms:modified xsi:type="dcterms:W3CDTF">2022-04-19T16:41:35Z</dcterms:modified>
</cp:coreProperties>
</file>