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58080793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58080793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9cefc6703_2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9cefc6703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9cefc670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9cefc670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9cefc6703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9cefc6703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9cefc6703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9cefc6703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5808079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5808079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58080793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58080793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58080793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58080793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9cefc670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9cefc670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580807930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580807930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cefc6703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cefc6703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9cefc6703_2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9cefc6703_2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9cefc6703_2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9cefc6703_2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9cefc6703_2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9cefc6703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58080793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58080793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9cefc6703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9cefc6703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9cefc670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9cefc670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cefc6703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9cefc6703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t>Implementation of Security Measures in IT</a:t>
            </a:r>
            <a:endParaRPr b="1"/>
          </a:p>
        </p:txBody>
      </p:sp>
      <p:sp>
        <p:nvSpPr>
          <p:cNvPr id="86" name="Google Shape;86;p13"/>
          <p:cNvSpPr txBox="1"/>
          <p:nvPr>
            <p:ph idx="1" type="subTitle"/>
          </p:nvPr>
        </p:nvSpPr>
        <p:spPr>
          <a:xfrm>
            <a:off x="6806325" y="3924925"/>
            <a:ext cx="1748400" cy="506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By Rajbir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a:t>
            </a:r>
            <a:r>
              <a:rPr b="1" lang="en-GB"/>
              <a:t>sh (Remote Shell)</a:t>
            </a:r>
            <a:endParaRPr b="1"/>
          </a:p>
        </p:txBody>
      </p:sp>
      <p:sp>
        <p:nvSpPr>
          <p:cNvPr id="138" name="Google Shape;13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RSH (Remote Shell) is a service that allows users to execute commands on remote systems over a network. </a:t>
            </a:r>
            <a:endParaRPr sz="1700"/>
          </a:p>
          <a:p>
            <a:pPr indent="0" lvl="0" marL="0" rtl="0" algn="l">
              <a:spcBef>
                <a:spcPts val="1200"/>
              </a:spcBef>
              <a:spcAft>
                <a:spcPts val="1200"/>
              </a:spcAft>
              <a:buNone/>
            </a:pPr>
            <a:r>
              <a:rPr lang="en-GB" sz="1700"/>
              <a:t>This is a legacy service often configured to blindly trust some hosts and IPs. The protocol also doesn't support encryption or any sort of strong authentication mechanism.</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1297500" y="410725"/>
            <a:ext cx="7038900" cy="406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2000"/>
              <a:t>Vulnerability</a:t>
            </a:r>
            <a:endParaRPr sz="3300"/>
          </a:p>
          <a:p>
            <a:pPr indent="0" lvl="0" marL="0" rtl="0" algn="l">
              <a:lnSpc>
                <a:spcPct val="100000"/>
              </a:lnSpc>
              <a:spcBef>
                <a:spcPts val="0"/>
              </a:spcBef>
              <a:spcAft>
                <a:spcPts val="0"/>
              </a:spcAft>
              <a:buNone/>
            </a:pPr>
            <a:r>
              <a:rPr lang="en-GB" sz="1500"/>
              <a:t>Unencrypted Telnet Server</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Impact</a:t>
            </a:r>
            <a:endParaRPr b="1" sz="2000"/>
          </a:p>
          <a:p>
            <a:pPr indent="0" lvl="0" marL="0" rtl="0" algn="l">
              <a:lnSpc>
                <a:spcPct val="100000"/>
              </a:lnSpc>
              <a:spcBef>
                <a:spcPts val="0"/>
              </a:spcBef>
              <a:spcAft>
                <a:spcPts val="0"/>
              </a:spcAft>
              <a:buNone/>
            </a:pPr>
            <a:r>
              <a:rPr lang="en-GB" sz="1500"/>
              <a:t>Medium</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Solution</a:t>
            </a:r>
            <a:endParaRPr b="1" sz="2000"/>
          </a:p>
          <a:p>
            <a:pPr indent="0" lvl="0" marL="0" rtl="0" algn="l">
              <a:lnSpc>
                <a:spcPct val="100000"/>
              </a:lnSpc>
              <a:spcBef>
                <a:spcPts val="0"/>
              </a:spcBef>
              <a:spcAft>
                <a:spcPts val="0"/>
              </a:spcAft>
              <a:buNone/>
            </a:pPr>
            <a:r>
              <a:rPr lang="en-GB" sz="1500"/>
              <a:t>Turn off Telnet from “Turn Windows features on or off” setting in Control Panel</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800"/>
              <a:t>Telnet</a:t>
            </a:r>
            <a:endParaRPr b="1" sz="2800"/>
          </a:p>
        </p:txBody>
      </p:sp>
      <p:sp>
        <p:nvSpPr>
          <p:cNvPr id="149" name="Google Shape;14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lang="en-GB" sz="1700"/>
              <a:t>Telnet is a network protocol used for remote access and control of devices over a network.</a:t>
            </a:r>
            <a:endParaRPr sz="1700"/>
          </a:p>
          <a:p>
            <a:pPr indent="-336550" lvl="0" marL="457200" rtl="0" algn="l">
              <a:spcBef>
                <a:spcPts val="0"/>
              </a:spcBef>
              <a:spcAft>
                <a:spcPts val="0"/>
              </a:spcAft>
              <a:buSzPts val="1700"/>
              <a:buChar char="●"/>
            </a:pPr>
            <a:r>
              <a:rPr lang="en-GB" sz="1700"/>
              <a:t>It allows a user to establish a text-based, bidirectional communication session with a remote device or server.</a:t>
            </a:r>
            <a:endParaRPr sz="1700"/>
          </a:p>
          <a:p>
            <a:pPr indent="0" lvl="0" marL="0" rtl="0" algn="l">
              <a:spcBef>
                <a:spcPts val="1200"/>
              </a:spcBef>
              <a:spcAft>
                <a:spcPts val="0"/>
              </a:spcAft>
              <a:buNone/>
            </a:pPr>
            <a:r>
              <a:rPr b="1" lang="en-GB" sz="1700"/>
              <a:t>Problem with using Telnet:</a:t>
            </a:r>
            <a:endParaRPr b="1" sz="1700"/>
          </a:p>
          <a:p>
            <a:pPr indent="0" lvl="0" marL="0" rtl="0" algn="l">
              <a:spcBef>
                <a:spcPts val="1200"/>
              </a:spcBef>
              <a:spcAft>
                <a:spcPts val="0"/>
              </a:spcAft>
              <a:buNone/>
            </a:pPr>
            <a:r>
              <a:rPr lang="en-GB" sz="1700"/>
              <a:t>Telnet transmits data, including usernames, passwords, and commands, in clear text, which makes it vulnerable to eavesdropping and interception.</a:t>
            </a:r>
            <a:endParaRPr sz="1700"/>
          </a:p>
          <a:p>
            <a:pPr indent="0" lvl="0" marL="45720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5"/>
          <p:cNvPicPr preferRelativeResize="0"/>
          <p:nvPr/>
        </p:nvPicPr>
        <p:blipFill>
          <a:blip r:embed="rId3">
            <a:alphaModFix/>
          </a:blip>
          <a:stretch>
            <a:fillRect/>
          </a:stretch>
        </p:blipFill>
        <p:spPr>
          <a:xfrm>
            <a:off x="2586025" y="856300"/>
            <a:ext cx="3971925" cy="352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1297500" y="410725"/>
            <a:ext cx="7038900" cy="406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2000"/>
              <a:t>Vulnerability</a:t>
            </a:r>
            <a:endParaRPr sz="3300"/>
          </a:p>
          <a:p>
            <a:pPr indent="0" lvl="0" marL="0" rtl="0" algn="l">
              <a:lnSpc>
                <a:spcPct val="100000"/>
              </a:lnSpc>
              <a:spcBef>
                <a:spcPts val="0"/>
              </a:spcBef>
              <a:spcAft>
                <a:spcPts val="0"/>
              </a:spcAft>
              <a:buNone/>
            </a:pPr>
            <a:r>
              <a:rPr lang="en-GB" sz="1500"/>
              <a:t>SMB Signing not required</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Impact</a:t>
            </a:r>
            <a:endParaRPr b="1" sz="2000"/>
          </a:p>
          <a:p>
            <a:pPr indent="0" lvl="0" marL="0" rtl="0" algn="l">
              <a:lnSpc>
                <a:spcPct val="100000"/>
              </a:lnSpc>
              <a:spcBef>
                <a:spcPts val="0"/>
              </a:spcBef>
              <a:spcAft>
                <a:spcPts val="0"/>
              </a:spcAft>
              <a:buNone/>
            </a:pPr>
            <a:r>
              <a:rPr lang="en-GB" sz="1500"/>
              <a:t>Medium</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Solution</a:t>
            </a:r>
            <a:endParaRPr b="1" sz="2000"/>
          </a:p>
          <a:p>
            <a:pPr indent="0" lvl="0" marL="0" rtl="0" algn="l">
              <a:lnSpc>
                <a:spcPct val="100000"/>
              </a:lnSpc>
              <a:spcBef>
                <a:spcPts val="0"/>
              </a:spcBef>
              <a:spcAft>
                <a:spcPts val="0"/>
              </a:spcAft>
              <a:buNone/>
            </a:pPr>
            <a:r>
              <a:rPr lang="en-GB" sz="1500"/>
              <a:t>Enforce message signing in the host's configuration. On Windows, this is found in the policy setting 'Microsoft network server: Digitally sign communications (always)'. </a:t>
            </a:r>
            <a:endParaRPr sz="15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SMB Signing</a:t>
            </a:r>
            <a:endParaRPr b="1"/>
          </a:p>
        </p:txBody>
      </p:sp>
      <p:sp>
        <p:nvSpPr>
          <p:cNvPr id="167" name="Google Shape;16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SMB signing, also known as Server Message Block signing, is a security feature in the SMB protocol used by Windows operating systems for file and printer sharing over a network.</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GB" sz="1700"/>
              <a:t>It is designed to ensure the integrity and authenticity of SMB communications between a client and a server. It helps protect against tampering and unauthorized modification of data in transit.</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1297500" y="410725"/>
            <a:ext cx="7038900" cy="4068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GB" sz="2000"/>
              <a:t>Vulnerability</a:t>
            </a:r>
            <a:endParaRPr sz="3300"/>
          </a:p>
          <a:p>
            <a:pPr indent="0" lvl="0" marL="0" rtl="0" algn="l">
              <a:lnSpc>
                <a:spcPct val="100000"/>
              </a:lnSpc>
              <a:spcBef>
                <a:spcPts val="0"/>
              </a:spcBef>
              <a:spcAft>
                <a:spcPts val="0"/>
              </a:spcAft>
              <a:buNone/>
            </a:pPr>
            <a:r>
              <a:rPr lang="en-GB" sz="1500"/>
              <a:t>IP Forwarding Enabled</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Impact</a:t>
            </a:r>
            <a:endParaRPr b="1" sz="2000"/>
          </a:p>
          <a:p>
            <a:pPr indent="0" lvl="0" marL="0" rtl="0" algn="l">
              <a:lnSpc>
                <a:spcPct val="100000"/>
              </a:lnSpc>
              <a:spcBef>
                <a:spcPts val="0"/>
              </a:spcBef>
              <a:spcAft>
                <a:spcPts val="0"/>
              </a:spcAft>
              <a:buNone/>
            </a:pPr>
            <a:r>
              <a:rPr lang="en-GB" sz="1500"/>
              <a:t>Medium</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Solution</a:t>
            </a:r>
            <a:endParaRPr b="1" sz="2000"/>
          </a:p>
          <a:p>
            <a:pPr indent="0" lvl="0" marL="0" rtl="0" algn="l">
              <a:lnSpc>
                <a:spcPct val="100000"/>
              </a:lnSpc>
              <a:spcBef>
                <a:spcPts val="0"/>
              </a:spcBef>
              <a:spcAft>
                <a:spcPts val="0"/>
              </a:spcAft>
              <a:buNone/>
            </a:pPr>
            <a:r>
              <a:rPr lang="en-GB" sz="1500"/>
              <a:t>On Linux, you can disable IP forwarding</a:t>
            </a:r>
            <a:endParaRPr sz="1500"/>
          </a:p>
          <a:p>
            <a:pPr indent="0" lvl="0" marL="0" rtl="0" algn="l">
              <a:lnSpc>
                <a:spcPct val="100000"/>
              </a:lnSpc>
              <a:spcBef>
                <a:spcPts val="0"/>
              </a:spcBef>
              <a:spcAft>
                <a:spcPts val="0"/>
              </a:spcAft>
              <a:buNone/>
            </a:pPr>
            <a:r>
              <a:rPr lang="en-GB" sz="1500"/>
              <a:t>by doing : </a:t>
            </a:r>
            <a:endParaRPr sz="1500"/>
          </a:p>
          <a:p>
            <a:pPr indent="0" lvl="0" marL="0" rtl="0" algn="l">
              <a:lnSpc>
                <a:spcPct val="100000"/>
              </a:lnSpc>
              <a:spcBef>
                <a:spcPts val="0"/>
              </a:spcBef>
              <a:spcAft>
                <a:spcPts val="0"/>
              </a:spcAft>
              <a:buNone/>
            </a:pPr>
            <a:r>
              <a:rPr lang="en-GB" sz="1500"/>
              <a:t>-&gt;sudo -i</a:t>
            </a:r>
            <a:endParaRPr sz="1500"/>
          </a:p>
          <a:p>
            <a:pPr indent="0" lvl="0" marL="0" rtl="0" algn="l">
              <a:lnSpc>
                <a:spcPct val="100000"/>
              </a:lnSpc>
              <a:spcBef>
                <a:spcPts val="0"/>
              </a:spcBef>
              <a:spcAft>
                <a:spcPts val="0"/>
              </a:spcAft>
              <a:buNone/>
            </a:pPr>
            <a:r>
              <a:rPr lang="en-GB" sz="1500"/>
              <a:t>-&gt;echo 0 &gt; /proc/sys/net/ipv4/ip_forward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GB" sz="1500"/>
              <a:t>On Windows, set the key 'IPEnableRouter' to 0 under HKEY_LOCAL_MACHINE\System\CurrentControlSet\Services\Tcpip\Parameters</a:t>
            </a:r>
            <a:endParaRPr sz="15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IP Forwarding</a:t>
            </a:r>
            <a:endParaRPr b="1" sz="2700"/>
          </a:p>
        </p:txBody>
      </p:sp>
      <p:sp>
        <p:nvSpPr>
          <p:cNvPr id="178" name="Google Shape;178;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IP forwarding, also known as IP routing, is a fundamental function of network devices, such as routers and switches. It involves the process of forwarding IP packets between different network segments or subnets.</a:t>
            </a:r>
            <a:endParaRPr sz="1700"/>
          </a:p>
          <a:p>
            <a:pPr indent="0" lvl="0" marL="0" rtl="0" algn="l">
              <a:spcBef>
                <a:spcPts val="1200"/>
              </a:spcBef>
              <a:spcAft>
                <a:spcPts val="0"/>
              </a:spcAft>
              <a:buNone/>
            </a:pPr>
            <a:r>
              <a:rPr b="1" lang="en-GB" sz="1700"/>
              <a:t>Problem:</a:t>
            </a:r>
            <a:endParaRPr b="1" sz="1700"/>
          </a:p>
          <a:p>
            <a:pPr indent="0" lvl="0" marL="0" rtl="0" algn="l">
              <a:spcBef>
                <a:spcPts val="1200"/>
              </a:spcBef>
              <a:spcAft>
                <a:spcPts val="0"/>
              </a:spcAft>
              <a:buNone/>
            </a:pPr>
            <a:r>
              <a:rPr lang="en-GB" sz="1700"/>
              <a:t>An attacker can exploit this to route packets through the host and potentially bypass some firewalls.</a:t>
            </a:r>
            <a:endParaRPr sz="23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1297500" y="393750"/>
            <a:ext cx="7038900" cy="10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800"/>
              <a:t>More changes to secure a system</a:t>
            </a:r>
            <a:endParaRPr b="1" sz="2800"/>
          </a:p>
        </p:txBody>
      </p:sp>
      <p:sp>
        <p:nvSpPr>
          <p:cNvPr id="184" name="Google Shape;184;p30"/>
          <p:cNvSpPr txBox="1"/>
          <p:nvPr>
            <p:ph idx="1" type="body"/>
          </p:nvPr>
        </p:nvSpPr>
        <p:spPr>
          <a:xfrm>
            <a:off x="1101450" y="190360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Access Control</a:t>
            </a:r>
            <a:endParaRPr sz="1900"/>
          </a:p>
          <a:p>
            <a:pPr indent="-349250" lvl="0" marL="457200" rtl="0" algn="l">
              <a:spcBef>
                <a:spcPts val="0"/>
              </a:spcBef>
              <a:spcAft>
                <a:spcPts val="0"/>
              </a:spcAft>
              <a:buSzPts val="1900"/>
              <a:buChar char="●"/>
            </a:pPr>
            <a:r>
              <a:rPr lang="en-GB" sz="1900"/>
              <a:t>Regular Patching and Updates</a:t>
            </a:r>
            <a:endParaRPr sz="1900"/>
          </a:p>
          <a:p>
            <a:pPr indent="-349250" lvl="0" marL="457200" rtl="0" algn="l">
              <a:spcBef>
                <a:spcPts val="0"/>
              </a:spcBef>
              <a:spcAft>
                <a:spcPts val="0"/>
              </a:spcAft>
              <a:buSzPts val="1900"/>
              <a:buChar char="●"/>
            </a:pPr>
            <a:r>
              <a:rPr lang="en-GB" sz="1900"/>
              <a:t>Firewalls</a:t>
            </a:r>
            <a:endParaRPr sz="1900"/>
          </a:p>
          <a:p>
            <a:pPr indent="-349250" lvl="0" marL="457200" rtl="0" algn="l">
              <a:spcBef>
                <a:spcPts val="0"/>
              </a:spcBef>
              <a:spcAft>
                <a:spcPts val="0"/>
              </a:spcAft>
              <a:buSzPts val="1900"/>
              <a:buChar char="●"/>
            </a:pPr>
            <a:r>
              <a:rPr lang="en-GB" sz="1900"/>
              <a:t>Monitoring and Auditing</a:t>
            </a:r>
            <a:endParaRPr sz="1900"/>
          </a:p>
          <a:p>
            <a:pPr indent="-349250" lvl="0" marL="457200" rtl="0" algn="l">
              <a:spcBef>
                <a:spcPts val="0"/>
              </a:spcBef>
              <a:spcAft>
                <a:spcPts val="0"/>
              </a:spcAft>
              <a:buSzPts val="1900"/>
              <a:buChar char="●"/>
            </a:pPr>
            <a:r>
              <a:rPr lang="en-GB" sz="1900"/>
              <a:t>Encryption</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1297500" y="410725"/>
            <a:ext cx="7038900" cy="406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2000"/>
              <a:t>Vulnerability</a:t>
            </a:r>
            <a:endParaRPr sz="3300"/>
          </a:p>
          <a:p>
            <a:pPr indent="0" lvl="0" marL="0" rtl="0" algn="l">
              <a:lnSpc>
                <a:spcPct val="100000"/>
              </a:lnSpc>
              <a:spcBef>
                <a:spcPts val="0"/>
              </a:spcBef>
              <a:spcAft>
                <a:spcPts val="0"/>
              </a:spcAft>
              <a:buNone/>
            </a:pPr>
            <a:r>
              <a:rPr lang="en-GB" sz="1500"/>
              <a:t>Deprecated SSL and TLS version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Impact</a:t>
            </a:r>
            <a:endParaRPr b="1" sz="2000"/>
          </a:p>
          <a:p>
            <a:pPr indent="0" lvl="0" marL="0" rtl="0" algn="l">
              <a:lnSpc>
                <a:spcPct val="100000"/>
              </a:lnSpc>
              <a:spcBef>
                <a:spcPts val="0"/>
              </a:spcBef>
              <a:spcAft>
                <a:spcPts val="0"/>
              </a:spcAft>
              <a:buNone/>
            </a:pPr>
            <a:r>
              <a:rPr lang="en-GB" sz="1500"/>
              <a:t>Critical</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Solution</a:t>
            </a:r>
            <a:endParaRPr b="1" sz="2000"/>
          </a:p>
          <a:p>
            <a:pPr indent="0" lvl="0" marL="0" rtl="0" algn="l">
              <a:lnSpc>
                <a:spcPct val="100000"/>
              </a:lnSpc>
              <a:spcBef>
                <a:spcPts val="0"/>
              </a:spcBef>
              <a:spcAft>
                <a:spcPts val="0"/>
              </a:spcAft>
              <a:buNone/>
            </a:pPr>
            <a:r>
              <a:rPr lang="en-GB" sz="1500"/>
              <a:t>In Windows, create new registry values of SSL version and set their values to DWORD 0.</a:t>
            </a:r>
            <a:endParaRPr sz="1500"/>
          </a:p>
          <a:p>
            <a:pPr indent="0" lvl="0" marL="0" rtl="0" algn="l">
              <a:lnSpc>
                <a:spcPct val="100000"/>
              </a:lnSpc>
              <a:spcBef>
                <a:spcPts val="0"/>
              </a:spcBef>
              <a:spcAft>
                <a:spcPts val="0"/>
              </a:spcAft>
              <a:buNone/>
            </a:pPr>
            <a:r>
              <a:t/>
            </a:r>
            <a:endParaRPr b="1" sz="20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800"/>
              <a:t>SSL</a:t>
            </a:r>
            <a:endParaRPr b="1" sz="2800"/>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GB" sz="1800"/>
              <a:t>SSL (Secure Sockets Layer) is a cryptographic protocol designed to secure communication between clients and servers over the internet.</a:t>
            </a:r>
            <a:endParaRPr sz="1800"/>
          </a:p>
          <a:p>
            <a:pPr indent="-342900" lvl="0" marL="457200" rtl="0" algn="l">
              <a:spcBef>
                <a:spcPts val="0"/>
              </a:spcBef>
              <a:spcAft>
                <a:spcPts val="0"/>
              </a:spcAft>
              <a:buSzPts val="1800"/>
              <a:buChar char="●"/>
            </a:pPr>
            <a:r>
              <a:rPr lang="en-GB" sz="1800"/>
              <a:t>It provides encryption, authentication, and data integrity, ensuring that sensitive information remains private and protected.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Problem with SSL</a:t>
            </a:r>
            <a:endParaRPr b="1" sz="2700"/>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GB" sz="1700"/>
              <a:t>Weak Encryption:</a:t>
            </a:r>
            <a:r>
              <a:rPr lang="en-GB" sz="1700"/>
              <a:t> </a:t>
            </a:r>
            <a:endParaRPr sz="1700"/>
          </a:p>
          <a:p>
            <a:pPr indent="0" lvl="0" marL="457200" rtl="0" algn="l">
              <a:spcBef>
                <a:spcPts val="1200"/>
              </a:spcBef>
              <a:spcAft>
                <a:spcPts val="0"/>
              </a:spcAft>
              <a:buNone/>
            </a:pPr>
            <a:r>
              <a:rPr lang="en-GB" sz="1700"/>
              <a:t>Older versions of SSL, such as SSLv2 and SSLv3, suffer from known vulnerabilities and weak encryption algorithms.</a:t>
            </a:r>
            <a:endParaRPr sz="1700"/>
          </a:p>
          <a:p>
            <a:pPr indent="-336550" lvl="0" marL="457200" rtl="0" algn="l">
              <a:spcBef>
                <a:spcPts val="1200"/>
              </a:spcBef>
              <a:spcAft>
                <a:spcPts val="0"/>
              </a:spcAft>
              <a:buSzPts val="1700"/>
              <a:buChar char="●"/>
            </a:pPr>
            <a:r>
              <a:rPr b="1" lang="en-GB" sz="1700"/>
              <a:t>Certificate Validity:</a:t>
            </a:r>
            <a:r>
              <a:rPr lang="en-GB" sz="1700"/>
              <a:t> </a:t>
            </a:r>
            <a:endParaRPr sz="1700"/>
          </a:p>
          <a:p>
            <a:pPr indent="0" lvl="0" marL="457200" rtl="0" algn="l">
              <a:spcBef>
                <a:spcPts val="1200"/>
              </a:spcBef>
              <a:spcAft>
                <a:spcPts val="1200"/>
              </a:spcAft>
              <a:buNone/>
            </a:pPr>
            <a:r>
              <a:rPr lang="en-GB" sz="1700"/>
              <a:t>SSL certificates have a finite validity period, typically ranging from a few months to a few years. If certificate renewal processes are not managed properly, it can lead to expired certificates, resulting in interrupted or insecure connections.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Solution</a:t>
            </a:r>
            <a:endParaRPr b="1" sz="2700"/>
          </a:p>
        </p:txBody>
      </p:sp>
      <p:sp>
        <p:nvSpPr>
          <p:cNvPr id="109" name="Google Shape;109;p17"/>
          <p:cNvSpPr txBox="1"/>
          <p:nvPr>
            <p:ph idx="1" type="body"/>
          </p:nvPr>
        </p:nvSpPr>
        <p:spPr>
          <a:xfrm>
            <a:off x="1064175" y="1307850"/>
            <a:ext cx="7514400" cy="317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350"/>
              <a:t>reg add "HKEY_LOCAL_MACHINE\SYSTEM\CurrentControlSet\Control\SecurityProviders\SCHANNEL\Protocols\SSL 2.0\Client" /v DisabledByDefault /t REG_DWORD /d 1 /f</a:t>
            </a:r>
            <a:endParaRPr sz="1350"/>
          </a:p>
          <a:p>
            <a:pPr indent="0" lvl="0" marL="0" rtl="0" algn="l">
              <a:spcBef>
                <a:spcPts val="1200"/>
              </a:spcBef>
              <a:spcAft>
                <a:spcPts val="0"/>
              </a:spcAft>
              <a:buNone/>
            </a:pPr>
            <a:r>
              <a:rPr lang="en-GB" sz="1350"/>
              <a:t>reg add "HKEY_LOCAL_MACHINE\SYSTEM\CurrentControlSet\Control\SecurityProviders\SCHANNEL\Protocols\SSL 2.0\Client" /v Enabled /t REG_DWORD /d 0 /f</a:t>
            </a:r>
            <a:endParaRPr sz="1650"/>
          </a:p>
          <a:p>
            <a:pPr indent="0" lvl="0" marL="0" rtl="0" algn="l">
              <a:spcBef>
                <a:spcPts val="1200"/>
              </a:spcBef>
              <a:spcAft>
                <a:spcPts val="0"/>
              </a:spcAft>
              <a:buNone/>
            </a:pPr>
            <a:r>
              <a:rPr lang="en-GB" sz="1350"/>
              <a:t>reg add "HKEY_LOCAL_MACHINE\SYSTEM\CurrentControlSet\Control\SecurityProviders\SCHANNEL\Protocols\SSL 2.0\Server" /v DisabledByDefault /t REG_DWORD /d 1 /f</a:t>
            </a:r>
            <a:endParaRPr sz="1350"/>
          </a:p>
          <a:p>
            <a:pPr indent="0" lvl="0" marL="0" rtl="0" algn="l">
              <a:spcBef>
                <a:spcPts val="1200"/>
              </a:spcBef>
              <a:spcAft>
                <a:spcPts val="1200"/>
              </a:spcAft>
              <a:buNone/>
            </a:pPr>
            <a:r>
              <a:rPr lang="en-GB" sz="1350"/>
              <a:t>reg add "HKEY_LOCAL_MACHINE\SYSTEM\CurrentControlSet\Control\SecurityProviders\SCHANNEL\Protocols\SSL 2.0\Server" /v Enabled /t REG_DWORD /d 0 /f</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18"/>
          <p:cNvPicPr preferRelativeResize="0"/>
          <p:nvPr/>
        </p:nvPicPr>
        <p:blipFill>
          <a:blip r:embed="rId3">
            <a:alphaModFix/>
          </a:blip>
          <a:stretch>
            <a:fillRect/>
          </a:stretch>
        </p:blipFill>
        <p:spPr>
          <a:xfrm>
            <a:off x="1624013" y="1314450"/>
            <a:ext cx="5895975"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1297500" y="410725"/>
            <a:ext cx="7038900" cy="406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2000"/>
              <a:t>Vulnerability</a:t>
            </a:r>
            <a:endParaRPr sz="3300"/>
          </a:p>
          <a:p>
            <a:pPr indent="0" lvl="0" marL="0" rtl="0" algn="l">
              <a:lnSpc>
                <a:spcPct val="100000"/>
              </a:lnSpc>
              <a:spcBef>
                <a:spcPts val="0"/>
              </a:spcBef>
              <a:spcAft>
                <a:spcPts val="0"/>
              </a:spcAft>
              <a:buNone/>
            </a:pPr>
            <a:r>
              <a:rPr lang="en-GB" sz="1500"/>
              <a:t>SNMP Agent Default Community Name (public)</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Impact</a:t>
            </a:r>
            <a:endParaRPr b="1" sz="2000"/>
          </a:p>
          <a:p>
            <a:pPr indent="0" lvl="0" marL="0" rtl="0" algn="l">
              <a:lnSpc>
                <a:spcPct val="100000"/>
              </a:lnSpc>
              <a:spcBef>
                <a:spcPts val="0"/>
              </a:spcBef>
              <a:spcAft>
                <a:spcPts val="0"/>
              </a:spcAft>
              <a:buNone/>
            </a:pPr>
            <a:r>
              <a:rPr lang="en-GB" sz="1500"/>
              <a:t>High</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Solution</a:t>
            </a:r>
            <a:endParaRPr b="1" sz="2000"/>
          </a:p>
          <a:p>
            <a:pPr indent="0" lvl="0" marL="0" rtl="0" algn="l">
              <a:lnSpc>
                <a:spcPct val="100000"/>
              </a:lnSpc>
              <a:spcBef>
                <a:spcPts val="0"/>
              </a:spcBef>
              <a:spcAft>
                <a:spcPts val="0"/>
              </a:spcAft>
              <a:buNone/>
            </a:pPr>
            <a:r>
              <a:rPr lang="en-GB" sz="1500"/>
              <a:t>Disable SNMP service from printer settings or use SNMP v3.</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b="1" sz="20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800"/>
              <a:t>SNMP:</a:t>
            </a:r>
            <a:endParaRPr b="1" sz="2800"/>
          </a:p>
        </p:txBody>
      </p:sp>
      <p:sp>
        <p:nvSpPr>
          <p:cNvPr id="127" name="Google Shape;127;p20"/>
          <p:cNvSpPr txBox="1"/>
          <p:nvPr>
            <p:ph idx="1" type="body"/>
          </p:nvPr>
        </p:nvSpPr>
        <p:spPr>
          <a:xfrm>
            <a:off x="1297500" y="1054850"/>
            <a:ext cx="7356000" cy="3423900"/>
          </a:xfrm>
          <a:prstGeom prst="rect">
            <a:avLst/>
          </a:prstGeom>
        </p:spPr>
        <p:txBody>
          <a:bodyPr anchorCtr="0" anchor="t" bIns="91425" lIns="91425" spcFirstLastPara="1" rIns="91425" wrap="square" tIns="91425">
            <a:noAutofit/>
          </a:bodyPr>
          <a:lstStyle/>
          <a:p>
            <a:pPr indent="-323056" lvl="0" marL="457200" rtl="0" algn="l">
              <a:spcBef>
                <a:spcPts val="1200"/>
              </a:spcBef>
              <a:spcAft>
                <a:spcPts val="0"/>
              </a:spcAft>
              <a:buSzPts val="1488"/>
              <a:buChar char="●"/>
            </a:pPr>
            <a:r>
              <a:rPr lang="en-GB" sz="1487"/>
              <a:t>SNMP (Simple Network Management Protocol) is a widely used network management protocol that enables administrators to monitor and manage network devices and systems.</a:t>
            </a:r>
            <a:endParaRPr sz="1487"/>
          </a:p>
          <a:p>
            <a:pPr indent="-323056" lvl="0" marL="457200" rtl="0" algn="l">
              <a:spcBef>
                <a:spcPts val="0"/>
              </a:spcBef>
              <a:spcAft>
                <a:spcPts val="0"/>
              </a:spcAft>
              <a:buSzPts val="1488"/>
              <a:buChar char="●"/>
            </a:pPr>
            <a:r>
              <a:rPr lang="en-GB" sz="1487"/>
              <a:t>It provides a standardized framework for collecting and organizing information about network devices, such as routers, switches, servers, and printers.</a:t>
            </a:r>
            <a:endParaRPr sz="1487"/>
          </a:p>
          <a:p>
            <a:pPr indent="0" lvl="0" marL="457200" rtl="0" algn="l">
              <a:spcBef>
                <a:spcPts val="1200"/>
              </a:spcBef>
              <a:spcAft>
                <a:spcPts val="0"/>
              </a:spcAft>
              <a:buSzPts val="1018"/>
              <a:buNone/>
            </a:pPr>
            <a:r>
              <a:rPr b="1" lang="en-GB" sz="1487"/>
              <a:t>Problem:</a:t>
            </a:r>
            <a:endParaRPr b="1" sz="1487"/>
          </a:p>
          <a:p>
            <a:pPr indent="0" lvl="0" marL="457200" rtl="0" algn="l">
              <a:spcBef>
                <a:spcPts val="1200"/>
              </a:spcBef>
              <a:spcAft>
                <a:spcPts val="0"/>
              </a:spcAft>
              <a:buSzPts val="1018"/>
              <a:buNone/>
            </a:pPr>
            <a:r>
              <a:rPr lang="en-GB" sz="1487"/>
              <a:t>Security Vulnerabilities: SNMP versions prior to SNMPv3 lack robust security features. SNMPv1 and SNMPv2c use community strings for authentication, which can be easily intercepted and compromised. This makes SNMP communication susceptible to unauthorized access, eavesdropping, and tampering.</a:t>
            </a:r>
            <a:endParaRPr sz="1487"/>
          </a:p>
          <a:p>
            <a:pPr indent="0" lvl="0" marL="0" rtl="0" algn="l">
              <a:spcBef>
                <a:spcPts val="1200"/>
              </a:spcBef>
              <a:spcAft>
                <a:spcPts val="1200"/>
              </a:spcAft>
              <a:buSzPts val="1018"/>
              <a:buNone/>
            </a:pPr>
            <a:r>
              <a:t/>
            </a:r>
            <a:endParaRPr sz="148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1297500" y="410725"/>
            <a:ext cx="7038900" cy="406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2000"/>
              <a:t>Vulnerability</a:t>
            </a:r>
            <a:endParaRPr sz="3300"/>
          </a:p>
          <a:p>
            <a:pPr indent="0" lvl="0" marL="0" rtl="0" algn="l">
              <a:lnSpc>
                <a:spcPct val="100000"/>
              </a:lnSpc>
              <a:spcBef>
                <a:spcPts val="0"/>
              </a:spcBef>
              <a:spcAft>
                <a:spcPts val="0"/>
              </a:spcAft>
              <a:buNone/>
            </a:pPr>
            <a:r>
              <a:rPr lang="en-GB" sz="1500"/>
              <a:t>rsh Service Detection</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Impact</a:t>
            </a:r>
            <a:endParaRPr b="1" sz="2000"/>
          </a:p>
          <a:p>
            <a:pPr indent="0" lvl="0" marL="0" rtl="0" algn="l">
              <a:lnSpc>
                <a:spcPct val="100000"/>
              </a:lnSpc>
              <a:spcBef>
                <a:spcPts val="0"/>
              </a:spcBef>
              <a:spcAft>
                <a:spcPts val="0"/>
              </a:spcAft>
              <a:buNone/>
            </a:pPr>
            <a:r>
              <a:rPr lang="en-GB" sz="1500"/>
              <a:t>High</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b="1" lang="en-GB" sz="2000"/>
              <a:t>Solution</a:t>
            </a:r>
            <a:endParaRPr b="1" sz="2000"/>
          </a:p>
          <a:p>
            <a:pPr indent="0" lvl="0" marL="0" rtl="0" algn="l">
              <a:lnSpc>
                <a:spcPct val="100000"/>
              </a:lnSpc>
              <a:spcBef>
                <a:spcPts val="0"/>
              </a:spcBef>
              <a:spcAft>
                <a:spcPts val="0"/>
              </a:spcAft>
              <a:buNone/>
            </a:pPr>
            <a:r>
              <a:rPr lang="en-GB" sz="1500"/>
              <a:t>Disable rsh service from printer settings</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